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sldIdLst>
    <p:sldId id="279" r:id="rId2"/>
    <p:sldId id="295" r:id="rId3"/>
    <p:sldId id="259" r:id="rId4"/>
    <p:sldId id="283" r:id="rId5"/>
    <p:sldId id="340" r:id="rId6"/>
    <p:sldId id="339" r:id="rId7"/>
    <p:sldId id="284" r:id="rId8"/>
    <p:sldId id="301" r:id="rId9"/>
    <p:sldId id="332" r:id="rId10"/>
    <p:sldId id="333" r:id="rId11"/>
    <p:sldId id="330" r:id="rId12"/>
    <p:sldId id="310" r:id="rId13"/>
    <p:sldId id="324" r:id="rId14"/>
    <p:sldId id="325" r:id="rId15"/>
    <p:sldId id="326" r:id="rId16"/>
    <p:sldId id="327" r:id="rId17"/>
    <p:sldId id="311" r:id="rId18"/>
    <p:sldId id="334" r:id="rId19"/>
    <p:sldId id="335" r:id="rId20"/>
    <p:sldId id="336" r:id="rId21"/>
    <p:sldId id="312" r:id="rId22"/>
    <p:sldId id="315" r:id="rId23"/>
    <p:sldId id="316" r:id="rId24"/>
    <p:sldId id="317" r:id="rId25"/>
    <p:sldId id="318" r:id="rId26"/>
    <p:sldId id="313" r:id="rId27"/>
    <p:sldId id="304" r:id="rId28"/>
    <p:sldId id="305" r:id="rId29"/>
    <p:sldId id="306" r:id="rId30"/>
    <p:sldId id="307" r:id="rId31"/>
    <p:sldId id="314" r:id="rId32"/>
    <p:sldId id="319" r:id="rId33"/>
    <p:sldId id="320" r:id="rId34"/>
    <p:sldId id="321" r:id="rId35"/>
    <p:sldId id="285" r:id="rId36"/>
    <p:sldId id="291" r:id="rId37"/>
    <p:sldId id="290" r:id="rId38"/>
    <p:sldId id="347" r:id="rId39"/>
    <p:sldId id="296" r:id="rId40"/>
    <p:sldId id="348" r:id="rId41"/>
    <p:sldId id="349" r:id="rId42"/>
    <p:sldId id="350" r:id="rId43"/>
    <p:sldId id="292" r:id="rId44"/>
    <p:sldId id="352" r:id="rId45"/>
    <p:sldId id="351" r:id="rId46"/>
    <p:sldId id="322" r:id="rId47"/>
    <p:sldId id="323" r:id="rId48"/>
    <p:sldId id="293" r:id="rId49"/>
    <p:sldId id="297" r:id="rId50"/>
    <p:sldId id="298" r:id="rId51"/>
    <p:sldId id="353" r:id="rId52"/>
    <p:sldId id="354" r:id="rId53"/>
    <p:sldId id="355" r:id="rId54"/>
    <p:sldId id="356" r:id="rId55"/>
    <p:sldId id="358" r:id="rId56"/>
    <p:sldId id="357" r:id="rId57"/>
    <p:sldId id="299" r:id="rId58"/>
    <p:sldId id="360" r:id="rId59"/>
    <p:sldId id="359" r:id="rId60"/>
    <p:sldId id="361" r:id="rId61"/>
    <p:sldId id="303" r:id="rId62"/>
    <p:sldId id="341" r:id="rId63"/>
    <p:sldId id="342" r:id="rId64"/>
    <p:sldId id="343" r:id="rId65"/>
    <p:sldId id="346" r:id="rId66"/>
    <p:sldId id="362" r:id="rId67"/>
    <p:sldId id="294" r:id="rId68"/>
    <p:sldId id="363" r:id="rId69"/>
    <p:sldId id="364" r:id="rId70"/>
    <p:sldId id="368" r:id="rId71"/>
    <p:sldId id="367" r:id="rId72"/>
    <p:sldId id="373" r:id="rId73"/>
    <p:sldId id="374" r:id="rId74"/>
    <p:sldId id="365" r:id="rId75"/>
    <p:sldId id="366" r:id="rId76"/>
    <p:sldId id="369" r:id="rId77"/>
    <p:sldId id="370" r:id="rId78"/>
    <p:sldId id="371" r:id="rId79"/>
    <p:sldId id="372" r:id="rId8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44" userDrawn="1">
          <p15:clr>
            <a:srgbClr val="A4A3A4"/>
          </p15:clr>
        </p15:guide>
        <p15:guide id="2" pos="869" userDrawn="1">
          <p15:clr>
            <a:srgbClr val="A4A3A4"/>
          </p15:clr>
        </p15:guide>
        <p15:guide id="3" pos="6811" userDrawn="1">
          <p15:clr>
            <a:srgbClr val="A4A3A4"/>
          </p15:clr>
        </p15:guide>
        <p15:guide id="4" pos="3681" userDrawn="1">
          <p15:clr>
            <a:srgbClr val="A4A3A4"/>
          </p15:clr>
        </p15:guide>
        <p15:guide id="5" pos="4248" userDrawn="1">
          <p15:clr>
            <a:srgbClr val="A4A3A4"/>
          </p15:clr>
        </p15:guide>
        <p15:guide id="6" pos="4566" userDrawn="1">
          <p15:clr>
            <a:srgbClr val="A4A3A4"/>
          </p15:clr>
        </p15:guide>
        <p15:guide id="7" pos="3160" userDrawn="1">
          <p15:clr>
            <a:srgbClr val="A4A3A4"/>
          </p15:clr>
        </p15:guide>
        <p15:guide id="8" orient="horz" pos="1502" userDrawn="1">
          <p15:clr>
            <a:srgbClr val="A4A3A4"/>
          </p15:clr>
        </p15:guide>
        <p15:guide id="9" orient="horz" pos="281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B9CD7"/>
    <a:srgbClr val="5E86CE"/>
    <a:srgbClr val="2F5597"/>
    <a:srgbClr val="406FC4"/>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45" autoAdjust="0"/>
    <p:restoredTop sz="92692" autoAdjust="0"/>
  </p:normalViewPr>
  <p:slideViewPr>
    <p:cSldViewPr snapToGrid="0">
      <p:cViewPr varScale="1">
        <p:scale>
          <a:sx n="112" d="100"/>
          <a:sy n="112" d="100"/>
        </p:scale>
        <p:origin x="612" y="96"/>
      </p:cViewPr>
      <p:guideLst>
        <p:guide orient="horz" pos="1344"/>
        <p:guide pos="869"/>
        <p:guide pos="6811"/>
        <p:guide pos="3681"/>
        <p:guide pos="4248"/>
        <p:guide pos="4566"/>
        <p:guide pos="3160"/>
        <p:guide orient="horz" pos="1502"/>
        <p:guide orient="horz" pos="2818"/>
      </p:guideLst>
    </p:cSldViewPr>
  </p:slideViewPr>
  <p:notesTextViewPr>
    <p:cViewPr>
      <p:scale>
        <a:sx n="75" d="100"/>
        <a:sy n="7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89CE19-A4F1-4412-A361-D5A3793F684B}" type="doc">
      <dgm:prSet loTypeId="urn:microsoft.com/office/officeart/2009/3/layout/HorizontalOrganizationChart" loCatId="hierarchy" qsTypeId="urn:microsoft.com/office/officeart/2005/8/quickstyle/simple1" qsCatId="simple" csTypeId="urn:microsoft.com/office/officeart/2005/8/colors/accent1_3" csCatId="accent1" phldr="1"/>
      <dgm:spPr/>
      <dgm:t>
        <a:bodyPr/>
        <a:lstStyle/>
        <a:p>
          <a:endParaRPr lang="zh-TW" altLang="en-US"/>
        </a:p>
      </dgm:t>
    </dgm:pt>
    <dgm:pt modelId="{9E595766-6626-46F2-8863-D793BEAAFC67}">
      <dgm:prSet phldrT="[文字]" custT="1"/>
      <dgm:spPr/>
      <dgm:t>
        <a:bodyPr/>
        <a:lstStyle/>
        <a:p>
          <a:r>
            <a:rPr lang="zh-TW" altLang="en-US" sz="1800" b="0">
              <a:latin typeface="+mn-ea"/>
              <a:ea typeface="+mn-ea"/>
            </a:rPr>
            <a:t>專案</a:t>
          </a:r>
        </a:p>
      </dgm:t>
    </dgm:pt>
    <dgm:pt modelId="{06292DCC-C53D-4385-930F-D39CA332A05F}" type="parTrans" cxnId="{94B3110B-A6D4-44B3-9A6F-596FA9ED0CF5}">
      <dgm:prSet/>
      <dgm:spPr/>
      <dgm:t>
        <a:bodyPr/>
        <a:lstStyle/>
        <a:p>
          <a:endParaRPr lang="zh-TW" altLang="en-US" sz="1800" b="0">
            <a:latin typeface="+mn-ea"/>
            <a:ea typeface="+mn-ea"/>
          </a:endParaRPr>
        </a:p>
      </dgm:t>
    </dgm:pt>
    <dgm:pt modelId="{3E755CDF-09A2-46E7-ADE7-7EF5A5B5895C}" type="sibTrans" cxnId="{94B3110B-A6D4-44B3-9A6F-596FA9ED0CF5}">
      <dgm:prSet/>
      <dgm:spPr/>
      <dgm:t>
        <a:bodyPr/>
        <a:lstStyle/>
        <a:p>
          <a:endParaRPr lang="zh-TW" altLang="en-US" sz="1800" b="0">
            <a:latin typeface="+mn-ea"/>
            <a:ea typeface="+mn-ea"/>
          </a:endParaRPr>
        </a:p>
      </dgm:t>
    </dgm:pt>
    <dgm:pt modelId="{EFA55612-DF5B-4819-BC81-A8FA4C96092E}">
      <dgm:prSet phldrT="[文字]" custT="1"/>
      <dgm:spPr/>
      <dgm:t>
        <a:bodyPr/>
        <a:lstStyle/>
        <a:p>
          <a:r>
            <a:rPr lang="zh-TW" altLang="en-US" sz="1800" b="0">
              <a:latin typeface="+mn-ea"/>
              <a:ea typeface="+mn-ea"/>
            </a:rPr>
            <a:t>公共腳踏車</a:t>
          </a:r>
        </a:p>
      </dgm:t>
    </dgm:pt>
    <dgm:pt modelId="{E4F5EA53-10E3-4926-A9C7-A74D29A9AD89}" type="parTrans" cxnId="{3F1BD125-D086-48AC-A07A-0643BCA87E03}">
      <dgm:prSet/>
      <dgm:spPr/>
      <dgm:t>
        <a:bodyPr/>
        <a:lstStyle/>
        <a:p>
          <a:endParaRPr lang="zh-TW" altLang="en-US" sz="1800" b="0">
            <a:latin typeface="+mn-ea"/>
            <a:ea typeface="+mn-ea"/>
          </a:endParaRPr>
        </a:p>
      </dgm:t>
    </dgm:pt>
    <dgm:pt modelId="{BB2622D5-09C3-4F8C-AB08-6CBBB138F302}" type="sibTrans" cxnId="{3F1BD125-D086-48AC-A07A-0643BCA87E03}">
      <dgm:prSet/>
      <dgm:spPr/>
      <dgm:t>
        <a:bodyPr/>
        <a:lstStyle/>
        <a:p>
          <a:endParaRPr lang="zh-TW" altLang="en-US" sz="1800" b="0">
            <a:latin typeface="+mn-ea"/>
            <a:ea typeface="+mn-ea"/>
          </a:endParaRPr>
        </a:p>
      </dgm:t>
    </dgm:pt>
    <dgm:pt modelId="{51AE85FB-3EA7-4D88-B98F-FE39C46D3570}">
      <dgm:prSet phldrT="[文字]" custT="1"/>
      <dgm:spPr/>
      <dgm:t>
        <a:bodyPr/>
        <a:lstStyle/>
        <a:p>
          <a:r>
            <a:rPr lang="zh-TW" altLang="en-US" sz="1800" b="0">
              <a:latin typeface="+mn-ea"/>
              <a:ea typeface="+mn-ea"/>
            </a:rPr>
            <a:t>作業系統</a:t>
          </a:r>
        </a:p>
      </dgm:t>
    </dgm:pt>
    <dgm:pt modelId="{C4666D07-B692-4501-8E76-0397BFDE10EE}" type="parTrans" cxnId="{4B6F438C-AD02-4271-9016-27D0219C68FD}">
      <dgm:prSet/>
      <dgm:spPr/>
      <dgm:t>
        <a:bodyPr/>
        <a:lstStyle/>
        <a:p>
          <a:endParaRPr lang="zh-TW" altLang="en-US" sz="1800" b="0">
            <a:latin typeface="+mn-ea"/>
            <a:ea typeface="+mn-ea"/>
          </a:endParaRPr>
        </a:p>
      </dgm:t>
    </dgm:pt>
    <dgm:pt modelId="{685EEFEF-0964-41DF-8E28-ED0FB481DCA1}" type="sibTrans" cxnId="{4B6F438C-AD02-4271-9016-27D0219C68FD}">
      <dgm:prSet/>
      <dgm:spPr/>
      <dgm:t>
        <a:bodyPr/>
        <a:lstStyle/>
        <a:p>
          <a:endParaRPr lang="zh-TW" altLang="en-US" sz="1800" b="0">
            <a:latin typeface="+mn-ea"/>
            <a:ea typeface="+mn-ea"/>
          </a:endParaRPr>
        </a:p>
      </dgm:t>
    </dgm:pt>
    <dgm:pt modelId="{6DECD332-0147-49FD-80CB-826F983A7F39}">
      <dgm:prSet custT="1"/>
      <dgm:spPr/>
      <dgm:t>
        <a:bodyPr/>
        <a:lstStyle/>
        <a:p>
          <a:r>
            <a:rPr lang="zh-TW" altLang="en-US" sz="1800" b="0">
              <a:latin typeface="+mn-ea"/>
              <a:ea typeface="+mn-ea"/>
            </a:rPr>
            <a:t>硬體</a:t>
          </a:r>
        </a:p>
      </dgm:t>
    </dgm:pt>
    <dgm:pt modelId="{684D550F-640A-4D52-8ECA-007FF424AAB8}" type="parTrans" cxnId="{AEC02278-3181-471C-AEFC-0F0CE90FD990}">
      <dgm:prSet/>
      <dgm:spPr/>
      <dgm:t>
        <a:bodyPr/>
        <a:lstStyle/>
        <a:p>
          <a:endParaRPr lang="zh-TW" altLang="en-US" sz="1800" b="0">
            <a:latin typeface="+mn-ea"/>
            <a:ea typeface="+mn-ea"/>
          </a:endParaRPr>
        </a:p>
      </dgm:t>
    </dgm:pt>
    <dgm:pt modelId="{180B1595-F671-4CD0-B1BA-35EBCF8D593F}" type="sibTrans" cxnId="{AEC02278-3181-471C-AEFC-0F0CE90FD990}">
      <dgm:prSet/>
      <dgm:spPr/>
      <dgm:t>
        <a:bodyPr/>
        <a:lstStyle/>
        <a:p>
          <a:endParaRPr lang="zh-TW" altLang="en-US" sz="1800" b="0">
            <a:latin typeface="+mn-ea"/>
            <a:ea typeface="+mn-ea"/>
          </a:endParaRPr>
        </a:p>
      </dgm:t>
    </dgm:pt>
    <dgm:pt modelId="{75A2AF7C-6867-4B28-A561-883C3D0EA722}">
      <dgm:prSet custT="1"/>
      <dgm:spPr/>
      <dgm:t>
        <a:bodyPr/>
        <a:lstStyle/>
        <a:p>
          <a:r>
            <a:rPr lang="zh-TW" altLang="en-US" sz="1800" b="0">
              <a:latin typeface="+mn-ea"/>
              <a:ea typeface="+mn-ea"/>
            </a:rPr>
            <a:t>軟體</a:t>
          </a:r>
        </a:p>
      </dgm:t>
    </dgm:pt>
    <dgm:pt modelId="{F2747EFF-530B-4E57-9A6E-93054EFBC8F2}" type="parTrans" cxnId="{24852021-02A3-4F2A-BD76-45E997C07A14}">
      <dgm:prSet/>
      <dgm:spPr/>
      <dgm:t>
        <a:bodyPr/>
        <a:lstStyle/>
        <a:p>
          <a:endParaRPr lang="zh-TW" altLang="en-US" sz="1800" b="0">
            <a:latin typeface="+mn-ea"/>
            <a:ea typeface="+mn-ea"/>
          </a:endParaRPr>
        </a:p>
      </dgm:t>
    </dgm:pt>
    <dgm:pt modelId="{34B3E217-B38F-4DD5-ABC9-57AA76F6A4D8}" type="sibTrans" cxnId="{24852021-02A3-4F2A-BD76-45E997C07A14}">
      <dgm:prSet/>
      <dgm:spPr/>
      <dgm:t>
        <a:bodyPr/>
        <a:lstStyle/>
        <a:p>
          <a:endParaRPr lang="zh-TW" altLang="en-US" sz="1800" b="0">
            <a:latin typeface="+mn-ea"/>
            <a:ea typeface="+mn-ea"/>
          </a:endParaRPr>
        </a:p>
      </dgm:t>
    </dgm:pt>
    <dgm:pt modelId="{3E578A95-752D-45AB-8EFC-520AF562B0FC}">
      <dgm:prSet custT="1"/>
      <dgm:spPr/>
      <dgm:t>
        <a:bodyPr/>
        <a:lstStyle/>
        <a:p>
          <a:r>
            <a:rPr lang="zh-TW" altLang="en-US" sz="1800" b="0">
              <a:latin typeface="+mn-ea"/>
              <a:ea typeface="+mn-ea"/>
            </a:rPr>
            <a:t>資料傳輸協定</a:t>
          </a:r>
        </a:p>
      </dgm:t>
    </dgm:pt>
    <dgm:pt modelId="{A47A9A5B-304F-4DE6-812F-7E6B490E8E10}" type="parTrans" cxnId="{0944C65B-317A-4DB0-99E8-D3EEAAB2F279}">
      <dgm:prSet/>
      <dgm:spPr/>
      <dgm:t>
        <a:bodyPr/>
        <a:lstStyle/>
        <a:p>
          <a:endParaRPr lang="zh-TW" altLang="en-US" sz="1800" b="0">
            <a:latin typeface="+mn-ea"/>
            <a:ea typeface="+mn-ea"/>
          </a:endParaRPr>
        </a:p>
      </dgm:t>
    </dgm:pt>
    <dgm:pt modelId="{9B899DE0-9F40-4E40-BEB6-1CC8A5639C47}" type="sibTrans" cxnId="{0944C65B-317A-4DB0-99E8-D3EEAAB2F279}">
      <dgm:prSet/>
      <dgm:spPr/>
      <dgm:t>
        <a:bodyPr/>
        <a:lstStyle/>
        <a:p>
          <a:endParaRPr lang="zh-TW" altLang="en-US" sz="1800" b="0">
            <a:latin typeface="+mn-ea"/>
            <a:ea typeface="+mn-ea"/>
          </a:endParaRPr>
        </a:p>
      </dgm:t>
    </dgm:pt>
    <dgm:pt modelId="{22070305-E534-4D1D-A498-596B97BE191B}" type="pres">
      <dgm:prSet presAssocID="{E689CE19-A4F1-4412-A361-D5A3793F684B}" presName="hierChild1" presStyleCnt="0">
        <dgm:presLayoutVars>
          <dgm:orgChart val="1"/>
          <dgm:chPref val="1"/>
          <dgm:dir/>
          <dgm:animOne val="branch"/>
          <dgm:animLvl val="lvl"/>
          <dgm:resizeHandles/>
        </dgm:presLayoutVars>
      </dgm:prSet>
      <dgm:spPr/>
      <dgm:t>
        <a:bodyPr/>
        <a:lstStyle/>
        <a:p>
          <a:endParaRPr lang="zh-TW" altLang="en-US"/>
        </a:p>
      </dgm:t>
    </dgm:pt>
    <dgm:pt modelId="{E49CCF6F-68A1-4F7D-B245-B4C9714EE3B0}" type="pres">
      <dgm:prSet presAssocID="{9E595766-6626-46F2-8863-D793BEAAFC67}" presName="hierRoot1" presStyleCnt="0">
        <dgm:presLayoutVars>
          <dgm:hierBranch val="init"/>
        </dgm:presLayoutVars>
      </dgm:prSet>
      <dgm:spPr/>
    </dgm:pt>
    <dgm:pt modelId="{23585577-33E8-4285-A8CD-9574F3831021}" type="pres">
      <dgm:prSet presAssocID="{9E595766-6626-46F2-8863-D793BEAAFC67}" presName="rootComposite1" presStyleCnt="0"/>
      <dgm:spPr/>
    </dgm:pt>
    <dgm:pt modelId="{077C013A-6846-43DE-9139-552C84FC46F5}" type="pres">
      <dgm:prSet presAssocID="{9E595766-6626-46F2-8863-D793BEAAFC67}" presName="rootText1" presStyleLbl="node0" presStyleIdx="0" presStyleCnt="1">
        <dgm:presLayoutVars>
          <dgm:chPref val="3"/>
        </dgm:presLayoutVars>
      </dgm:prSet>
      <dgm:spPr/>
      <dgm:t>
        <a:bodyPr/>
        <a:lstStyle/>
        <a:p>
          <a:endParaRPr lang="zh-TW" altLang="en-US"/>
        </a:p>
      </dgm:t>
    </dgm:pt>
    <dgm:pt modelId="{40EFCB46-F78D-48CD-ACDA-FE71B5D3A439}" type="pres">
      <dgm:prSet presAssocID="{9E595766-6626-46F2-8863-D793BEAAFC67}" presName="rootConnector1" presStyleLbl="node1" presStyleIdx="0" presStyleCnt="0"/>
      <dgm:spPr/>
      <dgm:t>
        <a:bodyPr/>
        <a:lstStyle/>
        <a:p>
          <a:endParaRPr lang="zh-TW" altLang="en-US"/>
        </a:p>
      </dgm:t>
    </dgm:pt>
    <dgm:pt modelId="{C6C10D00-4641-43BB-87C4-D56141EB0460}" type="pres">
      <dgm:prSet presAssocID="{9E595766-6626-46F2-8863-D793BEAAFC67}" presName="hierChild2" presStyleCnt="0"/>
      <dgm:spPr/>
    </dgm:pt>
    <dgm:pt modelId="{FE1B6A76-3AD9-4574-A46F-462DA8A994A9}" type="pres">
      <dgm:prSet presAssocID="{E4F5EA53-10E3-4926-A9C7-A74D29A9AD89}" presName="Name64" presStyleLbl="parChTrans1D2" presStyleIdx="0" presStyleCnt="2"/>
      <dgm:spPr/>
      <dgm:t>
        <a:bodyPr/>
        <a:lstStyle/>
        <a:p>
          <a:endParaRPr lang="zh-TW" altLang="en-US"/>
        </a:p>
      </dgm:t>
    </dgm:pt>
    <dgm:pt modelId="{78ECFFC1-C463-4E4C-9308-3FB87CA7CBA4}" type="pres">
      <dgm:prSet presAssocID="{EFA55612-DF5B-4819-BC81-A8FA4C96092E}" presName="hierRoot2" presStyleCnt="0">
        <dgm:presLayoutVars>
          <dgm:hierBranch val="init"/>
        </dgm:presLayoutVars>
      </dgm:prSet>
      <dgm:spPr/>
    </dgm:pt>
    <dgm:pt modelId="{5D448D30-17A1-488C-99CD-D384EDABA27A}" type="pres">
      <dgm:prSet presAssocID="{EFA55612-DF5B-4819-BC81-A8FA4C96092E}" presName="rootComposite" presStyleCnt="0"/>
      <dgm:spPr/>
    </dgm:pt>
    <dgm:pt modelId="{00D47AC4-1A66-4EB3-867B-B3EAC7D95EE1}" type="pres">
      <dgm:prSet presAssocID="{EFA55612-DF5B-4819-BC81-A8FA4C96092E}" presName="rootText" presStyleLbl="node2" presStyleIdx="0" presStyleCnt="2">
        <dgm:presLayoutVars>
          <dgm:chPref val="3"/>
        </dgm:presLayoutVars>
      </dgm:prSet>
      <dgm:spPr/>
      <dgm:t>
        <a:bodyPr/>
        <a:lstStyle/>
        <a:p>
          <a:endParaRPr lang="zh-TW" altLang="en-US"/>
        </a:p>
      </dgm:t>
    </dgm:pt>
    <dgm:pt modelId="{3D82027F-CD63-417D-AA89-7BD6030226CC}" type="pres">
      <dgm:prSet presAssocID="{EFA55612-DF5B-4819-BC81-A8FA4C96092E}" presName="rootConnector" presStyleLbl="node2" presStyleIdx="0" presStyleCnt="2"/>
      <dgm:spPr/>
      <dgm:t>
        <a:bodyPr/>
        <a:lstStyle/>
        <a:p>
          <a:endParaRPr lang="zh-TW" altLang="en-US"/>
        </a:p>
      </dgm:t>
    </dgm:pt>
    <dgm:pt modelId="{A75EA3D5-6024-4035-8BE2-44290105BE7A}" type="pres">
      <dgm:prSet presAssocID="{EFA55612-DF5B-4819-BC81-A8FA4C96092E}" presName="hierChild4" presStyleCnt="0"/>
      <dgm:spPr/>
    </dgm:pt>
    <dgm:pt modelId="{F63498FF-1046-44C9-8D49-831658BA7C02}" type="pres">
      <dgm:prSet presAssocID="{EFA55612-DF5B-4819-BC81-A8FA4C96092E}" presName="hierChild5" presStyleCnt="0"/>
      <dgm:spPr/>
    </dgm:pt>
    <dgm:pt modelId="{581ECE21-4961-4D57-A74F-265897769422}" type="pres">
      <dgm:prSet presAssocID="{C4666D07-B692-4501-8E76-0397BFDE10EE}" presName="Name64" presStyleLbl="parChTrans1D2" presStyleIdx="1" presStyleCnt="2"/>
      <dgm:spPr/>
      <dgm:t>
        <a:bodyPr/>
        <a:lstStyle/>
        <a:p>
          <a:endParaRPr lang="zh-TW" altLang="en-US"/>
        </a:p>
      </dgm:t>
    </dgm:pt>
    <dgm:pt modelId="{47AB7068-E114-465A-9FEB-D1DE335E9F32}" type="pres">
      <dgm:prSet presAssocID="{51AE85FB-3EA7-4D88-B98F-FE39C46D3570}" presName="hierRoot2" presStyleCnt="0">
        <dgm:presLayoutVars>
          <dgm:hierBranch val="init"/>
        </dgm:presLayoutVars>
      </dgm:prSet>
      <dgm:spPr/>
    </dgm:pt>
    <dgm:pt modelId="{26756A23-6112-40E4-985C-BAB05B95100C}" type="pres">
      <dgm:prSet presAssocID="{51AE85FB-3EA7-4D88-B98F-FE39C46D3570}" presName="rootComposite" presStyleCnt="0"/>
      <dgm:spPr/>
    </dgm:pt>
    <dgm:pt modelId="{3D96C35E-2881-4043-A7BF-CCC101735839}" type="pres">
      <dgm:prSet presAssocID="{51AE85FB-3EA7-4D88-B98F-FE39C46D3570}" presName="rootText" presStyleLbl="node2" presStyleIdx="1" presStyleCnt="2">
        <dgm:presLayoutVars>
          <dgm:chPref val="3"/>
        </dgm:presLayoutVars>
      </dgm:prSet>
      <dgm:spPr/>
      <dgm:t>
        <a:bodyPr/>
        <a:lstStyle/>
        <a:p>
          <a:endParaRPr lang="zh-TW" altLang="en-US"/>
        </a:p>
      </dgm:t>
    </dgm:pt>
    <dgm:pt modelId="{1141B551-D2E4-4993-AD1C-A1A797EAC9D5}" type="pres">
      <dgm:prSet presAssocID="{51AE85FB-3EA7-4D88-B98F-FE39C46D3570}" presName="rootConnector" presStyleLbl="node2" presStyleIdx="1" presStyleCnt="2"/>
      <dgm:spPr/>
      <dgm:t>
        <a:bodyPr/>
        <a:lstStyle/>
        <a:p>
          <a:endParaRPr lang="zh-TW" altLang="en-US"/>
        </a:p>
      </dgm:t>
    </dgm:pt>
    <dgm:pt modelId="{32FAAB1C-A91D-4996-86E5-1676EBBE914E}" type="pres">
      <dgm:prSet presAssocID="{51AE85FB-3EA7-4D88-B98F-FE39C46D3570}" presName="hierChild4" presStyleCnt="0"/>
      <dgm:spPr/>
    </dgm:pt>
    <dgm:pt modelId="{C6AF4FF0-9D16-4205-91A9-AAFD622C516C}" type="pres">
      <dgm:prSet presAssocID="{684D550F-640A-4D52-8ECA-007FF424AAB8}" presName="Name64" presStyleLbl="parChTrans1D3" presStyleIdx="0" presStyleCnt="3"/>
      <dgm:spPr/>
      <dgm:t>
        <a:bodyPr/>
        <a:lstStyle/>
        <a:p>
          <a:endParaRPr lang="zh-TW" altLang="en-US"/>
        </a:p>
      </dgm:t>
    </dgm:pt>
    <dgm:pt modelId="{7748CB33-EFCA-4AFD-866E-CCAE05920071}" type="pres">
      <dgm:prSet presAssocID="{6DECD332-0147-49FD-80CB-826F983A7F39}" presName="hierRoot2" presStyleCnt="0">
        <dgm:presLayoutVars>
          <dgm:hierBranch val="init"/>
        </dgm:presLayoutVars>
      </dgm:prSet>
      <dgm:spPr/>
    </dgm:pt>
    <dgm:pt modelId="{FDEA760C-0945-45E2-B33E-E147987C6A4B}" type="pres">
      <dgm:prSet presAssocID="{6DECD332-0147-49FD-80CB-826F983A7F39}" presName="rootComposite" presStyleCnt="0"/>
      <dgm:spPr/>
    </dgm:pt>
    <dgm:pt modelId="{8A02857C-6E6D-4472-BDB8-2ACC4977978F}" type="pres">
      <dgm:prSet presAssocID="{6DECD332-0147-49FD-80CB-826F983A7F39}" presName="rootText" presStyleLbl="node3" presStyleIdx="0" presStyleCnt="3">
        <dgm:presLayoutVars>
          <dgm:chPref val="3"/>
        </dgm:presLayoutVars>
      </dgm:prSet>
      <dgm:spPr/>
      <dgm:t>
        <a:bodyPr/>
        <a:lstStyle/>
        <a:p>
          <a:endParaRPr lang="zh-TW" altLang="en-US"/>
        </a:p>
      </dgm:t>
    </dgm:pt>
    <dgm:pt modelId="{AF5CC661-5724-42D9-BA54-0222BC3324D2}" type="pres">
      <dgm:prSet presAssocID="{6DECD332-0147-49FD-80CB-826F983A7F39}" presName="rootConnector" presStyleLbl="node3" presStyleIdx="0" presStyleCnt="3"/>
      <dgm:spPr/>
      <dgm:t>
        <a:bodyPr/>
        <a:lstStyle/>
        <a:p>
          <a:endParaRPr lang="zh-TW" altLang="en-US"/>
        </a:p>
      </dgm:t>
    </dgm:pt>
    <dgm:pt modelId="{FA263FA5-69E5-46B7-8F6D-A1C55964ED8D}" type="pres">
      <dgm:prSet presAssocID="{6DECD332-0147-49FD-80CB-826F983A7F39}" presName="hierChild4" presStyleCnt="0"/>
      <dgm:spPr/>
    </dgm:pt>
    <dgm:pt modelId="{CF26D0E3-A073-4461-A159-15D00ABC187B}" type="pres">
      <dgm:prSet presAssocID="{6DECD332-0147-49FD-80CB-826F983A7F39}" presName="hierChild5" presStyleCnt="0"/>
      <dgm:spPr/>
    </dgm:pt>
    <dgm:pt modelId="{C4F32614-3749-4CB4-9C23-CA677E82098E}" type="pres">
      <dgm:prSet presAssocID="{F2747EFF-530B-4E57-9A6E-93054EFBC8F2}" presName="Name64" presStyleLbl="parChTrans1D3" presStyleIdx="1" presStyleCnt="3"/>
      <dgm:spPr/>
      <dgm:t>
        <a:bodyPr/>
        <a:lstStyle/>
        <a:p>
          <a:endParaRPr lang="zh-TW" altLang="en-US"/>
        </a:p>
      </dgm:t>
    </dgm:pt>
    <dgm:pt modelId="{611CFE0E-D4C4-4F09-B5E6-F2170FE596A3}" type="pres">
      <dgm:prSet presAssocID="{75A2AF7C-6867-4B28-A561-883C3D0EA722}" presName="hierRoot2" presStyleCnt="0">
        <dgm:presLayoutVars>
          <dgm:hierBranch val="init"/>
        </dgm:presLayoutVars>
      </dgm:prSet>
      <dgm:spPr/>
    </dgm:pt>
    <dgm:pt modelId="{0D837D2A-4D94-449B-99DA-50A19B37FF42}" type="pres">
      <dgm:prSet presAssocID="{75A2AF7C-6867-4B28-A561-883C3D0EA722}" presName="rootComposite" presStyleCnt="0"/>
      <dgm:spPr/>
    </dgm:pt>
    <dgm:pt modelId="{CB148486-5805-4F75-A924-6A07EDD4D440}" type="pres">
      <dgm:prSet presAssocID="{75A2AF7C-6867-4B28-A561-883C3D0EA722}" presName="rootText" presStyleLbl="node3" presStyleIdx="1" presStyleCnt="3">
        <dgm:presLayoutVars>
          <dgm:chPref val="3"/>
        </dgm:presLayoutVars>
      </dgm:prSet>
      <dgm:spPr/>
      <dgm:t>
        <a:bodyPr/>
        <a:lstStyle/>
        <a:p>
          <a:endParaRPr lang="zh-TW" altLang="en-US"/>
        </a:p>
      </dgm:t>
    </dgm:pt>
    <dgm:pt modelId="{392FECF9-2921-4870-A5FB-8166DADF381C}" type="pres">
      <dgm:prSet presAssocID="{75A2AF7C-6867-4B28-A561-883C3D0EA722}" presName="rootConnector" presStyleLbl="node3" presStyleIdx="1" presStyleCnt="3"/>
      <dgm:spPr/>
      <dgm:t>
        <a:bodyPr/>
        <a:lstStyle/>
        <a:p>
          <a:endParaRPr lang="zh-TW" altLang="en-US"/>
        </a:p>
      </dgm:t>
    </dgm:pt>
    <dgm:pt modelId="{2992EB1D-7C89-4029-896F-6BFE8EFE8630}" type="pres">
      <dgm:prSet presAssocID="{75A2AF7C-6867-4B28-A561-883C3D0EA722}" presName="hierChild4" presStyleCnt="0"/>
      <dgm:spPr/>
    </dgm:pt>
    <dgm:pt modelId="{93FB6735-3A13-4316-AF53-A0FC7E6431FA}" type="pres">
      <dgm:prSet presAssocID="{75A2AF7C-6867-4B28-A561-883C3D0EA722}" presName="hierChild5" presStyleCnt="0"/>
      <dgm:spPr/>
    </dgm:pt>
    <dgm:pt modelId="{52480A73-298C-4E10-A4BA-6F1C6E5C8192}" type="pres">
      <dgm:prSet presAssocID="{A47A9A5B-304F-4DE6-812F-7E6B490E8E10}" presName="Name64" presStyleLbl="parChTrans1D3" presStyleIdx="2" presStyleCnt="3"/>
      <dgm:spPr/>
      <dgm:t>
        <a:bodyPr/>
        <a:lstStyle/>
        <a:p>
          <a:endParaRPr lang="zh-TW" altLang="en-US"/>
        </a:p>
      </dgm:t>
    </dgm:pt>
    <dgm:pt modelId="{9C488783-7EC6-4934-B7AE-67DB6201E2F7}" type="pres">
      <dgm:prSet presAssocID="{3E578A95-752D-45AB-8EFC-520AF562B0FC}" presName="hierRoot2" presStyleCnt="0">
        <dgm:presLayoutVars>
          <dgm:hierBranch val="init"/>
        </dgm:presLayoutVars>
      </dgm:prSet>
      <dgm:spPr/>
    </dgm:pt>
    <dgm:pt modelId="{DCD2090D-4A28-42F4-A1BF-CDB12605ED0B}" type="pres">
      <dgm:prSet presAssocID="{3E578A95-752D-45AB-8EFC-520AF562B0FC}" presName="rootComposite" presStyleCnt="0"/>
      <dgm:spPr/>
    </dgm:pt>
    <dgm:pt modelId="{50AC6A42-8613-4FE6-A75C-857D130D40B8}" type="pres">
      <dgm:prSet presAssocID="{3E578A95-752D-45AB-8EFC-520AF562B0FC}" presName="rootText" presStyleLbl="node3" presStyleIdx="2" presStyleCnt="3">
        <dgm:presLayoutVars>
          <dgm:chPref val="3"/>
        </dgm:presLayoutVars>
      </dgm:prSet>
      <dgm:spPr/>
      <dgm:t>
        <a:bodyPr/>
        <a:lstStyle/>
        <a:p>
          <a:endParaRPr lang="zh-TW" altLang="en-US"/>
        </a:p>
      </dgm:t>
    </dgm:pt>
    <dgm:pt modelId="{08CE0CC8-8F9C-4798-A11B-8C0AA0444F6F}" type="pres">
      <dgm:prSet presAssocID="{3E578A95-752D-45AB-8EFC-520AF562B0FC}" presName="rootConnector" presStyleLbl="node3" presStyleIdx="2" presStyleCnt="3"/>
      <dgm:spPr/>
      <dgm:t>
        <a:bodyPr/>
        <a:lstStyle/>
        <a:p>
          <a:endParaRPr lang="zh-TW" altLang="en-US"/>
        </a:p>
      </dgm:t>
    </dgm:pt>
    <dgm:pt modelId="{1092D2BD-17E1-4089-A66C-00A006700FF6}" type="pres">
      <dgm:prSet presAssocID="{3E578A95-752D-45AB-8EFC-520AF562B0FC}" presName="hierChild4" presStyleCnt="0"/>
      <dgm:spPr/>
    </dgm:pt>
    <dgm:pt modelId="{5C2910E9-46BD-4A9E-88C0-BD80BB387290}" type="pres">
      <dgm:prSet presAssocID="{3E578A95-752D-45AB-8EFC-520AF562B0FC}" presName="hierChild5" presStyleCnt="0"/>
      <dgm:spPr/>
    </dgm:pt>
    <dgm:pt modelId="{4DDED3E0-642D-415E-B160-9A93684FA0AA}" type="pres">
      <dgm:prSet presAssocID="{51AE85FB-3EA7-4D88-B98F-FE39C46D3570}" presName="hierChild5" presStyleCnt="0"/>
      <dgm:spPr/>
    </dgm:pt>
    <dgm:pt modelId="{0ED5C56B-D34A-4588-A8A1-18AFA648C70E}" type="pres">
      <dgm:prSet presAssocID="{9E595766-6626-46F2-8863-D793BEAAFC67}" presName="hierChild3" presStyleCnt="0"/>
      <dgm:spPr/>
    </dgm:pt>
  </dgm:ptLst>
  <dgm:cxnLst>
    <dgm:cxn modelId="{71A15E2B-C840-4780-9A46-EB2EB5FAD586}" type="presOf" srcId="{EFA55612-DF5B-4819-BC81-A8FA4C96092E}" destId="{3D82027F-CD63-417D-AA89-7BD6030226CC}" srcOrd="1" destOrd="0" presId="urn:microsoft.com/office/officeart/2009/3/layout/HorizontalOrganizationChart"/>
    <dgm:cxn modelId="{DA8867CF-D5AD-4B18-8104-A0765DCB67A1}" type="presOf" srcId="{9E595766-6626-46F2-8863-D793BEAAFC67}" destId="{077C013A-6846-43DE-9139-552C84FC46F5}" srcOrd="0" destOrd="0" presId="urn:microsoft.com/office/officeart/2009/3/layout/HorizontalOrganizationChart"/>
    <dgm:cxn modelId="{E1AB14B2-9480-4147-86E8-D3D8F2978B35}" type="presOf" srcId="{E4F5EA53-10E3-4926-A9C7-A74D29A9AD89}" destId="{FE1B6A76-3AD9-4574-A46F-462DA8A994A9}" srcOrd="0" destOrd="0" presId="urn:microsoft.com/office/officeart/2009/3/layout/HorizontalOrganizationChart"/>
    <dgm:cxn modelId="{530D1385-BF1A-4851-B615-C9604C929245}" type="presOf" srcId="{C4666D07-B692-4501-8E76-0397BFDE10EE}" destId="{581ECE21-4961-4D57-A74F-265897769422}" srcOrd="0" destOrd="0" presId="urn:microsoft.com/office/officeart/2009/3/layout/HorizontalOrganizationChart"/>
    <dgm:cxn modelId="{C715BC29-795A-4EE7-A996-76E4B19FFC62}" type="presOf" srcId="{6DECD332-0147-49FD-80CB-826F983A7F39}" destId="{8A02857C-6E6D-4472-BDB8-2ACC4977978F}" srcOrd="0" destOrd="0" presId="urn:microsoft.com/office/officeart/2009/3/layout/HorizontalOrganizationChart"/>
    <dgm:cxn modelId="{F1B5B00A-D198-4B65-9496-7297D7F55147}" type="presOf" srcId="{EFA55612-DF5B-4819-BC81-A8FA4C96092E}" destId="{00D47AC4-1A66-4EB3-867B-B3EAC7D95EE1}" srcOrd="0" destOrd="0" presId="urn:microsoft.com/office/officeart/2009/3/layout/HorizontalOrganizationChart"/>
    <dgm:cxn modelId="{F1AF0DD9-78A1-48E6-A5FC-104F90677079}" type="presOf" srcId="{3E578A95-752D-45AB-8EFC-520AF562B0FC}" destId="{08CE0CC8-8F9C-4798-A11B-8C0AA0444F6F}" srcOrd="1" destOrd="0" presId="urn:microsoft.com/office/officeart/2009/3/layout/HorizontalOrganizationChart"/>
    <dgm:cxn modelId="{3BF51CD5-7132-4334-819B-375FAA1FF873}" type="presOf" srcId="{6DECD332-0147-49FD-80CB-826F983A7F39}" destId="{AF5CC661-5724-42D9-BA54-0222BC3324D2}" srcOrd="1" destOrd="0" presId="urn:microsoft.com/office/officeart/2009/3/layout/HorizontalOrganizationChart"/>
    <dgm:cxn modelId="{24852021-02A3-4F2A-BD76-45E997C07A14}" srcId="{51AE85FB-3EA7-4D88-B98F-FE39C46D3570}" destId="{75A2AF7C-6867-4B28-A561-883C3D0EA722}" srcOrd="1" destOrd="0" parTransId="{F2747EFF-530B-4E57-9A6E-93054EFBC8F2}" sibTransId="{34B3E217-B38F-4DD5-ABC9-57AA76F6A4D8}"/>
    <dgm:cxn modelId="{0944C65B-317A-4DB0-99E8-D3EEAAB2F279}" srcId="{51AE85FB-3EA7-4D88-B98F-FE39C46D3570}" destId="{3E578A95-752D-45AB-8EFC-520AF562B0FC}" srcOrd="2" destOrd="0" parTransId="{A47A9A5B-304F-4DE6-812F-7E6B490E8E10}" sibTransId="{9B899DE0-9F40-4E40-BEB6-1CC8A5639C47}"/>
    <dgm:cxn modelId="{AEC02278-3181-471C-AEFC-0F0CE90FD990}" srcId="{51AE85FB-3EA7-4D88-B98F-FE39C46D3570}" destId="{6DECD332-0147-49FD-80CB-826F983A7F39}" srcOrd="0" destOrd="0" parTransId="{684D550F-640A-4D52-8ECA-007FF424AAB8}" sibTransId="{180B1595-F671-4CD0-B1BA-35EBCF8D593F}"/>
    <dgm:cxn modelId="{4B6F438C-AD02-4271-9016-27D0219C68FD}" srcId="{9E595766-6626-46F2-8863-D793BEAAFC67}" destId="{51AE85FB-3EA7-4D88-B98F-FE39C46D3570}" srcOrd="1" destOrd="0" parTransId="{C4666D07-B692-4501-8E76-0397BFDE10EE}" sibTransId="{685EEFEF-0964-41DF-8E28-ED0FB481DCA1}"/>
    <dgm:cxn modelId="{3F1BD125-D086-48AC-A07A-0643BCA87E03}" srcId="{9E595766-6626-46F2-8863-D793BEAAFC67}" destId="{EFA55612-DF5B-4819-BC81-A8FA4C96092E}" srcOrd="0" destOrd="0" parTransId="{E4F5EA53-10E3-4926-A9C7-A74D29A9AD89}" sibTransId="{BB2622D5-09C3-4F8C-AB08-6CBBB138F302}"/>
    <dgm:cxn modelId="{5C4350AF-B504-4A9A-9773-69067FE51CA1}" type="presOf" srcId="{9E595766-6626-46F2-8863-D793BEAAFC67}" destId="{40EFCB46-F78D-48CD-ACDA-FE71B5D3A439}" srcOrd="1" destOrd="0" presId="urn:microsoft.com/office/officeart/2009/3/layout/HorizontalOrganizationChart"/>
    <dgm:cxn modelId="{941F1089-D2CE-4906-8D1D-8FB58D916A80}" type="presOf" srcId="{75A2AF7C-6867-4B28-A561-883C3D0EA722}" destId="{392FECF9-2921-4870-A5FB-8166DADF381C}" srcOrd="1" destOrd="0" presId="urn:microsoft.com/office/officeart/2009/3/layout/HorizontalOrganizationChart"/>
    <dgm:cxn modelId="{3A27B040-16A4-4B2F-9249-F09667DA48E6}" type="presOf" srcId="{51AE85FB-3EA7-4D88-B98F-FE39C46D3570}" destId="{3D96C35E-2881-4043-A7BF-CCC101735839}" srcOrd="0" destOrd="0" presId="urn:microsoft.com/office/officeart/2009/3/layout/HorizontalOrganizationChart"/>
    <dgm:cxn modelId="{8352D65B-660E-4274-A6D1-3D2CB135A88F}" type="presOf" srcId="{3E578A95-752D-45AB-8EFC-520AF562B0FC}" destId="{50AC6A42-8613-4FE6-A75C-857D130D40B8}" srcOrd="0" destOrd="0" presId="urn:microsoft.com/office/officeart/2009/3/layout/HorizontalOrganizationChart"/>
    <dgm:cxn modelId="{94B3110B-A6D4-44B3-9A6F-596FA9ED0CF5}" srcId="{E689CE19-A4F1-4412-A361-D5A3793F684B}" destId="{9E595766-6626-46F2-8863-D793BEAAFC67}" srcOrd="0" destOrd="0" parTransId="{06292DCC-C53D-4385-930F-D39CA332A05F}" sibTransId="{3E755CDF-09A2-46E7-ADE7-7EF5A5B5895C}"/>
    <dgm:cxn modelId="{E86A2F8A-C834-48C1-846D-AD297AC6C497}" type="presOf" srcId="{F2747EFF-530B-4E57-9A6E-93054EFBC8F2}" destId="{C4F32614-3749-4CB4-9C23-CA677E82098E}" srcOrd="0" destOrd="0" presId="urn:microsoft.com/office/officeart/2009/3/layout/HorizontalOrganizationChart"/>
    <dgm:cxn modelId="{E2878135-0D28-43E9-963F-B015DDE16789}" type="presOf" srcId="{A47A9A5B-304F-4DE6-812F-7E6B490E8E10}" destId="{52480A73-298C-4E10-A4BA-6F1C6E5C8192}" srcOrd="0" destOrd="0" presId="urn:microsoft.com/office/officeart/2009/3/layout/HorizontalOrganizationChart"/>
    <dgm:cxn modelId="{ABD5F263-9475-4371-A32A-027EE07474AE}" type="presOf" srcId="{E689CE19-A4F1-4412-A361-D5A3793F684B}" destId="{22070305-E534-4D1D-A498-596B97BE191B}" srcOrd="0" destOrd="0" presId="urn:microsoft.com/office/officeart/2009/3/layout/HorizontalOrganizationChart"/>
    <dgm:cxn modelId="{2318A356-127D-4D83-BA8C-0B00EE8E3487}" type="presOf" srcId="{51AE85FB-3EA7-4D88-B98F-FE39C46D3570}" destId="{1141B551-D2E4-4993-AD1C-A1A797EAC9D5}" srcOrd="1" destOrd="0" presId="urn:microsoft.com/office/officeart/2009/3/layout/HorizontalOrganizationChart"/>
    <dgm:cxn modelId="{BF0C62E4-A8EA-4D8C-8E04-5B0248491248}" type="presOf" srcId="{75A2AF7C-6867-4B28-A561-883C3D0EA722}" destId="{CB148486-5805-4F75-A924-6A07EDD4D440}" srcOrd="0" destOrd="0" presId="urn:microsoft.com/office/officeart/2009/3/layout/HorizontalOrganizationChart"/>
    <dgm:cxn modelId="{D68AF9E8-A1D4-48B4-AF43-08E73E2E4AC2}" type="presOf" srcId="{684D550F-640A-4D52-8ECA-007FF424AAB8}" destId="{C6AF4FF0-9D16-4205-91A9-AAFD622C516C}" srcOrd="0" destOrd="0" presId="urn:microsoft.com/office/officeart/2009/3/layout/HorizontalOrganizationChart"/>
    <dgm:cxn modelId="{D0959959-9195-49AE-88C2-C9B26680BB5B}" type="presParOf" srcId="{22070305-E534-4D1D-A498-596B97BE191B}" destId="{E49CCF6F-68A1-4F7D-B245-B4C9714EE3B0}" srcOrd="0" destOrd="0" presId="urn:microsoft.com/office/officeart/2009/3/layout/HorizontalOrganizationChart"/>
    <dgm:cxn modelId="{00A8E71B-37A7-43A1-91C5-A70FA38F15DD}" type="presParOf" srcId="{E49CCF6F-68A1-4F7D-B245-B4C9714EE3B0}" destId="{23585577-33E8-4285-A8CD-9574F3831021}" srcOrd="0" destOrd="0" presId="urn:microsoft.com/office/officeart/2009/3/layout/HorizontalOrganizationChart"/>
    <dgm:cxn modelId="{398F87BC-AF12-456B-9861-E5C493C4C001}" type="presParOf" srcId="{23585577-33E8-4285-A8CD-9574F3831021}" destId="{077C013A-6846-43DE-9139-552C84FC46F5}" srcOrd="0" destOrd="0" presId="urn:microsoft.com/office/officeart/2009/3/layout/HorizontalOrganizationChart"/>
    <dgm:cxn modelId="{7329A8B2-C8D1-4A31-855E-7444986AEBD8}" type="presParOf" srcId="{23585577-33E8-4285-A8CD-9574F3831021}" destId="{40EFCB46-F78D-48CD-ACDA-FE71B5D3A439}" srcOrd="1" destOrd="0" presId="urn:microsoft.com/office/officeart/2009/3/layout/HorizontalOrganizationChart"/>
    <dgm:cxn modelId="{2D5079F4-7E11-4E88-A3D5-692AE5EBA31A}" type="presParOf" srcId="{E49CCF6F-68A1-4F7D-B245-B4C9714EE3B0}" destId="{C6C10D00-4641-43BB-87C4-D56141EB0460}" srcOrd="1" destOrd="0" presId="urn:microsoft.com/office/officeart/2009/3/layout/HorizontalOrganizationChart"/>
    <dgm:cxn modelId="{134D1B97-3628-42D0-BE3D-029D7B79810C}" type="presParOf" srcId="{C6C10D00-4641-43BB-87C4-D56141EB0460}" destId="{FE1B6A76-3AD9-4574-A46F-462DA8A994A9}" srcOrd="0" destOrd="0" presId="urn:microsoft.com/office/officeart/2009/3/layout/HorizontalOrganizationChart"/>
    <dgm:cxn modelId="{D82F930F-C623-46CE-ADFF-B93C2B5EDAC4}" type="presParOf" srcId="{C6C10D00-4641-43BB-87C4-D56141EB0460}" destId="{78ECFFC1-C463-4E4C-9308-3FB87CA7CBA4}" srcOrd="1" destOrd="0" presId="urn:microsoft.com/office/officeart/2009/3/layout/HorizontalOrganizationChart"/>
    <dgm:cxn modelId="{7F8DC86A-01E6-4012-A397-8ED106497707}" type="presParOf" srcId="{78ECFFC1-C463-4E4C-9308-3FB87CA7CBA4}" destId="{5D448D30-17A1-488C-99CD-D384EDABA27A}" srcOrd="0" destOrd="0" presId="urn:microsoft.com/office/officeart/2009/3/layout/HorizontalOrganizationChart"/>
    <dgm:cxn modelId="{8AE708FA-2F47-47D7-B85B-D51B79C3DA46}" type="presParOf" srcId="{5D448D30-17A1-488C-99CD-D384EDABA27A}" destId="{00D47AC4-1A66-4EB3-867B-B3EAC7D95EE1}" srcOrd="0" destOrd="0" presId="urn:microsoft.com/office/officeart/2009/3/layout/HorizontalOrganizationChart"/>
    <dgm:cxn modelId="{FEDA3A86-B8C3-48B3-A0F2-CB238E3265E8}" type="presParOf" srcId="{5D448D30-17A1-488C-99CD-D384EDABA27A}" destId="{3D82027F-CD63-417D-AA89-7BD6030226CC}" srcOrd="1" destOrd="0" presId="urn:microsoft.com/office/officeart/2009/3/layout/HorizontalOrganizationChart"/>
    <dgm:cxn modelId="{E575F0DB-B6A2-4197-AB04-3C7605ADC191}" type="presParOf" srcId="{78ECFFC1-C463-4E4C-9308-3FB87CA7CBA4}" destId="{A75EA3D5-6024-4035-8BE2-44290105BE7A}" srcOrd="1" destOrd="0" presId="urn:microsoft.com/office/officeart/2009/3/layout/HorizontalOrganizationChart"/>
    <dgm:cxn modelId="{3411CBB6-1A4D-4BD7-8F90-60C470510813}" type="presParOf" srcId="{78ECFFC1-C463-4E4C-9308-3FB87CA7CBA4}" destId="{F63498FF-1046-44C9-8D49-831658BA7C02}" srcOrd="2" destOrd="0" presId="urn:microsoft.com/office/officeart/2009/3/layout/HorizontalOrganizationChart"/>
    <dgm:cxn modelId="{F136E4A8-F572-41ED-B633-EF4AEEB46D11}" type="presParOf" srcId="{C6C10D00-4641-43BB-87C4-D56141EB0460}" destId="{581ECE21-4961-4D57-A74F-265897769422}" srcOrd="2" destOrd="0" presId="urn:microsoft.com/office/officeart/2009/3/layout/HorizontalOrganizationChart"/>
    <dgm:cxn modelId="{AAE400C0-7F47-4F74-AED7-7BA4E2D609FD}" type="presParOf" srcId="{C6C10D00-4641-43BB-87C4-D56141EB0460}" destId="{47AB7068-E114-465A-9FEB-D1DE335E9F32}" srcOrd="3" destOrd="0" presId="urn:microsoft.com/office/officeart/2009/3/layout/HorizontalOrganizationChart"/>
    <dgm:cxn modelId="{18624DD8-12AB-40F1-9D38-680DF6697362}" type="presParOf" srcId="{47AB7068-E114-465A-9FEB-D1DE335E9F32}" destId="{26756A23-6112-40E4-985C-BAB05B95100C}" srcOrd="0" destOrd="0" presId="urn:microsoft.com/office/officeart/2009/3/layout/HorizontalOrganizationChart"/>
    <dgm:cxn modelId="{3CAFE8E8-5383-4549-8FDF-A290C5E1997B}" type="presParOf" srcId="{26756A23-6112-40E4-985C-BAB05B95100C}" destId="{3D96C35E-2881-4043-A7BF-CCC101735839}" srcOrd="0" destOrd="0" presId="urn:microsoft.com/office/officeart/2009/3/layout/HorizontalOrganizationChart"/>
    <dgm:cxn modelId="{1B2A2489-4D2A-43A6-B817-8B60D68BBD2A}" type="presParOf" srcId="{26756A23-6112-40E4-985C-BAB05B95100C}" destId="{1141B551-D2E4-4993-AD1C-A1A797EAC9D5}" srcOrd="1" destOrd="0" presId="urn:microsoft.com/office/officeart/2009/3/layout/HorizontalOrganizationChart"/>
    <dgm:cxn modelId="{55058399-9C00-4815-BBCB-88042C19F4BF}" type="presParOf" srcId="{47AB7068-E114-465A-9FEB-D1DE335E9F32}" destId="{32FAAB1C-A91D-4996-86E5-1676EBBE914E}" srcOrd="1" destOrd="0" presId="urn:microsoft.com/office/officeart/2009/3/layout/HorizontalOrganizationChart"/>
    <dgm:cxn modelId="{F796500F-5056-43C3-ABAE-7F3AA58EFF25}" type="presParOf" srcId="{32FAAB1C-A91D-4996-86E5-1676EBBE914E}" destId="{C6AF4FF0-9D16-4205-91A9-AAFD622C516C}" srcOrd="0" destOrd="0" presId="urn:microsoft.com/office/officeart/2009/3/layout/HorizontalOrganizationChart"/>
    <dgm:cxn modelId="{FAAD9BAE-424D-483B-984B-5617DC0E7989}" type="presParOf" srcId="{32FAAB1C-A91D-4996-86E5-1676EBBE914E}" destId="{7748CB33-EFCA-4AFD-866E-CCAE05920071}" srcOrd="1" destOrd="0" presId="urn:microsoft.com/office/officeart/2009/3/layout/HorizontalOrganizationChart"/>
    <dgm:cxn modelId="{8CAD1819-A027-4FDF-863B-3302B2FB920F}" type="presParOf" srcId="{7748CB33-EFCA-4AFD-866E-CCAE05920071}" destId="{FDEA760C-0945-45E2-B33E-E147987C6A4B}" srcOrd="0" destOrd="0" presId="urn:microsoft.com/office/officeart/2009/3/layout/HorizontalOrganizationChart"/>
    <dgm:cxn modelId="{5CD56D91-4257-435C-9244-2D2324F10082}" type="presParOf" srcId="{FDEA760C-0945-45E2-B33E-E147987C6A4B}" destId="{8A02857C-6E6D-4472-BDB8-2ACC4977978F}" srcOrd="0" destOrd="0" presId="urn:microsoft.com/office/officeart/2009/3/layout/HorizontalOrganizationChart"/>
    <dgm:cxn modelId="{8EB43221-2EDC-4B41-AE75-B51957205589}" type="presParOf" srcId="{FDEA760C-0945-45E2-B33E-E147987C6A4B}" destId="{AF5CC661-5724-42D9-BA54-0222BC3324D2}" srcOrd="1" destOrd="0" presId="urn:microsoft.com/office/officeart/2009/3/layout/HorizontalOrganizationChart"/>
    <dgm:cxn modelId="{DF4D8567-EBE3-4E35-9974-E089DD3F65A2}" type="presParOf" srcId="{7748CB33-EFCA-4AFD-866E-CCAE05920071}" destId="{FA263FA5-69E5-46B7-8F6D-A1C55964ED8D}" srcOrd="1" destOrd="0" presId="urn:microsoft.com/office/officeart/2009/3/layout/HorizontalOrganizationChart"/>
    <dgm:cxn modelId="{26541B35-49A6-4661-9D25-BE9035756876}" type="presParOf" srcId="{7748CB33-EFCA-4AFD-866E-CCAE05920071}" destId="{CF26D0E3-A073-4461-A159-15D00ABC187B}" srcOrd="2" destOrd="0" presId="urn:microsoft.com/office/officeart/2009/3/layout/HorizontalOrganizationChart"/>
    <dgm:cxn modelId="{E76B93B5-7EA6-41F8-B0B4-5052337508E5}" type="presParOf" srcId="{32FAAB1C-A91D-4996-86E5-1676EBBE914E}" destId="{C4F32614-3749-4CB4-9C23-CA677E82098E}" srcOrd="2" destOrd="0" presId="urn:microsoft.com/office/officeart/2009/3/layout/HorizontalOrganizationChart"/>
    <dgm:cxn modelId="{1D105FBD-CEB7-45BE-A400-120D6D7E9419}" type="presParOf" srcId="{32FAAB1C-A91D-4996-86E5-1676EBBE914E}" destId="{611CFE0E-D4C4-4F09-B5E6-F2170FE596A3}" srcOrd="3" destOrd="0" presId="urn:microsoft.com/office/officeart/2009/3/layout/HorizontalOrganizationChart"/>
    <dgm:cxn modelId="{479D569F-436E-464E-A787-3BA07EC71897}" type="presParOf" srcId="{611CFE0E-D4C4-4F09-B5E6-F2170FE596A3}" destId="{0D837D2A-4D94-449B-99DA-50A19B37FF42}" srcOrd="0" destOrd="0" presId="urn:microsoft.com/office/officeart/2009/3/layout/HorizontalOrganizationChart"/>
    <dgm:cxn modelId="{ABCB731B-43E1-4320-AE6E-0D125129C48A}" type="presParOf" srcId="{0D837D2A-4D94-449B-99DA-50A19B37FF42}" destId="{CB148486-5805-4F75-A924-6A07EDD4D440}" srcOrd="0" destOrd="0" presId="urn:microsoft.com/office/officeart/2009/3/layout/HorizontalOrganizationChart"/>
    <dgm:cxn modelId="{D58A4D9F-A6DA-4E5D-AB24-ECBCE89910FB}" type="presParOf" srcId="{0D837D2A-4D94-449B-99DA-50A19B37FF42}" destId="{392FECF9-2921-4870-A5FB-8166DADF381C}" srcOrd="1" destOrd="0" presId="urn:microsoft.com/office/officeart/2009/3/layout/HorizontalOrganizationChart"/>
    <dgm:cxn modelId="{430EF14E-246C-44C9-8900-FD28AEC40A20}" type="presParOf" srcId="{611CFE0E-D4C4-4F09-B5E6-F2170FE596A3}" destId="{2992EB1D-7C89-4029-896F-6BFE8EFE8630}" srcOrd="1" destOrd="0" presId="urn:microsoft.com/office/officeart/2009/3/layout/HorizontalOrganizationChart"/>
    <dgm:cxn modelId="{5F83ABDB-BC0A-49C7-BB70-2BA156EA248D}" type="presParOf" srcId="{611CFE0E-D4C4-4F09-B5E6-F2170FE596A3}" destId="{93FB6735-3A13-4316-AF53-A0FC7E6431FA}" srcOrd="2" destOrd="0" presId="urn:microsoft.com/office/officeart/2009/3/layout/HorizontalOrganizationChart"/>
    <dgm:cxn modelId="{F0322EFE-0471-4D9C-B991-C93CC311AACC}" type="presParOf" srcId="{32FAAB1C-A91D-4996-86E5-1676EBBE914E}" destId="{52480A73-298C-4E10-A4BA-6F1C6E5C8192}" srcOrd="4" destOrd="0" presId="urn:microsoft.com/office/officeart/2009/3/layout/HorizontalOrganizationChart"/>
    <dgm:cxn modelId="{874BBBDD-EB79-4F18-B435-1D9A1F342AE4}" type="presParOf" srcId="{32FAAB1C-A91D-4996-86E5-1676EBBE914E}" destId="{9C488783-7EC6-4934-B7AE-67DB6201E2F7}" srcOrd="5" destOrd="0" presId="urn:microsoft.com/office/officeart/2009/3/layout/HorizontalOrganizationChart"/>
    <dgm:cxn modelId="{E8ADE0D4-BEC5-4B71-979E-FEB406891DAB}" type="presParOf" srcId="{9C488783-7EC6-4934-B7AE-67DB6201E2F7}" destId="{DCD2090D-4A28-42F4-A1BF-CDB12605ED0B}" srcOrd="0" destOrd="0" presId="urn:microsoft.com/office/officeart/2009/3/layout/HorizontalOrganizationChart"/>
    <dgm:cxn modelId="{6153DE23-7190-4CA0-BCDE-52223A70D049}" type="presParOf" srcId="{DCD2090D-4A28-42F4-A1BF-CDB12605ED0B}" destId="{50AC6A42-8613-4FE6-A75C-857D130D40B8}" srcOrd="0" destOrd="0" presId="urn:microsoft.com/office/officeart/2009/3/layout/HorizontalOrganizationChart"/>
    <dgm:cxn modelId="{62797709-6214-4B2E-9494-17197316C6D7}" type="presParOf" srcId="{DCD2090D-4A28-42F4-A1BF-CDB12605ED0B}" destId="{08CE0CC8-8F9C-4798-A11B-8C0AA0444F6F}" srcOrd="1" destOrd="0" presId="urn:microsoft.com/office/officeart/2009/3/layout/HorizontalOrganizationChart"/>
    <dgm:cxn modelId="{42DAB37E-9CDE-4082-A619-607190D58770}" type="presParOf" srcId="{9C488783-7EC6-4934-B7AE-67DB6201E2F7}" destId="{1092D2BD-17E1-4089-A66C-00A006700FF6}" srcOrd="1" destOrd="0" presId="urn:microsoft.com/office/officeart/2009/3/layout/HorizontalOrganizationChart"/>
    <dgm:cxn modelId="{0BF80CD4-4D3D-4810-BDA5-73A79A4771B0}" type="presParOf" srcId="{9C488783-7EC6-4934-B7AE-67DB6201E2F7}" destId="{5C2910E9-46BD-4A9E-88C0-BD80BB387290}" srcOrd="2" destOrd="0" presId="urn:microsoft.com/office/officeart/2009/3/layout/HorizontalOrganizationChart"/>
    <dgm:cxn modelId="{3DED1CBE-CBEC-457D-AA80-C8CC9E091160}" type="presParOf" srcId="{47AB7068-E114-465A-9FEB-D1DE335E9F32}" destId="{4DDED3E0-642D-415E-B160-9A93684FA0AA}" srcOrd="2" destOrd="0" presId="urn:microsoft.com/office/officeart/2009/3/layout/HorizontalOrganizationChart"/>
    <dgm:cxn modelId="{FB774623-9414-47A8-B3B2-C998F8D58CE5}" type="presParOf" srcId="{E49CCF6F-68A1-4F7D-B245-B4C9714EE3B0}" destId="{0ED5C56B-D34A-4588-A8A1-18AFA648C70E}"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C831B9-99DA-471B-AA1F-FC7316A5EE12}"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zh-TW" altLang="en-US"/>
        </a:p>
      </dgm:t>
    </dgm:pt>
    <dgm:pt modelId="{828401E3-2D70-4F8F-8C8B-41644A323DE3}">
      <dgm:prSet phldrT="[文字]" custT="1"/>
      <dgm:spPr/>
      <dgm:t>
        <a:bodyPr/>
        <a:lstStyle/>
        <a:p>
          <a:r>
            <a:rPr lang="zh-TW" altLang="en-US" sz="1800" b="1" u="sng"/>
            <a:t>系統規劃</a:t>
          </a:r>
          <a:endParaRPr lang="en-US" altLang="zh-TW" sz="1800" b="1" u="sng"/>
        </a:p>
        <a:p>
          <a:r>
            <a:rPr lang="zh-TW" sz="1800"/>
            <a:t>由環保局提供系統初步規劃書</a:t>
          </a:r>
          <a:endParaRPr lang="zh-TW" altLang="en-US" sz="1800"/>
        </a:p>
      </dgm:t>
    </dgm:pt>
    <dgm:pt modelId="{3868DB0C-BCBF-4E5E-B5B3-90E874894A53}" type="parTrans" cxnId="{B68FD046-3B67-4ADF-A2A1-A804D13DE016}">
      <dgm:prSet/>
      <dgm:spPr/>
      <dgm:t>
        <a:bodyPr/>
        <a:lstStyle/>
        <a:p>
          <a:endParaRPr lang="zh-TW" altLang="en-US" sz="4400"/>
        </a:p>
      </dgm:t>
    </dgm:pt>
    <dgm:pt modelId="{B1BADB85-FDD7-4F48-B153-934B71C8B38E}" type="sibTrans" cxnId="{B68FD046-3B67-4ADF-A2A1-A804D13DE016}">
      <dgm:prSet custT="1"/>
      <dgm:spPr/>
      <dgm:t>
        <a:bodyPr/>
        <a:lstStyle/>
        <a:p>
          <a:endParaRPr lang="zh-TW" altLang="en-US" sz="1400"/>
        </a:p>
      </dgm:t>
    </dgm:pt>
    <dgm:pt modelId="{23F2B94A-C4E3-437F-B0A5-F66AA67FED80}">
      <dgm:prSet phldrT="[文字]" custT="1"/>
      <dgm:spPr/>
      <dgm:t>
        <a:bodyPr/>
        <a:lstStyle/>
        <a:p>
          <a:r>
            <a:rPr lang="zh-TW" altLang="en-US" sz="1800" b="1" u="sng"/>
            <a:t>系統分析</a:t>
          </a:r>
          <a:endParaRPr lang="en-US" altLang="zh-TW" sz="1800" b="1" u="sng"/>
        </a:p>
        <a:p>
          <a:r>
            <a:rPr lang="zh-TW" sz="1800"/>
            <a:t>根據初步規劃書進行分析</a:t>
          </a:r>
          <a:endParaRPr lang="zh-TW" altLang="en-US" sz="1800"/>
        </a:p>
      </dgm:t>
    </dgm:pt>
    <dgm:pt modelId="{BD6B8626-AD72-4C88-8D11-A05C0BAB0FF4}" type="parTrans" cxnId="{7FE0B4B3-C786-4DA2-A680-4C92F09B9FE7}">
      <dgm:prSet/>
      <dgm:spPr/>
      <dgm:t>
        <a:bodyPr/>
        <a:lstStyle/>
        <a:p>
          <a:endParaRPr lang="zh-TW" altLang="en-US" sz="4400"/>
        </a:p>
      </dgm:t>
    </dgm:pt>
    <dgm:pt modelId="{D9E85378-3DD8-44A8-B4B4-4324E78AEAAD}" type="sibTrans" cxnId="{7FE0B4B3-C786-4DA2-A680-4C92F09B9FE7}">
      <dgm:prSet custT="1"/>
      <dgm:spPr/>
      <dgm:t>
        <a:bodyPr/>
        <a:lstStyle/>
        <a:p>
          <a:endParaRPr lang="zh-TW" altLang="en-US" sz="1400"/>
        </a:p>
      </dgm:t>
    </dgm:pt>
    <dgm:pt modelId="{996944FD-99AC-41A2-93C7-EDF7C8B3FDFB}">
      <dgm:prSet phldrT="[文字]" custT="1"/>
      <dgm:spPr/>
      <dgm:t>
        <a:bodyPr/>
        <a:lstStyle/>
        <a:p>
          <a:r>
            <a:rPr lang="zh-TW" altLang="en-US" sz="1800" b="1" u="sng"/>
            <a:t>系統設計</a:t>
          </a:r>
          <a:endParaRPr lang="en-US" altLang="zh-TW" sz="1800" b="1" u="sng"/>
        </a:p>
        <a:p>
          <a:r>
            <a:rPr lang="zh-TW" sz="1800"/>
            <a:t>水靈科技提出細部設計</a:t>
          </a:r>
          <a:r>
            <a:rPr lang="zh-TW" altLang="en-US" sz="1800"/>
            <a:t>並</a:t>
          </a:r>
          <a:r>
            <a:rPr lang="zh-TW" sz="1800"/>
            <a:t>送審</a:t>
          </a:r>
          <a:endParaRPr lang="zh-TW" altLang="en-US" sz="1800"/>
        </a:p>
      </dgm:t>
    </dgm:pt>
    <dgm:pt modelId="{5FD5F102-FDD5-40CA-87E1-D86D14B9830D}" type="parTrans" cxnId="{8345681C-4E91-4B70-8374-4B8BD8DA3F43}">
      <dgm:prSet/>
      <dgm:spPr/>
      <dgm:t>
        <a:bodyPr/>
        <a:lstStyle/>
        <a:p>
          <a:endParaRPr lang="zh-TW" altLang="en-US" sz="4400"/>
        </a:p>
      </dgm:t>
    </dgm:pt>
    <dgm:pt modelId="{83CC502F-C198-471D-9CB4-94D6392DB95C}" type="sibTrans" cxnId="{8345681C-4E91-4B70-8374-4B8BD8DA3F43}">
      <dgm:prSet custT="1"/>
      <dgm:spPr/>
      <dgm:t>
        <a:bodyPr/>
        <a:lstStyle/>
        <a:p>
          <a:endParaRPr lang="zh-TW" altLang="en-US" sz="1400"/>
        </a:p>
      </dgm:t>
    </dgm:pt>
    <dgm:pt modelId="{6AC9DCF6-5FCD-4B4D-B9A0-96CBE2E62696}">
      <dgm:prSet phldrT="[文字]" custT="1"/>
      <dgm:spPr/>
      <dgm:t>
        <a:bodyPr/>
        <a:lstStyle/>
        <a:p>
          <a:r>
            <a:rPr lang="zh-TW" altLang="en-US" sz="1800" b="1" u="sng"/>
            <a:t>系統建置</a:t>
          </a:r>
          <a:endParaRPr lang="en-US" altLang="zh-TW" sz="1800" b="1" u="sng"/>
        </a:p>
        <a:p>
          <a:r>
            <a:rPr lang="zh-TW" sz="1800"/>
            <a:t>建置公共腳踏車及作業系統</a:t>
          </a:r>
          <a:endParaRPr lang="zh-TW" altLang="en-US" sz="1800"/>
        </a:p>
      </dgm:t>
    </dgm:pt>
    <dgm:pt modelId="{03205DBA-7D9E-463C-B6CA-0D9B7082CD65}" type="parTrans" cxnId="{1F72538E-BA73-47FB-9E0C-997EC5AB9927}">
      <dgm:prSet/>
      <dgm:spPr/>
      <dgm:t>
        <a:bodyPr/>
        <a:lstStyle/>
        <a:p>
          <a:endParaRPr lang="zh-TW" altLang="en-US" sz="4400"/>
        </a:p>
      </dgm:t>
    </dgm:pt>
    <dgm:pt modelId="{8A06F217-5FDD-4AFC-B02B-D0B673A9BB02}" type="sibTrans" cxnId="{1F72538E-BA73-47FB-9E0C-997EC5AB9927}">
      <dgm:prSet custT="1"/>
      <dgm:spPr/>
      <dgm:t>
        <a:bodyPr/>
        <a:lstStyle/>
        <a:p>
          <a:endParaRPr lang="zh-TW" altLang="en-US" sz="1400"/>
        </a:p>
      </dgm:t>
    </dgm:pt>
    <dgm:pt modelId="{7978936B-4810-450B-9A64-C1D96FA15073}">
      <dgm:prSet phldrT="[文字]" custT="1"/>
      <dgm:spPr/>
      <dgm:t>
        <a:bodyPr/>
        <a:lstStyle/>
        <a:p>
          <a:r>
            <a:rPr lang="zh-TW" altLang="en-US" sz="1800" b="1" u="sng"/>
            <a:t>系統維護</a:t>
          </a:r>
          <a:endParaRPr lang="en-US" altLang="zh-TW" sz="1800" b="1" u="sng"/>
        </a:p>
        <a:p>
          <a:r>
            <a:rPr lang="zh-TW" sz="1800"/>
            <a:t>更改鎖舌設計以解決故障率的問題</a:t>
          </a:r>
          <a:endParaRPr lang="zh-TW" altLang="en-US" sz="1800"/>
        </a:p>
      </dgm:t>
    </dgm:pt>
    <dgm:pt modelId="{991CF41C-0C78-403A-8A67-915B01A5115B}" type="parTrans" cxnId="{D402505D-BB88-44CA-BFC5-BBE2536C79D7}">
      <dgm:prSet/>
      <dgm:spPr/>
      <dgm:t>
        <a:bodyPr/>
        <a:lstStyle/>
        <a:p>
          <a:endParaRPr lang="zh-TW" altLang="en-US" sz="4400"/>
        </a:p>
      </dgm:t>
    </dgm:pt>
    <dgm:pt modelId="{04B1DC3D-929D-4132-9372-0B4AB17CB9A6}" type="sibTrans" cxnId="{D402505D-BB88-44CA-BFC5-BBE2536C79D7}">
      <dgm:prSet/>
      <dgm:spPr/>
      <dgm:t>
        <a:bodyPr/>
        <a:lstStyle/>
        <a:p>
          <a:endParaRPr lang="zh-TW" altLang="en-US" sz="4400"/>
        </a:p>
      </dgm:t>
    </dgm:pt>
    <dgm:pt modelId="{C6230850-C3BC-4B63-BF1F-BB884A94370D}" type="pres">
      <dgm:prSet presAssocID="{0CC831B9-99DA-471B-AA1F-FC7316A5EE12}" presName="diagram" presStyleCnt="0">
        <dgm:presLayoutVars>
          <dgm:dir/>
          <dgm:resizeHandles val="exact"/>
        </dgm:presLayoutVars>
      </dgm:prSet>
      <dgm:spPr/>
      <dgm:t>
        <a:bodyPr/>
        <a:lstStyle/>
        <a:p>
          <a:endParaRPr lang="zh-TW" altLang="en-US"/>
        </a:p>
      </dgm:t>
    </dgm:pt>
    <dgm:pt modelId="{3D092F83-DC19-471E-982B-7E72C894EC40}" type="pres">
      <dgm:prSet presAssocID="{828401E3-2D70-4F8F-8C8B-41644A323DE3}" presName="node" presStyleLbl="node1" presStyleIdx="0" presStyleCnt="5" custScaleX="209549" custScaleY="177019">
        <dgm:presLayoutVars>
          <dgm:bulletEnabled val="1"/>
        </dgm:presLayoutVars>
      </dgm:prSet>
      <dgm:spPr/>
      <dgm:t>
        <a:bodyPr/>
        <a:lstStyle/>
        <a:p>
          <a:endParaRPr lang="zh-TW" altLang="en-US"/>
        </a:p>
      </dgm:t>
    </dgm:pt>
    <dgm:pt modelId="{7D9D7833-EB0E-4467-A84F-39BD66BF3480}" type="pres">
      <dgm:prSet presAssocID="{B1BADB85-FDD7-4F48-B153-934B71C8B38E}" presName="sibTrans" presStyleLbl="sibTrans2D1" presStyleIdx="0" presStyleCnt="4"/>
      <dgm:spPr/>
      <dgm:t>
        <a:bodyPr/>
        <a:lstStyle/>
        <a:p>
          <a:endParaRPr lang="zh-TW" altLang="en-US"/>
        </a:p>
      </dgm:t>
    </dgm:pt>
    <dgm:pt modelId="{45B9AF0F-661F-4B5A-ACE7-C9EE81CB6571}" type="pres">
      <dgm:prSet presAssocID="{B1BADB85-FDD7-4F48-B153-934B71C8B38E}" presName="connectorText" presStyleLbl="sibTrans2D1" presStyleIdx="0" presStyleCnt="4"/>
      <dgm:spPr/>
      <dgm:t>
        <a:bodyPr/>
        <a:lstStyle/>
        <a:p>
          <a:endParaRPr lang="zh-TW" altLang="en-US"/>
        </a:p>
      </dgm:t>
    </dgm:pt>
    <dgm:pt modelId="{74410D9D-0E82-486F-B99D-E04297E57424}" type="pres">
      <dgm:prSet presAssocID="{23F2B94A-C4E3-437F-B0A5-F66AA67FED80}" presName="node" presStyleLbl="node1" presStyleIdx="1" presStyleCnt="5" custScaleX="209549" custScaleY="177019">
        <dgm:presLayoutVars>
          <dgm:bulletEnabled val="1"/>
        </dgm:presLayoutVars>
      </dgm:prSet>
      <dgm:spPr/>
      <dgm:t>
        <a:bodyPr/>
        <a:lstStyle/>
        <a:p>
          <a:endParaRPr lang="zh-TW" altLang="en-US"/>
        </a:p>
      </dgm:t>
    </dgm:pt>
    <dgm:pt modelId="{F14D7A85-BD95-4F2B-AA19-38042C8FDE25}" type="pres">
      <dgm:prSet presAssocID="{D9E85378-3DD8-44A8-B4B4-4324E78AEAAD}" presName="sibTrans" presStyleLbl="sibTrans2D1" presStyleIdx="1" presStyleCnt="4"/>
      <dgm:spPr/>
      <dgm:t>
        <a:bodyPr/>
        <a:lstStyle/>
        <a:p>
          <a:endParaRPr lang="zh-TW" altLang="en-US"/>
        </a:p>
      </dgm:t>
    </dgm:pt>
    <dgm:pt modelId="{BF079047-326A-4C4F-9D60-DA97E5CF121D}" type="pres">
      <dgm:prSet presAssocID="{D9E85378-3DD8-44A8-B4B4-4324E78AEAAD}" presName="connectorText" presStyleLbl="sibTrans2D1" presStyleIdx="1" presStyleCnt="4"/>
      <dgm:spPr/>
      <dgm:t>
        <a:bodyPr/>
        <a:lstStyle/>
        <a:p>
          <a:endParaRPr lang="zh-TW" altLang="en-US"/>
        </a:p>
      </dgm:t>
    </dgm:pt>
    <dgm:pt modelId="{2B192F0B-2657-4F3D-9E46-2CEA3416247E}" type="pres">
      <dgm:prSet presAssocID="{996944FD-99AC-41A2-93C7-EDF7C8B3FDFB}" presName="node" presStyleLbl="node1" presStyleIdx="2" presStyleCnt="5" custScaleX="209549" custScaleY="177019">
        <dgm:presLayoutVars>
          <dgm:bulletEnabled val="1"/>
        </dgm:presLayoutVars>
      </dgm:prSet>
      <dgm:spPr/>
      <dgm:t>
        <a:bodyPr/>
        <a:lstStyle/>
        <a:p>
          <a:endParaRPr lang="zh-TW" altLang="en-US"/>
        </a:p>
      </dgm:t>
    </dgm:pt>
    <dgm:pt modelId="{85FBBA2D-C138-45D0-A3B1-DC81AAEBB5B4}" type="pres">
      <dgm:prSet presAssocID="{83CC502F-C198-471D-9CB4-94D6392DB95C}" presName="sibTrans" presStyleLbl="sibTrans2D1" presStyleIdx="2" presStyleCnt="4"/>
      <dgm:spPr/>
      <dgm:t>
        <a:bodyPr/>
        <a:lstStyle/>
        <a:p>
          <a:endParaRPr lang="zh-TW" altLang="en-US"/>
        </a:p>
      </dgm:t>
    </dgm:pt>
    <dgm:pt modelId="{63D003FF-7BD7-4FFE-931F-8A585C882495}" type="pres">
      <dgm:prSet presAssocID="{83CC502F-C198-471D-9CB4-94D6392DB95C}" presName="connectorText" presStyleLbl="sibTrans2D1" presStyleIdx="2" presStyleCnt="4"/>
      <dgm:spPr/>
      <dgm:t>
        <a:bodyPr/>
        <a:lstStyle/>
        <a:p>
          <a:endParaRPr lang="zh-TW" altLang="en-US"/>
        </a:p>
      </dgm:t>
    </dgm:pt>
    <dgm:pt modelId="{DCDE8081-E5BD-4247-ADE7-CDCF78BB71F6}" type="pres">
      <dgm:prSet presAssocID="{6AC9DCF6-5FCD-4B4D-B9A0-96CBE2E62696}" presName="node" presStyleLbl="node1" presStyleIdx="3" presStyleCnt="5" custScaleX="209549" custScaleY="177019">
        <dgm:presLayoutVars>
          <dgm:bulletEnabled val="1"/>
        </dgm:presLayoutVars>
      </dgm:prSet>
      <dgm:spPr/>
      <dgm:t>
        <a:bodyPr/>
        <a:lstStyle/>
        <a:p>
          <a:endParaRPr lang="zh-TW" altLang="en-US"/>
        </a:p>
      </dgm:t>
    </dgm:pt>
    <dgm:pt modelId="{9A64716C-7400-40E0-94F5-3125E3A8DCAB}" type="pres">
      <dgm:prSet presAssocID="{8A06F217-5FDD-4AFC-B02B-D0B673A9BB02}" presName="sibTrans" presStyleLbl="sibTrans2D1" presStyleIdx="3" presStyleCnt="4"/>
      <dgm:spPr/>
      <dgm:t>
        <a:bodyPr/>
        <a:lstStyle/>
        <a:p>
          <a:endParaRPr lang="zh-TW" altLang="en-US"/>
        </a:p>
      </dgm:t>
    </dgm:pt>
    <dgm:pt modelId="{CBF25E10-7754-4E80-B07E-B9A42F59682F}" type="pres">
      <dgm:prSet presAssocID="{8A06F217-5FDD-4AFC-B02B-D0B673A9BB02}" presName="connectorText" presStyleLbl="sibTrans2D1" presStyleIdx="3" presStyleCnt="4"/>
      <dgm:spPr/>
      <dgm:t>
        <a:bodyPr/>
        <a:lstStyle/>
        <a:p>
          <a:endParaRPr lang="zh-TW" altLang="en-US"/>
        </a:p>
      </dgm:t>
    </dgm:pt>
    <dgm:pt modelId="{2E7067E7-B94F-4AA1-AAA0-703C5C92A94A}" type="pres">
      <dgm:prSet presAssocID="{7978936B-4810-450B-9A64-C1D96FA15073}" presName="node" presStyleLbl="node1" presStyleIdx="4" presStyleCnt="5" custScaleX="209549" custScaleY="177019">
        <dgm:presLayoutVars>
          <dgm:bulletEnabled val="1"/>
        </dgm:presLayoutVars>
      </dgm:prSet>
      <dgm:spPr/>
      <dgm:t>
        <a:bodyPr/>
        <a:lstStyle/>
        <a:p>
          <a:endParaRPr lang="zh-TW" altLang="en-US"/>
        </a:p>
      </dgm:t>
    </dgm:pt>
  </dgm:ptLst>
  <dgm:cxnLst>
    <dgm:cxn modelId="{1081DEC3-4EF7-4299-903C-CB6C37154409}" type="presOf" srcId="{0CC831B9-99DA-471B-AA1F-FC7316A5EE12}" destId="{C6230850-C3BC-4B63-BF1F-BB884A94370D}" srcOrd="0" destOrd="0" presId="urn:microsoft.com/office/officeart/2005/8/layout/process5"/>
    <dgm:cxn modelId="{160D47CE-0A62-477D-97E7-16BF77895962}" type="presOf" srcId="{8A06F217-5FDD-4AFC-B02B-D0B673A9BB02}" destId="{9A64716C-7400-40E0-94F5-3125E3A8DCAB}" srcOrd="0" destOrd="0" presId="urn:microsoft.com/office/officeart/2005/8/layout/process5"/>
    <dgm:cxn modelId="{B68FD046-3B67-4ADF-A2A1-A804D13DE016}" srcId="{0CC831B9-99DA-471B-AA1F-FC7316A5EE12}" destId="{828401E3-2D70-4F8F-8C8B-41644A323DE3}" srcOrd="0" destOrd="0" parTransId="{3868DB0C-BCBF-4E5E-B5B3-90E874894A53}" sibTransId="{B1BADB85-FDD7-4F48-B153-934B71C8B38E}"/>
    <dgm:cxn modelId="{F2166DC6-CBDA-463C-85A3-5FE4B590236A}" type="presOf" srcId="{8A06F217-5FDD-4AFC-B02B-D0B673A9BB02}" destId="{CBF25E10-7754-4E80-B07E-B9A42F59682F}" srcOrd="1" destOrd="0" presId="urn:microsoft.com/office/officeart/2005/8/layout/process5"/>
    <dgm:cxn modelId="{D402505D-BB88-44CA-BFC5-BBE2536C79D7}" srcId="{0CC831B9-99DA-471B-AA1F-FC7316A5EE12}" destId="{7978936B-4810-450B-9A64-C1D96FA15073}" srcOrd="4" destOrd="0" parTransId="{991CF41C-0C78-403A-8A67-915B01A5115B}" sibTransId="{04B1DC3D-929D-4132-9372-0B4AB17CB9A6}"/>
    <dgm:cxn modelId="{90EB0B5A-8842-4A74-A132-46CCA9BB47B3}" type="presOf" srcId="{83CC502F-C198-471D-9CB4-94D6392DB95C}" destId="{85FBBA2D-C138-45D0-A3B1-DC81AAEBB5B4}" srcOrd="0" destOrd="0" presId="urn:microsoft.com/office/officeart/2005/8/layout/process5"/>
    <dgm:cxn modelId="{7FE0B4B3-C786-4DA2-A680-4C92F09B9FE7}" srcId="{0CC831B9-99DA-471B-AA1F-FC7316A5EE12}" destId="{23F2B94A-C4E3-437F-B0A5-F66AA67FED80}" srcOrd="1" destOrd="0" parTransId="{BD6B8626-AD72-4C88-8D11-A05C0BAB0FF4}" sibTransId="{D9E85378-3DD8-44A8-B4B4-4324E78AEAAD}"/>
    <dgm:cxn modelId="{D5AAAB48-7024-400C-901E-CD10D3E4E1BE}" type="presOf" srcId="{6AC9DCF6-5FCD-4B4D-B9A0-96CBE2E62696}" destId="{DCDE8081-E5BD-4247-ADE7-CDCF78BB71F6}" srcOrd="0" destOrd="0" presId="urn:microsoft.com/office/officeart/2005/8/layout/process5"/>
    <dgm:cxn modelId="{73969E28-6EE9-466F-9B35-4A4D1C865B21}" type="presOf" srcId="{23F2B94A-C4E3-437F-B0A5-F66AA67FED80}" destId="{74410D9D-0E82-486F-B99D-E04297E57424}" srcOrd="0" destOrd="0" presId="urn:microsoft.com/office/officeart/2005/8/layout/process5"/>
    <dgm:cxn modelId="{1F72538E-BA73-47FB-9E0C-997EC5AB9927}" srcId="{0CC831B9-99DA-471B-AA1F-FC7316A5EE12}" destId="{6AC9DCF6-5FCD-4B4D-B9A0-96CBE2E62696}" srcOrd="3" destOrd="0" parTransId="{03205DBA-7D9E-463C-B6CA-0D9B7082CD65}" sibTransId="{8A06F217-5FDD-4AFC-B02B-D0B673A9BB02}"/>
    <dgm:cxn modelId="{18DB6B36-81C4-45AF-9DA8-981F0D8B0C86}" type="presOf" srcId="{B1BADB85-FDD7-4F48-B153-934B71C8B38E}" destId="{7D9D7833-EB0E-4467-A84F-39BD66BF3480}" srcOrd="0" destOrd="0" presId="urn:microsoft.com/office/officeart/2005/8/layout/process5"/>
    <dgm:cxn modelId="{8C7A93C0-1B4D-4434-9CA9-D3D3BF5D81DA}" type="presOf" srcId="{828401E3-2D70-4F8F-8C8B-41644A323DE3}" destId="{3D092F83-DC19-471E-982B-7E72C894EC40}" srcOrd="0" destOrd="0" presId="urn:microsoft.com/office/officeart/2005/8/layout/process5"/>
    <dgm:cxn modelId="{8345681C-4E91-4B70-8374-4B8BD8DA3F43}" srcId="{0CC831B9-99DA-471B-AA1F-FC7316A5EE12}" destId="{996944FD-99AC-41A2-93C7-EDF7C8B3FDFB}" srcOrd="2" destOrd="0" parTransId="{5FD5F102-FDD5-40CA-87E1-D86D14B9830D}" sibTransId="{83CC502F-C198-471D-9CB4-94D6392DB95C}"/>
    <dgm:cxn modelId="{7D108E1B-33B6-4661-B3E1-EE57E0E9DF8D}" type="presOf" srcId="{996944FD-99AC-41A2-93C7-EDF7C8B3FDFB}" destId="{2B192F0B-2657-4F3D-9E46-2CEA3416247E}" srcOrd="0" destOrd="0" presId="urn:microsoft.com/office/officeart/2005/8/layout/process5"/>
    <dgm:cxn modelId="{096BC082-2DA2-49D7-86E5-EDF1AE3CEAF7}" type="presOf" srcId="{83CC502F-C198-471D-9CB4-94D6392DB95C}" destId="{63D003FF-7BD7-4FFE-931F-8A585C882495}" srcOrd="1" destOrd="0" presId="urn:microsoft.com/office/officeart/2005/8/layout/process5"/>
    <dgm:cxn modelId="{5364CA25-7806-4E93-B0A5-7753A5E76D71}" type="presOf" srcId="{B1BADB85-FDD7-4F48-B153-934B71C8B38E}" destId="{45B9AF0F-661F-4B5A-ACE7-C9EE81CB6571}" srcOrd="1" destOrd="0" presId="urn:microsoft.com/office/officeart/2005/8/layout/process5"/>
    <dgm:cxn modelId="{4D4ADE12-6157-45E9-83BA-E79DEABD544A}" type="presOf" srcId="{D9E85378-3DD8-44A8-B4B4-4324E78AEAAD}" destId="{F14D7A85-BD95-4F2B-AA19-38042C8FDE25}" srcOrd="0" destOrd="0" presId="urn:microsoft.com/office/officeart/2005/8/layout/process5"/>
    <dgm:cxn modelId="{C41A7919-BC5E-4325-881B-21C4D131B552}" type="presOf" srcId="{D9E85378-3DD8-44A8-B4B4-4324E78AEAAD}" destId="{BF079047-326A-4C4F-9D60-DA97E5CF121D}" srcOrd="1" destOrd="0" presId="urn:microsoft.com/office/officeart/2005/8/layout/process5"/>
    <dgm:cxn modelId="{B7A1324C-D7CE-4C26-8FA1-8710C5824EC0}" type="presOf" srcId="{7978936B-4810-450B-9A64-C1D96FA15073}" destId="{2E7067E7-B94F-4AA1-AAA0-703C5C92A94A}" srcOrd="0" destOrd="0" presId="urn:microsoft.com/office/officeart/2005/8/layout/process5"/>
    <dgm:cxn modelId="{04C13E46-D21C-483E-B4EB-2E8B8E8036DF}" type="presParOf" srcId="{C6230850-C3BC-4B63-BF1F-BB884A94370D}" destId="{3D092F83-DC19-471E-982B-7E72C894EC40}" srcOrd="0" destOrd="0" presId="urn:microsoft.com/office/officeart/2005/8/layout/process5"/>
    <dgm:cxn modelId="{A02BFCE9-E48C-4E6B-91F7-7FAE3909C7E2}" type="presParOf" srcId="{C6230850-C3BC-4B63-BF1F-BB884A94370D}" destId="{7D9D7833-EB0E-4467-A84F-39BD66BF3480}" srcOrd="1" destOrd="0" presId="urn:microsoft.com/office/officeart/2005/8/layout/process5"/>
    <dgm:cxn modelId="{B8D19E9C-C641-4650-A9BE-357CAF59981F}" type="presParOf" srcId="{7D9D7833-EB0E-4467-A84F-39BD66BF3480}" destId="{45B9AF0F-661F-4B5A-ACE7-C9EE81CB6571}" srcOrd="0" destOrd="0" presId="urn:microsoft.com/office/officeart/2005/8/layout/process5"/>
    <dgm:cxn modelId="{9FC1C71E-59C5-4F95-A369-B0B1A1977B89}" type="presParOf" srcId="{C6230850-C3BC-4B63-BF1F-BB884A94370D}" destId="{74410D9D-0E82-486F-B99D-E04297E57424}" srcOrd="2" destOrd="0" presId="urn:microsoft.com/office/officeart/2005/8/layout/process5"/>
    <dgm:cxn modelId="{3D696809-7263-4366-B1DB-895055CCB73C}" type="presParOf" srcId="{C6230850-C3BC-4B63-BF1F-BB884A94370D}" destId="{F14D7A85-BD95-4F2B-AA19-38042C8FDE25}" srcOrd="3" destOrd="0" presId="urn:microsoft.com/office/officeart/2005/8/layout/process5"/>
    <dgm:cxn modelId="{23D3697A-59BB-49E5-B8BB-DDBBFA8D7283}" type="presParOf" srcId="{F14D7A85-BD95-4F2B-AA19-38042C8FDE25}" destId="{BF079047-326A-4C4F-9D60-DA97E5CF121D}" srcOrd="0" destOrd="0" presId="urn:microsoft.com/office/officeart/2005/8/layout/process5"/>
    <dgm:cxn modelId="{6711157C-86C8-4959-8564-0E8D7151024D}" type="presParOf" srcId="{C6230850-C3BC-4B63-BF1F-BB884A94370D}" destId="{2B192F0B-2657-4F3D-9E46-2CEA3416247E}" srcOrd="4" destOrd="0" presId="urn:microsoft.com/office/officeart/2005/8/layout/process5"/>
    <dgm:cxn modelId="{287F2801-5992-4177-9DD8-A0960B8D168F}" type="presParOf" srcId="{C6230850-C3BC-4B63-BF1F-BB884A94370D}" destId="{85FBBA2D-C138-45D0-A3B1-DC81AAEBB5B4}" srcOrd="5" destOrd="0" presId="urn:microsoft.com/office/officeart/2005/8/layout/process5"/>
    <dgm:cxn modelId="{8194F1DA-A542-4FDF-86D1-986DF5FEAC51}" type="presParOf" srcId="{85FBBA2D-C138-45D0-A3B1-DC81AAEBB5B4}" destId="{63D003FF-7BD7-4FFE-931F-8A585C882495}" srcOrd="0" destOrd="0" presId="urn:microsoft.com/office/officeart/2005/8/layout/process5"/>
    <dgm:cxn modelId="{E8884B38-A3B2-45F4-B329-5EE3420CEC69}" type="presParOf" srcId="{C6230850-C3BC-4B63-BF1F-BB884A94370D}" destId="{DCDE8081-E5BD-4247-ADE7-CDCF78BB71F6}" srcOrd="6" destOrd="0" presId="urn:microsoft.com/office/officeart/2005/8/layout/process5"/>
    <dgm:cxn modelId="{404D25D5-D1FD-4CC7-BF84-210A59F5CAB8}" type="presParOf" srcId="{C6230850-C3BC-4B63-BF1F-BB884A94370D}" destId="{9A64716C-7400-40E0-94F5-3125E3A8DCAB}" srcOrd="7" destOrd="0" presId="urn:microsoft.com/office/officeart/2005/8/layout/process5"/>
    <dgm:cxn modelId="{0B81570D-7FAB-488B-B9FB-BE5749300C1C}" type="presParOf" srcId="{9A64716C-7400-40E0-94F5-3125E3A8DCAB}" destId="{CBF25E10-7754-4E80-B07E-B9A42F59682F}" srcOrd="0" destOrd="0" presId="urn:microsoft.com/office/officeart/2005/8/layout/process5"/>
    <dgm:cxn modelId="{E1C2D1F5-91DB-446D-AB9E-0F5EEEAD1EE7}" type="presParOf" srcId="{C6230850-C3BC-4B63-BF1F-BB884A94370D}" destId="{2E7067E7-B94F-4AA1-AAA0-703C5C92A94A}" srcOrd="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480A73-298C-4E10-A4BA-6F1C6E5C8192}">
      <dsp:nvSpPr>
        <dsp:cNvPr id="0" name=""/>
        <dsp:cNvSpPr/>
      </dsp:nvSpPr>
      <dsp:spPr>
        <a:xfrm>
          <a:off x="4516857" y="1578997"/>
          <a:ext cx="410371" cy="882298"/>
        </a:xfrm>
        <a:custGeom>
          <a:avLst/>
          <a:gdLst/>
          <a:ahLst/>
          <a:cxnLst/>
          <a:rect l="0" t="0" r="0" b="0"/>
          <a:pathLst>
            <a:path>
              <a:moveTo>
                <a:pt x="0" y="0"/>
              </a:moveTo>
              <a:lnTo>
                <a:pt x="205185" y="0"/>
              </a:lnTo>
              <a:lnTo>
                <a:pt x="205185" y="882298"/>
              </a:lnTo>
              <a:lnTo>
                <a:pt x="410371" y="882298"/>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F32614-3749-4CB4-9C23-CA677E82098E}">
      <dsp:nvSpPr>
        <dsp:cNvPr id="0" name=""/>
        <dsp:cNvSpPr/>
      </dsp:nvSpPr>
      <dsp:spPr>
        <a:xfrm>
          <a:off x="4516857" y="1533277"/>
          <a:ext cx="410371" cy="91440"/>
        </a:xfrm>
        <a:custGeom>
          <a:avLst/>
          <a:gdLst/>
          <a:ahLst/>
          <a:cxnLst/>
          <a:rect l="0" t="0" r="0" b="0"/>
          <a:pathLst>
            <a:path>
              <a:moveTo>
                <a:pt x="0" y="45720"/>
              </a:moveTo>
              <a:lnTo>
                <a:pt x="410371" y="45720"/>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AF4FF0-9D16-4205-91A9-AAFD622C516C}">
      <dsp:nvSpPr>
        <dsp:cNvPr id="0" name=""/>
        <dsp:cNvSpPr/>
      </dsp:nvSpPr>
      <dsp:spPr>
        <a:xfrm>
          <a:off x="4516857" y="696698"/>
          <a:ext cx="410371" cy="882298"/>
        </a:xfrm>
        <a:custGeom>
          <a:avLst/>
          <a:gdLst/>
          <a:ahLst/>
          <a:cxnLst/>
          <a:rect l="0" t="0" r="0" b="0"/>
          <a:pathLst>
            <a:path>
              <a:moveTo>
                <a:pt x="0" y="882298"/>
              </a:moveTo>
              <a:lnTo>
                <a:pt x="205185" y="882298"/>
              </a:lnTo>
              <a:lnTo>
                <a:pt x="205185" y="0"/>
              </a:lnTo>
              <a:lnTo>
                <a:pt x="410371" y="0"/>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1ECE21-4961-4D57-A74F-265897769422}">
      <dsp:nvSpPr>
        <dsp:cNvPr id="0" name=""/>
        <dsp:cNvSpPr/>
      </dsp:nvSpPr>
      <dsp:spPr>
        <a:xfrm>
          <a:off x="2054627" y="1137847"/>
          <a:ext cx="410371" cy="441149"/>
        </a:xfrm>
        <a:custGeom>
          <a:avLst/>
          <a:gdLst/>
          <a:ahLst/>
          <a:cxnLst/>
          <a:rect l="0" t="0" r="0" b="0"/>
          <a:pathLst>
            <a:path>
              <a:moveTo>
                <a:pt x="0" y="0"/>
              </a:moveTo>
              <a:lnTo>
                <a:pt x="205185" y="0"/>
              </a:lnTo>
              <a:lnTo>
                <a:pt x="205185" y="441149"/>
              </a:lnTo>
              <a:lnTo>
                <a:pt x="410371" y="441149"/>
              </a:lnTo>
            </a:path>
          </a:pathLst>
        </a:custGeom>
        <a:no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1B6A76-3AD9-4574-A46F-462DA8A994A9}">
      <dsp:nvSpPr>
        <dsp:cNvPr id="0" name=""/>
        <dsp:cNvSpPr/>
      </dsp:nvSpPr>
      <dsp:spPr>
        <a:xfrm>
          <a:off x="2054627" y="696698"/>
          <a:ext cx="410371" cy="441149"/>
        </a:xfrm>
        <a:custGeom>
          <a:avLst/>
          <a:gdLst/>
          <a:ahLst/>
          <a:cxnLst/>
          <a:rect l="0" t="0" r="0" b="0"/>
          <a:pathLst>
            <a:path>
              <a:moveTo>
                <a:pt x="0" y="441149"/>
              </a:moveTo>
              <a:lnTo>
                <a:pt x="205185" y="441149"/>
              </a:lnTo>
              <a:lnTo>
                <a:pt x="205185" y="0"/>
              </a:lnTo>
              <a:lnTo>
                <a:pt x="410371" y="0"/>
              </a:lnTo>
            </a:path>
          </a:pathLst>
        </a:custGeom>
        <a:no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7C013A-6846-43DE-9139-552C84FC46F5}">
      <dsp:nvSpPr>
        <dsp:cNvPr id="0" name=""/>
        <dsp:cNvSpPr/>
      </dsp:nvSpPr>
      <dsp:spPr>
        <a:xfrm>
          <a:off x="2769" y="824939"/>
          <a:ext cx="2051857" cy="625816"/>
        </a:xfrm>
        <a:prstGeom prst="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TW" altLang="en-US" sz="1800" b="0" kern="1200">
              <a:latin typeface="+mn-ea"/>
              <a:ea typeface="+mn-ea"/>
            </a:rPr>
            <a:t>專案</a:t>
          </a:r>
        </a:p>
      </dsp:txBody>
      <dsp:txXfrm>
        <a:off x="2769" y="824939"/>
        <a:ext cx="2051857" cy="625816"/>
      </dsp:txXfrm>
    </dsp:sp>
    <dsp:sp modelId="{00D47AC4-1A66-4EB3-867B-B3EAC7D95EE1}">
      <dsp:nvSpPr>
        <dsp:cNvPr id="0" name=""/>
        <dsp:cNvSpPr/>
      </dsp:nvSpPr>
      <dsp:spPr>
        <a:xfrm>
          <a:off x="2464999" y="383789"/>
          <a:ext cx="2051857" cy="625816"/>
        </a:xfrm>
        <a:prstGeom prst="rect">
          <a:avLst/>
        </a:prstGeom>
        <a:solidFill>
          <a:schemeClr val="accent1">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TW" altLang="en-US" sz="1800" b="0" kern="1200">
              <a:latin typeface="+mn-ea"/>
              <a:ea typeface="+mn-ea"/>
            </a:rPr>
            <a:t>公共腳踏車</a:t>
          </a:r>
        </a:p>
      </dsp:txBody>
      <dsp:txXfrm>
        <a:off x="2464999" y="383789"/>
        <a:ext cx="2051857" cy="625816"/>
      </dsp:txXfrm>
    </dsp:sp>
    <dsp:sp modelId="{3D96C35E-2881-4043-A7BF-CCC101735839}">
      <dsp:nvSpPr>
        <dsp:cNvPr id="0" name=""/>
        <dsp:cNvSpPr/>
      </dsp:nvSpPr>
      <dsp:spPr>
        <a:xfrm>
          <a:off x="2464999" y="1266088"/>
          <a:ext cx="2051857" cy="625816"/>
        </a:xfrm>
        <a:prstGeom prst="rect">
          <a:avLst/>
        </a:prstGeom>
        <a:solidFill>
          <a:schemeClr val="accent1">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TW" altLang="en-US" sz="1800" b="0" kern="1200">
              <a:latin typeface="+mn-ea"/>
              <a:ea typeface="+mn-ea"/>
            </a:rPr>
            <a:t>作業系統</a:t>
          </a:r>
        </a:p>
      </dsp:txBody>
      <dsp:txXfrm>
        <a:off x="2464999" y="1266088"/>
        <a:ext cx="2051857" cy="625816"/>
      </dsp:txXfrm>
    </dsp:sp>
    <dsp:sp modelId="{8A02857C-6E6D-4472-BDB8-2ACC4977978F}">
      <dsp:nvSpPr>
        <dsp:cNvPr id="0" name=""/>
        <dsp:cNvSpPr/>
      </dsp:nvSpPr>
      <dsp:spPr>
        <a:xfrm>
          <a:off x="4927229" y="383789"/>
          <a:ext cx="2051857" cy="625816"/>
        </a:xfrm>
        <a:prstGeom prst="rect">
          <a:avLst/>
        </a:prstGeom>
        <a:solidFill>
          <a:schemeClr val="accent1">
            <a:tint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TW" altLang="en-US" sz="1800" b="0" kern="1200">
              <a:latin typeface="+mn-ea"/>
              <a:ea typeface="+mn-ea"/>
            </a:rPr>
            <a:t>硬體</a:t>
          </a:r>
        </a:p>
      </dsp:txBody>
      <dsp:txXfrm>
        <a:off x="4927229" y="383789"/>
        <a:ext cx="2051857" cy="625816"/>
      </dsp:txXfrm>
    </dsp:sp>
    <dsp:sp modelId="{CB148486-5805-4F75-A924-6A07EDD4D440}">
      <dsp:nvSpPr>
        <dsp:cNvPr id="0" name=""/>
        <dsp:cNvSpPr/>
      </dsp:nvSpPr>
      <dsp:spPr>
        <a:xfrm>
          <a:off x="4927229" y="1266088"/>
          <a:ext cx="2051857" cy="625816"/>
        </a:xfrm>
        <a:prstGeom prst="rect">
          <a:avLst/>
        </a:prstGeom>
        <a:solidFill>
          <a:schemeClr val="accent1">
            <a:tint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TW" altLang="en-US" sz="1800" b="0" kern="1200">
              <a:latin typeface="+mn-ea"/>
              <a:ea typeface="+mn-ea"/>
            </a:rPr>
            <a:t>軟體</a:t>
          </a:r>
        </a:p>
      </dsp:txBody>
      <dsp:txXfrm>
        <a:off x="4927229" y="1266088"/>
        <a:ext cx="2051857" cy="625816"/>
      </dsp:txXfrm>
    </dsp:sp>
    <dsp:sp modelId="{50AC6A42-8613-4FE6-A75C-857D130D40B8}">
      <dsp:nvSpPr>
        <dsp:cNvPr id="0" name=""/>
        <dsp:cNvSpPr/>
      </dsp:nvSpPr>
      <dsp:spPr>
        <a:xfrm>
          <a:off x="4927229" y="2148387"/>
          <a:ext cx="2051857" cy="625816"/>
        </a:xfrm>
        <a:prstGeom prst="rect">
          <a:avLst/>
        </a:prstGeom>
        <a:solidFill>
          <a:schemeClr val="accent1">
            <a:tint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TW" altLang="en-US" sz="1800" b="0" kern="1200">
              <a:latin typeface="+mn-ea"/>
              <a:ea typeface="+mn-ea"/>
            </a:rPr>
            <a:t>資料傳輸協定</a:t>
          </a:r>
        </a:p>
      </dsp:txBody>
      <dsp:txXfrm>
        <a:off x="4927229" y="2148387"/>
        <a:ext cx="2051857" cy="6258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092F83-DC19-471E-982B-7E72C894EC40}">
      <dsp:nvSpPr>
        <dsp:cNvPr id="0" name=""/>
        <dsp:cNvSpPr/>
      </dsp:nvSpPr>
      <dsp:spPr>
        <a:xfrm>
          <a:off x="18" y="304125"/>
          <a:ext cx="2231171" cy="11308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TW" altLang="en-US" sz="1800" b="1" u="sng" kern="1200"/>
            <a:t>系統規劃</a:t>
          </a:r>
          <a:endParaRPr lang="en-US" altLang="zh-TW" sz="1800" b="1" u="sng" kern="1200"/>
        </a:p>
        <a:p>
          <a:pPr lvl="0" algn="ctr" defTabSz="800100">
            <a:lnSpc>
              <a:spcPct val="90000"/>
            </a:lnSpc>
            <a:spcBef>
              <a:spcPct val="0"/>
            </a:spcBef>
            <a:spcAft>
              <a:spcPct val="35000"/>
            </a:spcAft>
          </a:pPr>
          <a:r>
            <a:rPr lang="zh-TW" sz="1800" kern="1200"/>
            <a:t>由環保局提供系統初步規劃書</a:t>
          </a:r>
          <a:endParaRPr lang="zh-TW" altLang="en-US" sz="1800" kern="1200"/>
        </a:p>
      </dsp:txBody>
      <dsp:txXfrm>
        <a:off x="33140" y="337247"/>
        <a:ext cx="2164927" cy="1064640"/>
      </dsp:txXfrm>
    </dsp:sp>
    <dsp:sp modelId="{7D9D7833-EB0E-4467-A84F-39BD66BF3480}">
      <dsp:nvSpPr>
        <dsp:cNvPr id="0" name=""/>
        <dsp:cNvSpPr/>
      </dsp:nvSpPr>
      <dsp:spPr>
        <a:xfrm>
          <a:off x="2324887" y="737539"/>
          <a:ext cx="225726" cy="2640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TW" altLang="en-US" sz="1400" kern="1200"/>
        </a:p>
      </dsp:txBody>
      <dsp:txXfrm>
        <a:off x="2324887" y="790350"/>
        <a:ext cx="158008" cy="158435"/>
      </dsp:txXfrm>
    </dsp:sp>
    <dsp:sp modelId="{74410D9D-0E82-486F-B99D-E04297E57424}">
      <dsp:nvSpPr>
        <dsp:cNvPr id="0" name=""/>
        <dsp:cNvSpPr/>
      </dsp:nvSpPr>
      <dsp:spPr>
        <a:xfrm>
          <a:off x="2657089" y="304125"/>
          <a:ext cx="2231171" cy="11308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TW" altLang="en-US" sz="1800" b="1" u="sng" kern="1200"/>
            <a:t>系統分析</a:t>
          </a:r>
          <a:endParaRPr lang="en-US" altLang="zh-TW" sz="1800" b="1" u="sng" kern="1200"/>
        </a:p>
        <a:p>
          <a:pPr lvl="0" algn="ctr" defTabSz="800100">
            <a:lnSpc>
              <a:spcPct val="90000"/>
            </a:lnSpc>
            <a:spcBef>
              <a:spcPct val="0"/>
            </a:spcBef>
            <a:spcAft>
              <a:spcPct val="35000"/>
            </a:spcAft>
          </a:pPr>
          <a:r>
            <a:rPr lang="zh-TW" sz="1800" kern="1200"/>
            <a:t>根據初步規劃書進行分析</a:t>
          </a:r>
          <a:endParaRPr lang="zh-TW" altLang="en-US" sz="1800" kern="1200"/>
        </a:p>
      </dsp:txBody>
      <dsp:txXfrm>
        <a:off x="2690211" y="337247"/>
        <a:ext cx="2164927" cy="1064640"/>
      </dsp:txXfrm>
    </dsp:sp>
    <dsp:sp modelId="{F14D7A85-BD95-4F2B-AA19-38042C8FDE25}">
      <dsp:nvSpPr>
        <dsp:cNvPr id="0" name=""/>
        <dsp:cNvSpPr/>
      </dsp:nvSpPr>
      <dsp:spPr>
        <a:xfrm>
          <a:off x="4981958" y="737539"/>
          <a:ext cx="225726" cy="2640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TW" altLang="en-US" sz="1400" kern="1200"/>
        </a:p>
      </dsp:txBody>
      <dsp:txXfrm>
        <a:off x="4981958" y="790350"/>
        <a:ext cx="158008" cy="158435"/>
      </dsp:txXfrm>
    </dsp:sp>
    <dsp:sp modelId="{2B192F0B-2657-4F3D-9E46-2CEA3416247E}">
      <dsp:nvSpPr>
        <dsp:cNvPr id="0" name=""/>
        <dsp:cNvSpPr/>
      </dsp:nvSpPr>
      <dsp:spPr>
        <a:xfrm>
          <a:off x="5314160" y="304125"/>
          <a:ext cx="2231171" cy="11308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TW" altLang="en-US" sz="1800" b="1" u="sng" kern="1200"/>
            <a:t>系統設計</a:t>
          </a:r>
          <a:endParaRPr lang="en-US" altLang="zh-TW" sz="1800" b="1" u="sng" kern="1200"/>
        </a:p>
        <a:p>
          <a:pPr lvl="0" algn="ctr" defTabSz="800100">
            <a:lnSpc>
              <a:spcPct val="90000"/>
            </a:lnSpc>
            <a:spcBef>
              <a:spcPct val="0"/>
            </a:spcBef>
            <a:spcAft>
              <a:spcPct val="35000"/>
            </a:spcAft>
          </a:pPr>
          <a:r>
            <a:rPr lang="zh-TW" sz="1800" kern="1200"/>
            <a:t>水靈科技提出細部設計</a:t>
          </a:r>
          <a:r>
            <a:rPr lang="zh-TW" altLang="en-US" sz="1800" kern="1200"/>
            <a:t>並</a:t>
          </a:r>
          <a:r>
            <a:rPr lang="zh-TW" sz="1800" kern="1200"/>
            <a:t>送審</a:t>
          </a:r>
          <a:endParaRPr lang="zh-TW" altLang="en-US" sz="1800" kern="1200"/>
        </a:p>
      </dsp:txBody>
      <dsp:txXfrm>
        <a:off x="5347282" y="337247"/>
        <a:ext cx="2164927" cy="1064640"/>
      </dsp:txXfrm>
    </dsp:sp>
    <dsp:sp modelId="{85FBBA2D-C138-45D0-A3B1-DC81AAEBB5B4}">
      <dsp:nvSpPr>
        <dsp:cNvPr id="0" name=""/>
        <dsp:cNvSpPr/>
      </dsp:nvSpPr>
      <dsp:spPr>
        <a:xfrm rot="5400000">
          <a:off x="6316882" y="1509543"/>
          <a:ext cx="225726" cy="2640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TW" altLang="en-US" sz="1400" kern="1200"/>
        </a:p>
      </dsp:txBody>
      <dsp:txXfrm rot="-5400000">
        <a:off x="6350528" y="1528708"/>
        <a:ext cx="158435" cy="158008"/>
      </dsp:txXfrm>
    </dsp:sp>
    <dsp:sp modelId="{DCDE8081-E5BD-4247-ADE7-CDCF78BB71F6}">
      <dsp:nvSpPr>
        <dsp:cNvPr id="0" name=""/>
        <dsp:cNvSpPr/>
      </dsp:nvSpPr>
      <dsp:spPr>
        <a:xfrm>
          <a:off x="5314160" y="1860910"/>
          <a:ext cx="2231171" cy="11308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TW" altLang="en-US" sz="1800" b="1" u="sng" kern="1200"/>
            <a:t>系統建置</a:t>
          </a:r>
          <a:endParaRPr lang="en-US" altLang="zh-TW" sz="1800" b="1" u="sng" kern="1200"/>
        </a:p>
        <a:p>
          <a:pPr lvl="0" algn="ctr" defTabSz="800100">
            <a:lnSpc>
              <a:spcPct val="90000"/>
            </a:lnSpc>
            <a:spcBef>
              <a:spcPct val="0"/>
            </a:spcBef>
            <a:spcAft>
              <a:spcPct val="35000"/>
            </a:spcAft>
          </a:pPr>
          <a:r>
            <a:rPr lang="zh-TW" sz="1800" kern="1200"/>
            <a:t>建置公共腳踏車及作業系統</a:t>
          </a:r>
          <a:endParaRPr lang="zh-TW" altLang="en-US" sz="1800" kern="1200"/>
        </a:p>
      </dsp:txBody>
      <dsp:txXfrm>
        <a:off x="5347282" y="1894032"/>
        <a:ext cx="2164927" cy="1064640"/>
      </dsp:txXfrm>
    </dsp:sp>
    <dsp:sp modelId="{9A64716C-7400-40E0-94F5-3125E3A8DCAB}">
      <dsp:nvSpPr>
        <dsp:cNvPr id="0" name=""/>
        <dsp:cNvSpPr/>
      </dsp:nvSpPr>
      <dsp:spPr>
        <a:xfrm rot="10800000">
          <a:off x="4994735" y="2294323"/>
          <a:ext cx="225726" cy="2640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TW" altLang="en-US" sz="1400" kern="1200"/>
        </a:p>
      </dsp:txBody>
      <dsp:txXfrm rot="10800000">
        <a:off x="5062453" y="2347134"/>
        <a:ext cx="158008" cy="158435"/>
      </dsp:txXfrm>
    </dsp:sp>
    <dsp:sp modelId="{2E7067E7-B94F-4AA1-AAA0-703C5C92A94A}">
      <dsp:nvSpPr>
        <dsp:cNvPr id="0" name=""/>
        <dsp:cNvSpPr/>
      </dsp:nvSpPr>
      <dsp:spPr>
        <a:xfrm>
          <a:off x="2657089" y="1860910"/>
          <a:ext cx="2231171" cy="11308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TW" altLang="en-US" sz="1800" b="1" u="sng" kern="1200"/>
            <a:t>系統維護</a:t>
          </a:r>
          <a:endParaRPr lang="en-US" altLang="zh-TW" sz="1800" b="1" u="sng" kern="1200"/>
        </a:p>
        <a:p>
          <a:pPr lvl="0" algn="ctr" defTabSz="800100">
            <a:lnSpc>
              <a:spcPct val="90000"/>
            </a:lnSpc>
            <a:spcBef>
              <a:spcPct val="0"/>
            </a:spcBef>
            <a:spcAft>
              <a:spcPct val="35000"/>
            </a:spcAft>
          </a:pPr>
          <a:r>
            <a:rPr lang="zh-TW" sz="1800" kern="1200"/>
            <a:t>更改鎖舌設計以解決故障率的問題</a:t>
          </a:r>
          <a:endParaRPr lang="zh-TW" altLang="en-US" sz="1800" kern="1200"/>
        </a:p>
      </dsp:txBody>
      <dsp:txXfrm>
        <a:off x="2690211" y="1894032"/>
        <a:ext cx="2164927" cy="1064640"/>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67342E-8541-49EE-88B2-AC7071741C53}" type="datetimeFigureOut">
              <a:rPr lang="zh-CN" altLang="en-US" smtClean="0"/>
              <a:pPr/>
              <a:t>2019/11/13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B7D420-C602-4D07-8413-6444434CB352}" type="slidenum">
              <a:rPr lang="zh-CN" altLang="en-US" smtClean="0"/>
              <a:pPr/>
              <a:t>‹#›</a:t>
            </a:fld>
            <a:endParaRPr lang="zh-CN" altLang="en-US"/>
          </a:p>
        </p:txBody>
      </p:sp>
    </p:spTree>
    <p:extLst>
      <p:ext uri="{BB962C8B-B14F-4D97-AF65-F5344CB8AC3E}">
        <p14:creationId xmlns:p14="http://schemas.microsoft.com/office/powerpoint/2010/main" val="532435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AC58B6DA-4EF3-40A0-B19E-AE0E0CBEE1C9}" type="datetimeFigureOut">
              <a:rPr lang="zh-CN" altLang="en-US" smtClean="0"/>
              <a:pPr/>
              <a:t>2019/11/13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20E3743-8695-496A-A9FD-3F2CAC2C20C3}" type="slidenum">
              <a:rPr lang="zh-CN" altLang="en-US" smtClean="0"/>
              <a:pPr/>
              <a:t>‹#›</a:t>
            </a:fld>
            <a:endParaRPr lang="zh-CN" altLang="en-US"/>
          </a:p>
        </p:txBody>
      </p:sp>
    </p:spTree>
    <p:extLst>
      <p:ext uri="{BB962C8B-B14F-4D97-AF65-F5344CB8AC3E}">
        <p14:creationId xmlns:p14="http://schemas.microsoft.com/office/powerpoint/2010/main" val="3241721134"/>
      </p:ext>
    </p:extLst>
  </p:cSld>
  <p:clrMapOvr>
    <a:masterClrMapping/>
  </p:clrMapOvr>
  <p:transition advClick="0" advTm="0">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AC58B6DA-4EF3-40A0-B19E-AE0E0CBEE1C9}" type="datetimeFigureOut">
              <a:rPr lang="zh-CN" altLang="en-US" smtClean="0"/>
              <a:pPr/>
              <a:t>2019/11/13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20E3743-8695-496A-A9FD-3F2CAC2C20C3}" type="slidenum">
              <a:rPr lang="zh-CN" altLang="en-US" smtClean="0"/>
              <a:pPr/>
              <a:t>‹#›</a:t>
            </a:fld>
            <a:endParaRPr lang="zh-CN" altLang="en-US"/>
          </a:p>
        </p:txBody>
      </p:sp>
    </p:spTree>
    <p:extLst>
      <p:ext uri="{BB962C8B-B14F-4D97-AF65-F5344CB8AC3E}">
        <p14:creationId xmlns:p14="http://schemas.microsoft.com/office/powerpoint/2010/main" val="1421337537"/>
      </p:ext>
    </p:extLst>
  </p:cSld>
  <p:clrMapOvr>
    <a:masterClrMapping/>
  </p:clrMapOvr>
  <p:transition advClick="0" advTm="0">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C58B6DA-4EF3-40A0-B19E-AE0E0CBEE1C9}" type="datetimeFigureOut">
              <a:rPr lang="zh-CN" altLang="en-US" smtClean="0"/>
              <a:pPr/>
              <a:t>2019/11/13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20E3743-8695-496A-A9FD-3F2CAC2C20C3}" type="slidenum">
              <a:rPr lang="zh-CN" altLang="en-US" smtClean="0"/>
              <a:pPr/>
              <a:t>‹#›</a:t>
            </a:fld>
            <a:endParaRPr lang="zh-CN" altLang="en-US"/>
          </a:p>
        </p:txBody>
      </p:sp>
    </p:spTree>
    <p:extLst>
      <p:ext uri="{BB962C8B-B14F-4D97-AF65-F5344CB8AC3E}">
        <p14:creationId xmlns:p14="http://schemas.microsoft.com/office/powerpoint/2010/main" val="2347112339"/>
      </p:ext>
    </p:extLst>
  </p:cSld>
  <p:clrMapOvr>
    <a:masterClrMapping/>
  </p:clrMapOvr>
  <p:transition advClick="0" advTm="0">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C58B6DA-4EF3-40A0-B19E-AE0E0CBEE1C9}" type="datetimeFigureOut">
              <a:rPr lang="zh-CN" altLang="en-US" smtClean="0"/>
              <a:pPr/>
              <a:t>2019/11/13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20E3743-8695-496A-A9FD-3F2CAC2C20C3}" type="slidenum">
              <a:rPr lang="zh-CN" altLang="en-US" smtClean="0"/>
              <a:pPr/>
              <a:t>‹#›</a:t>
            </a:fld>
            <a:endParaRPr lang="zh-CN" altLang="en-US"/>
          </a:p>
        </p:txBody>
      </p:sp>
    </p:spTree>
    <p:extLst>
      <p:ext uri="{BB962C8B-B14F-4D97-AF65-F5344CB8AC3E}">
        <p14:creationId xmlns:p14="http://schemas.microsoft.com/office/powerpoint/2010/main" val="2867676468"/>
      </p:ext>
    </p:extLst>
  </p:cSld>
  <p:clrMapOvr>
    <a:masterClrMapping/>
  </p:clrMapOvr>
  <p:transition advClick="0" advTm="0">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C58B6DA-4EF3-40A0-B19E-AE0E0CBEE1C9}" type="datetimeFigureOut">
              <a:rPr lang="zh-CN" altLang="en-US" smtClean="0"/>
              <a:pPr/>
              <a:t>2019/11/13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20E3743-8695-496A-A9FD-3F2CAC2C20C3}" type="slidenum">
              <a:rPr lang="zh-CN" altLang="en-US" smtClean="0"/>
              <a:pPr/>
              <a:t>‹#›</a:t>
            </a:fld>
            <a:endParaRPr lang="zh-CN" altLang="en-US"/>
          </a:p>
        </p:txBody>
      </p:sp>
    </p:spTree>
    <p:extLst>
      <p:ext uri="{BB962C8B-B14F-4D97-AF65-F5344CB8AC3E}">
        <p14:creationId xmlns:p14="http://schemas.microsoft.com/office/powerpoint/2010/main" val="2465933034"/>
      </p:ext>
    </p:extLst>
  </p:cSld>
  <p:clrMapOvr>
    <a:masterClrMapping/>
  </p:clrMapOvr>
  <p:transition advClick="0" advTm="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AC58B6DA-4EF3-40A0-B19E-AE0E0CBEE1C9}" type="datetimeFigureOut">
              <a:rPr lang="zh-CN" altLang="en-US" smtClean="0"/>
              <a:pPr/>
              <a:t>2019/11/13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20E3743-8695-496A-A9FD-3F2CAC2C20C3}" type="slidenum">
              <a:rPr lang="zh-CN" altLang="en-US" smtClean="0"/>
              <a:pPr/>
              <a:t>‹#›</a:t>
            </a:fld>
            <a:endParaRPr lang="zh-CN" altLang="en-US"/>
          </a:p>
        </p:txBody>
      </p:sp>
    </p:spTree>
    <p:extLst>
      <p:ext uri="{BB962C8B-B14F-4D97-AF65-F5344CB8AC3E}">
        <p14:creationId xmlns:p14="http://schemas.microsoft.com/office/powerpoint/2010/main" val="714574426"/>
      </p:ext>
    </p:extLst>
  </p:cSld>
  <p:clrMapOvr>
    <a:masterClrMapping/>
  </p:clrMapOvr>
  <p:transition advClick="0" advTm="0">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AC58B6DA-4EF3-40A0-B19E-AE0E0CBEE1C9}" type="datetimeFigureOut">
              <a:rPr lang="zh-CN" altLang="en-US" smtClean="0"/>
              <a:pPr/>
              <a:t>2019/11/13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20E3743-8695-496A-A9FD-3F2CAC2C20C3}" type="slidenum">
              <a:rPr lang="zh-CN" altLang="en-US" smtClean="0"/>
              <a:pPr/>
              <a:t>‹#›</a:t>
            </a:fld>
            <a:endParaRPr lang="zh-CN" altLang="en-US"/>
          </a:p>
        </p:txBody>
      </p:sp>
    </p:spTree>
    <p:extLst>
      <p:ext uri="{BB962C8B-B14F-4D97-AF65-F5344CB8AC3E}">
        <p14:creationId xmlns:p14="http://schemas.microsoft.com/office/powerpoint/2010/main" val="1992637283"/>
      </p:ext>
    </p:extLst>
  </p:cSld>
  <p:clrMapOvr>
    <a:masterClrMapping/>
  </p:clrMapOvr>
  <p:transition advClick="0" advTm="0">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AC58B6DA-4EF3-40A0-B19E-AE0E0CBEE1C9}" type="datetimeFigureOut">
              <a:rPr lang="zh-CN" altLang="en-US" smtClean="0"/>
              <a:pPr/>
              <a:t>2019/11/13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20E3743-8695-496A-A9FD-3F2CAC2C20C3}" type="slidenum">
              <a:rPr lang="zh-CN" altLang="en-US" smtClean="0"/>
              <a:pPr/>
              <a:t>‹#›</a:t>
            </a:fld>
            <a:endParaRPr lang="zh-CN" altLang="en-US"/>
          </a:p>
        </p:txBody>
      </p:sp>
    </p:spTree>
    <p:extLst>
      <p:ext uri="{BB962C8B-B14F-4D97-AF65-F5344CB8AC3E}">
        <p14:creationId xmlns:p14="http://schemas.microsoft.com/office/powerpoint/2010/main" val="3295090386"/>
      </p:ext>
    </p:extLst>
  </p:cSld>
  <p:clrMapOvr>
    <a:masterClrMapping/>
  </p:clrMapOvr>
  <p:transition advClick="0" advTm="0">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AC58B6DA-4EF3-40A0-B19E-AE0E0CBEE1C9}" type="datetimeFigureOut">
              <a:rPr lang="zh-CN" altLang="en-US" smtClean="0"/>
              <a:pPr/>
              <a:t>2019/11/13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20E3743-8695-496A-A9FD-3F2CAC2C20C3}" type="slidenum">
              <a:rPr lang="zh-CN" altLang="en-US" smtClean="0"/>
              <a:pPr/>
              <a:t>‹#›</a:t>
            </a:fld>
            <a:endParaRPr lang="zh-CN" altLang="en-US"/>
          </a:p>
        </p:txBody>
      </p:sp>
    </p:spTree>
    <p:extLst>
      <p:ext uri="{BB962C8B-B14F-4D97-AF65-F5344CB8AC3E}">
        <p14:creationId xmlns:p14="http://schemas.microsoft.com/office/powerpoint/2010/main" val="1958531457"/>
      </p:ext>
    </p:extLst>
  </p:cSld>
  <p:clrMapOvr>
    <a:masterClrMapping/>
  </p:clrMapOvr>
  <p:transition advClick="0" advTm="0">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24" name="任意多边形 23"/>
          <p:cNvSpPr/>
          <p:nvPr userDrawn="1"/>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userDrawn="1"/>
        </p:nvSpPr>
        <p:spPr>
          <a:xfrm flipH="1" flipV="1">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79668003"/>
      </p:ext>
    </p:extLst>
  </p:cSld>
  <p:clrMapOvr>
    <a:masterClrMapping/>
  </p:clrMapOvr>
  <p:transition advClick="0" advTm="0">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C58B6DA-4EF3-40A0-B19E-AE0E0CBEE1C9}" type="datetimeFigureOut">
              <a:rPr lang="zh-CN" altLang="en-US" smtClean="0"/>
              <a:pPr/>
              <a:t>2019/11/13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20E3743-8695-496A-A9FD-3F2CAC2C20C3}" type="slidenum">
              <a:rPr lang="zh-CN" altLang="en-US" smtClean="0"/>
              <a:pPr/>
              <a:t>‹#›</a:t>
            </a:fld>
            <a:endParaRPr lang="zh-CN" altLang="en-US"/>
          </a:p>
        </p:txBody>
      </p:sp>
    </p:spTree>
    <p:extLst>
      <p:ext uri="{BB962C8B-B14F-4D97-AF65-F5344CB8AC3E}">
        <p14:creationId xmlns:p14="http://schemas.microsoft.com/office/powerpoint/2010/main" val="76964306"/>
      </p:ext>
    </p:extLst>
  </p:cSld>
  <p:clrMapOvr>
    <a:masterClrMapping/>
  </p:clrMapOvr>
  <p:transition advClick="0" advTm="0">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AC58B6DA-4EF3-40A0-B19E-AE0E0CBEE1C9}" type="datetimeFigureOut">
              <a:rPr lang="zh-CN" altLang="en-US" smtClean="0"/>
              <a:pPr/>
              <a:t>2019/11/13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20E3743-8695-496A-A9FD-3F2CAC2C20C3}" type="slidenum">
              <a:rPr lang="zh-CN" altLang="en-US" smtClean="0"/>
              <a:pPr/>
              <a:t>‹#›</a:t>
            </a:fld>
            <a:endParaRPr lang="zh-CN" altLang="en-US"/>
          </a:p>
        </p:txBody>
      </p:sp>
    </p:spTree>
    <p:extLst>
      <p:ext uri="{BB962C8B-B14F-4D97-AF65-F5344CB8AC3E}">
        <p14:creationId xmlns:p14="http://schemas.microsoft.com/office/powerpoint/2010/main" val="208193176"/>
      </p:ext>
    </p:extLst>
  </p:cSld>
  <p:clrMapOvr>
    <a:masterClrMapping/>
  </p:clrMapOvr>
  <p:transition advClick="0" advTm="0">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58B6DA-4EF3-40A0-B19E-AE0E0CBEE1C9}" type="datetimeFigureOut">
              <a:rPr lang="zh-CN" altLang="en-US" smtClean="0"/>
              <a:pPr/>
              <a:t>2019/11/13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0E3743-8695-496A-A9FD-3F2CAC2C20C3}" type="slidenum">
              <a:rPr lang="zh-CN" altLang="en-US" smtClean="0"/>
              <a:pPr/>
              <a:t>‹#›</a:t>
            </a:fld>
            <a:endParaRPr lang="zh-CN" altLang="en-US"/>
          </a:p>
        </p:txBody>
      </p:sp>
    </p:spTree>
    <p:extLst>
      <p:ext uri="{BB962C8B-B14F-4D97-AF65-F5344CB8AC3E}">
        <p14:creationId xmlns:p14="http://schemas.microsoft.com/office/powerpoint/2010/main" val="15536368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0" r:id="rId7"/>
    <p:sldLayoutId id="2147483655" r:id="rId8"/>
    <p:sldLayoutId id="2147483656" r:id="rId9"/>
    <p:sldLayoutId id="2147483657" r:id="rId10"/>
    <p:sldLayoutId id="2147483658" r:id="rId11"/>
    <p:sldLayoutId id="2147483659" r:id="rId12"/>
  </p:sldLayoutIdLst>
  <p:transition advClick="0" advTm="0">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jpeg"/><Relationship Id="rId7" Type="http://schemas.openxmlformats.org/officeDocument/2006/relationships/image" Target="../media/image10.png"/><Relationship Id="rId12" Type="http://schemas.openxmlformats.org/officeDocument/2006/relationships/image" Target="../media/image15.jpg"/><Relationship Id="rId2" Type="http://schemas.openxmlformats.org/officeDocument/2006/relationships/image" Target="../media/image5.jpeg"/><Relationship Id="rId1" Type="http://schemas.openxmlformats.org/officeDocument/2006/relationships/slideLayout" Target="../slideLayouts/slideLayout8.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jpeg"/><Relationship Id="rId10" Type="http://schemas.openxmlformats.org/officeDocument/2006/relationships/image" Target="../media/image13.png"/><Relationship Id="rId4" Type="http://schemas.openxmlformats.org/officeDocument/2006/relationships/image" Target="../media/image7.jpeg"/><Relationship Id="rId9" Type="http://schemas.openxmlformats.org/officeDocument/2006/relationships/image" Target="../media/image12.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 Id="rId4" Type="http://schemas.openxmlformats.org/officeDocument/2006/relationships/hyperlink" Target="https://suzu5200.pixnet.net/blog/post/276092606" TargetMode="Externa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hyperlink" Target="https://news.cts.com.tw/cts/life/201708/201708151884647.html" TargetMode="External"/><Relationship Id="rId5" Type="http://schemas.openxmlformats.org/officeDocument/2006/relationships/hyperlink" Target="https://suzu5200.pixnet.net/blog/post/276092606" TargetMode="External"/><Relationship Id="rId4" Type="http://schemas.openxmlformats.org/officeDocument/2006/relationships/image" Target="../media/image2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 Id="rId4" Type="http://schemas.microsoft.com/office/2007/relationships/hdphoto" Target="../media/hdphoto2.wdp"/></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hyperlink" Target="https://www.chinatimes.com/newspapers/20190924000622-260107?chdtv" TargetMode="External"/><Relationship Id="rId2" Type="http://schemas.openxmlformats.org/officeDocument/2006/relationships/image" Target="../media/image26.jpeg"/><Relationship Id="rId1" Type="http://schemas.openxmlformats.org/officeDocument/2006/relationships/slideLayout" Target="../slideLayouts/slideLayout8.xml"/><Relationship Id="rId5" Type="http://schemas.openxmlformats.org/officeDocument/2006/relationships/image" Target="../media/image27.jpeg"/><Relationship Id="rId4" Type="http://schemas.openxmlformats.org/officeDocument/2006/relationships/hyperlink" Target="https://tw.news.yahoo.com/%E9%AB%98%E5%B8%82%E6%8E%A8%E5%87%BA%E5%85%A8%E5%9C%8B%E9%A6%96%E5%BC%B5%E5%85%AC%E5%85%B1%E8%85%B3%E8%B8%8F%E8%BB%8A%E4%BF%9D%E9%9A%AA-6-1%E7%94%9F%E6%95%88-034754860.html"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hyperlink" Target="https://www.storm.mg/localarticle/327154" TargetMode="External"/><Relationship Id="rId1" Type="http://schemas.openxmlformats.org/officeDocument/2006/relationships/slideLayout" Target="../slideLayouts/slideLayout8.xml"/><Relationship Id="rId4" Type="http://schemas.openxmlformats.org/officeDocument/2006/relationships/image" Target="../media/image30.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slide" Target="slide39.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slide" Target="slide38.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slide" Target="slide38.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slide" Target="slide69.xml"/><Relationship Id="rId2" Type="http://schemas.openxmlformats.org/officeDocument/2006/relationships/slide" Target="slide68.xml"/><Relationship Id="rId1" Type="http://schemas.openxmlformats.org/officeDocument/2006/relationships/slideLayout" Target="../slideLayouts/slideLayout8.xml"/><Relationship Id="rId4" Type="http://schemas.openxmlformats.org/officeDocument/2006/relationships/slide" Target="slide70.xml"/></Relationships>
</file>

<file path=ppt/slides/_rels/slide47.xml.rels><?xml version="1.0" encoding="UTF-8" standalone="yes"?>
<Relationships xmlns="http://schemas.openxmlformats.org/package/2006/relationships"><Relationship Id="rId3" Type="http://schemas.openxmlformats.org/officeDocument/2006/relationships/slide" Target="slide77.xml"/><Relationship Id="rId2" Type="http://schemas.openxmlformats.org/officeDocument/2006/relationships/slide" Target="slide79.xml"/><Relationship Id="rId1" Type="http://schemas.openxmlformats.org/officeDocument/2006/relationships/slideLayout" Target="../slideLayouts/slideLayout8.xml"/><Relationship Id="rId4" Type="http://schemas.openxmlformats.org/officeDocument/2006/relationships/slide" Target="slide76.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slide" Target="slide57.xml"/><Relationship Id="rId2" Type="http://schemas.openxmlformats.org/officeDocument/2006/relationships/slide" Target="slide50.xml"/><Relationship Id="rId1" Type="http://schemas.openxmlformats.org/officeDocument/2006/relationships/slideLayout" Target="../slideLayouts/slideLayout8.xml"/><Relationship Id="rId4" Type="http://schemas.openxmlformats.org/officeDocument/2006/relationships/slide" Target="slide5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slide" Target="slide49.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slide" Target="slide49.xml"/><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slide" Target="slide49.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8.xml"/><Relationship Id="rId6" Type="http://schemas.microsoft.com/office/2007/relationships/hdphoto" Target="../media/hdphoto3.wdp"/><Relationship Id="rId5" Type="http://schemas.openxmlformats.org/officeDocument/2006/relationships/image" Target="../media/image38.png"/><Relationship Id="rId4" Type="http://schemas.openxmlformats.org/officeDocument/2006/relationships/image" Target="../media/image3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slide" Target="slide46.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slide" Target="slide4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hyperlink" Target="https://news.ltn.com.tw/news/life/breakingnews/1854242" TargetMode="External"/><Relationship Id="rId2" Type="http://schemas.openxmlformats.org/officeDocument/2006/relationships/image" Target="../media/image41.jpe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 Id="rId5" Type="http://schemas.openxmlformats.org/officeDocument/2006/relationships/hyperlink" Target="http://cyclingtime.com/tw/documents/7749.html" TargetMode="External"/><Relationship Id="rId4" Type="http://schemas.openxmlformats.org/officeDocument/2006/relationships/hyperlink" Target="http://boywhy.blogspot.com/2015/02/pbike.html"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www.starwars-tw.com/phpBB3/viewtopic.php?p=11861&amp;sid=1bd13eccd6377b4da9adeeaf330fb4a8" TargetMode="External"/><Relationship Id="rId2" Type="http://schemas.openxmlformats.org/officeDocument/2006/relationships/image" Target="../media/image44.jpe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 Id="rId5" Type="http://schemas.openxmlformats.org/officeDocument/2006/relationships/hyperlink" Target="http://cyclingtime.com/tw/documents/7749.html" TargetMode="External"/><Relationship Id="rId4" Type="http://schemas.openxmlformats.org/officeDocument/2006/relationships/hyperlink" Target="http://boywhy.blogspot.com/2015/02/pbike.html"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slide" Target="slide47.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slide" Target="slide47.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 Id="rId4" Type="http://schemas.openxmlformats.org/officeDocument/2006/relationships/hyperlink" Target="https://suzu5200.pixnet.net/blog/post/276092606" TargetMode="External"/></Relationships>
</file>

<file path=ppt/slides/_rels/slide7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slide" Target="slide47.xml"/><Relationship Id="rId2"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hyperlink" Target="https://news.cts.com.tw/cts/life/201708/201708151884647.html" TargetMode="External"/><Relationship Id="rId5" Type="http://schemas.openxmlformats.org/officeDocument/2006/relationships/hyperlink" Target="https://suzu5200.pixnet.net/blog/post/276092606" TargetMode="External"/><Relationship Id="rId4" Type="http://schemas.openxmlformats.org/officeDocument/2006/relationships/image" Target="../media/image23.jpeg"/></Relationships>
</file>

<file path=ppt/slides/_rels/slide79.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401379" y="986971"/>
            <a:ext cx="9389242" cy="4630058"/>
          </a:xfrm>
          <a:prstGeom prst="rect">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任意多边形 10"/>
          <p:cNvSpPr/>
          <p:nvPr/>
        </p:nvSpPr>
        <p:spPr>
          <a:xfrm flipH="1">
            <a:off x="7986764" y="4821892"/>
            <a:ext cx="2803857" cy="795137"/>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flipV="1">
            <a:off x="1401379" y="986971"/>
            <a:ext cx="2803860" cy="795137"/>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a:stCxn id="16" idx="3"/>
            <a:endCxn id="10" idx="0"/>
          </p:cNvCxnSpPr>
          <p:nvPr/>
        </p:nvCxnSpPr>
        <p:spPr>
          <a:xfrm flipH="1" flipV="1">
            <a:off x="6096000" y="986971"/>
            <a:ext cx="2819127" cy="2315029"/>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6" idx="1"/>
            <a:endCxn id="10" idx="0"/>
          </p:cNvCxnSpPr>
          <p:nvPr/>
        </p:nvCxnSpPr>
        <p:spPr>
          <a:xfrm flipV="1">
            <a:off x="3436530" y="986971"/>
            <a:ext cx="2659470" cy="2315029"/>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6" name="圆角矩形 15"/>
          <p:cNvSpPr/>
          <p:nvPr/>
        </p:nvSpPr>
        <p:spPr>
          <a:xfrm>
            <a:off x="3436530" y="1734806"/>
            <a:ext cx="5478597" cy="3134388"/>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4800" dirty="0">
                <a:cs typeface="Times New Roman" panose="02020603050405020304" pitchFamily="18" charset="0"/>
              </a:rPr>
              <a:t>水靈科技</a:t>
            </a:r>
            <a:r>
              <a:rPr lang="en-US" altLang="zh-TW" sz="4800" dirty="0" smtClean="0">
                <a:cs typeface="Times New Roman" panose="02020603050405020304" pitchFamily="18" charset="0"/>
              </a:rPr>
              <a:t>—</a:t>
            </a:r>
          </a:p>
          <a:p>
            <a:pPr algn="ctr"/>
            <a:r>
              <a:rPr lang="zh-TW" altLang="en-US" sz="4000" dirty="0" smtClean="0">
                <a:cs typeface="Times New Roman" panose="02020603050405020304" pitchFamily="18" charset="0"/>
              </a:rPr>
              <a:t>高雄市</a:t>
            </a:r>
            <a:r>
              <a:rPr lang="en-US" altLang="zh-TW" sz="4000" dirty="0" smtClean="0">
                <a:cs typeface="Times New Roman" panose="02020603050405020304" pitchFamily="18" charset="0"/>
              </a:rPr>
              <a:t>C-bike </a:t>
            </a:r>
          </a:p>
          <a:p>
            <a:pPr algn="ctr"/>
            <a:r>
              <a:rPr lang="zh-TW" altLang="en-US" sz="4000" dirty="0" smtClean="0">
                <a:cs typeface="Times New Roman" panose="02020603050405020304" pitchFamily="18" charset="0"/>
              </a:rPr>
              <a:t>租賃</a:t>
            </a:r>
            <a:r>
              <a:rPr lang="zh-TW" altLang="en-US" sz="4000" dirty="0">
                <a:cs typeface="Times New Roman" panose="02020603050405020304" pitchFamily="18" charset="0"/>
              </a:rPr>
              <a:t>解決方案</a:t>
            </a:r>
            <a:endParaRPr lang="zh-CN" altLang="en-US" sz="4000" dirty="0">
              <a:cs typeface="Times New Roman" panose="02020603050405020304" pitchFamily="18" charset="0"/>
            </a:endParaRPr>
          </a:p>
        </p:txBody>
      </p:sp>
      <p:grpSp>
        <p:nvGrpSpPr>
          <p:cNvPr id="2" name="组合 1"/>
          <p:cNvGrpSpPr/>
          <p:nvPr/>
        </p:nvGrpSpPr>
        <p:grpSpPr>
          <a:xfrm>
            <a:off x="1358747" y="2273300"/>
            <a:ext cx="2120415" cy="3343729"/>
            <a:chOff x="10334624" y="6126163"/>
            <a:chExt cx="1857376" cy="2928937"/>
          </a:xfrm>
        </p:grpSpPr>
        <p:sp>
          <p:nvSpPr>
            <p:cNvPr id="14" name="Freeform 256"/>
            <p:cNvSpPr>
              <a:spLocks/>
            </p:cNvSpPr>
            <p:nvPr/>
          </p:nvSpPr>
          <p:spPr bwMode="auto">
            <a:xfrm>
              <a:off x="10752137" y="6461125"/>
              <a:ext cx="227013" cy="147638"/>
            </a:xfrm>
            <a:custGeom>
              <a:avLst/>
              <a:gdLst>
                <a:gd name="T0" fmla="*/ 2 w 6"/>
                <a:gd name="T1" fmla="*/ 4 h 4"/>
                <a:gd name="T2" fmla="*/ 3 w 6"/>
                <a:gd name="T3" fmla="*/ 4 h 4"/>
                <a:gd name="T4" fmla="*/ 5 w 6"/>
                <a:gd name="T5" fmla="*/ 4 h 4"/>
                <a:gd name="T6" fmla="*/ 6 w 6"/>
                <a:gd name="T7" fmla="*/ 3 h 4"/>
                <a:gd name="T8" fmla="*/ 6 w 6"/>
                <a:gd name="T9" fmla="*/ 0 h 4"/>
                <a:gd name="T10" fmla="*/ 0 w 6"/>
                <a:gd name="T11" fmla="*/ 0 h 4"/>
                <a:gd name="T12" fmla="*/ 0 w 6"/>
                <a:gd name="T13" fmla="*/ 1 h 4"/>
                <a:gd name="T14" fmla="*/ 2 w 6"/>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2" y="4"/>
                  </a:moveTo>
                  <a:cubicBezTo>
                    <a:pt x="2" y="4"/>
                    <a:pt x="3" y="4"/>
                    <a:pt x="3" y="4"/>
                  </a:cubicBezTo>
                  <a:cubicBezTo>
                    <a:pt x="3" y="4"/>
                    <a:pt x="4" y="4"/>
                    <a:pt x="5" y="4"/>
                  </a:cubicBezTo>
                  <a:cubicBezTo>
                    <a:pt x="5" y="3"/>
                    <a:pt x="6" y="3"/>
                    <a:pt x="6" y="3"/>
                  </a:cubicBezTo>
                  <a:cubicBezTo>
                    <a:pt x="6" y="0"/>
                    <a:pt x="6" y="0"/>
                    <a:pt x="6" y="0"/>
                  </a:cubicBezTo>
                  <a:cubicBezTo>
                    <a:pt x="6" y="0"/>
                    <a:pt x="3" y="2"/>
                    <a:pt x="0" y="0"/>
                  </a:cubicBezTo>
                  <a:cubicBezTo>
                    <a:pt x="0" y="0"/>
                    <a:pt x="0" y="1"/>
                    <a:pt x="0" y="1"/>
                  </a:cubicBezTo>
                  <a:cubicBezTo>
                    <a:pt x="0" y="1"/>
                    <a:pt x="1" y="4"/>
                    <a:pt x="2" y="4"/>
                  </a:cubicBezTo>
                  <a:close/>
                </a:path>
              </a:pathLst>
            </a:custGeom>
            <a:solidFill>
              <a:srgbClr val="406FC4"/>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257"/>
            <p:cNvSpPr>
              <a:spLocks/>
            </p:cNvSpPr>
            <p:nvPr/>
          </p:nvSpPr>
          <p:spPr bwMode="auto">
            <a:xfrm>
              <a:off x="10714037" y="6126163"/>
              <a:ext cx="303213" cy="407988"/>
            </a:xfrm>
            <a:custGeom>
              <a:avLst/>
              <a:gdLst>
                <a:gd name="T0" fmla="*/ 1 w 8"/>
                <a:gd name="T1" fmla="*/ 4 h 11"/>
                <a:gd name="T2" fmla="*/ 1 w 8"/>
                <a:gd name="T3" fmla="*/ 6 h 11"/>
                <a:gd name="T4" fmla="*/ 1 w 8"/>
                <a:gd name="T5" fmla="*/ 7 h 11"/>
                <a:gd name="T6" fmla="*/ 1 w 8"/>
                <a:gd name="T7" fmla="*/ 7 h 11"/>
                <a:gd name="T8" fmla="*/ 1 w 8"/>
                <a:gd name="T9" fmla="*/ 9 h 11"/>
                <a:gd name="T10" fmla="*/ 3 w 8"/>
                <a:gd name="T11" fmla="*/ 11 h 11"/>
                <a:gd name="T12" fmla="*/ 5 w 8"/>
                <a:gd name="T13" fmla="*/ 11 h 11"/>
                <a:gd name="T14" fmla="*/ 7 w 8"/>
                <a:gd name="T15" fmla="*/ 9 h 11"/>
                <a:gd name="T16" fmla="*/ 7 w 8"/>
                <a:gd name="T17" fmla="*/ 8 h 11"/>
                <a:gd name="T18" fmla="*/ 8 w 8"/>
                <a:gd name="T19" fmla="*/ 8 h 11"/>
                <a:gd name="T20" fmla="*/ 8 w 8"/>
                <a:gd name="T21" fmla="*/ 7 h 11"/>
                <a:gd name="T22" fmla="*/ 8 w 8"/>
                <a:gd name="T23" fmla="*/ 5 h 11"/>
                <a:gd name="T24" fmla="*/ 8 w 8"/>
                <a:gd name="T25" fmla="*/ 4 h 11"/>
                <a:gd name="T26" fmla="*/ 5 w 8"/>
                <a:gd name="T27" fmla="*/ 0 h 11"/>
                <a:gd name="T28" fmla="*/ 1 w 8"/>
                <a:gd name="T29" fmla="*/ 3 h 11"/>
                <a:gd name="T30" fmla="*/ 1 w 8"/>
                <a:gd name="T31"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11">
                  <a:moveTo>
                    <a:pt x="1" y="4"/>
                  </a:moveTo>
                  <a:cubicBezTo>
                    <a:pt x="1" y="4"/>
                    <a:pt x="0" y="6"/>
                    <a:pt x="1" y="6"/>
                  </a:cubicBezTo>
                  <a:cubicBezTo>
                    <a:pt x="1" y="6"/>
                    <a:pt x="1" y="7"/>
                    <a:pt x="1" y="7"/>
                  </a:cubicBezTo>
                  <a:cubicBezTo>
                    <a:pt x="1" y="7"/>
                    <a:pt x="1" y="7"/>
                    <a:pt x="1" y="7"/>
                  </a:cubicBezTo>
                  <a:cubicBezTo>
                    <a:pt x="1" y="7"/>
                    <a:pt x="1" y="8"/>
                    <a:pt x="1" y="9"/>
                  </a:cubicBezTo>
                  <a:cubicBezTo>
                    <a:pt x="1" y="9"/>
                    <a:pt x="2" y="11"/>
                    <a:pt x="3" y="11"/>
                  </a:cubicBezTo>
                  <a:cubicBezTo>
                    <a:pt x="4" y="11"/>
                    <a:pt x="4" y="11"/>
                    <a:pt x="5" y="11"/>
                  </a:cubicBezTo>
                  <a:cubicBezTo>
                    <a:pt x="5" y="11"/>
                    <a:pt x="7" y="9"/>
                    <a:pt x="7" y="9"/>
                  </a:cubicBezTo>
                  <a:cubicBezTo>
                    <a:pt x="7" y="8"/>
                    <a:pt x="7" y="8"/>
                    <a:pt x="7" y="8"/>
                  </a:cubicBezTo>
                  <a:cubicBezTo>
                    <a:pt x="7" y="8"/>
                    <a:pt x="8" y="8"/>
                    <a:pt x="8" y="8"/>
                  </a:cubicBezTo>
                  <a:cubicBezTo>
                    <a:pt x="8" y="8"/>
                    <a:pt x="8" y="7"/>
                    <a:pt x="8" y="7"/>
                  </a:cubicBezTo>
                  <a:cubicBezTo>
                    <a:pt x="8" y="6"/>
                    <a:pt x="8" y="5"/>
                    <a:pt x="8" y="5"/>
                  </a:cubicBezTo>
                  <a:cubicBezTo>
                    <a:pt x="8" y="5"/>
                    <a:pt x="8" y="4"/>
                    <a:pt x="8" y="4"/>
                  </a:cubicBezTo>
                  <a:cubicBezTo>
                    <a:pt x="8" y="3"/>
                    <a:pt x="8" y="0"/>
                    <a:pt x="5" y="0"/>
                  </a:cubicBezTo>
                  <a:cubicBezTo>
                    <a:pt x="3" y="0"/>
                    <a:pt x="2" y="2"/>
                    <a:pt x="1" y="3"/>
                  </a:cubicBezTo>
                  <a:cubicBezTo>
                    <a:pt x="1" y="3"/>
                    <a:pt x="1" y="4"/>
                    <a:pt x="1" y="4"/>
                  </a:cubicBezTo>
                  <a:close/>
                </a:path>
              </a:pathLst>
            </a:custGeom>
            <a:solidFill>
              <a:srgbClr val="406FC4"/>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58"/>
            <p:cNvSpPr>
              <a:spLocks/>
            </p:cNvSpPr>
            <p:nvPr/>
          </p:nvSpPr>
          <p:spPr bwMode="auto">
            <a:xfrm>
              <a:off x="10714037" y="6164263"/>
              <a:ext cx="303213" cy="369888"/>
            </a:xfrm>
            <a:custGeom>
              <a:avLst/>
              <a:gdLst>
                <a:gd name="T0" fmla="*/ 8 w 8"/>
                <a:gd name="T1" fmla="*/ 4 h 10"/>
                <a:gd name="T2" fmla="*/ 8 w 8"/>
                <a:gd name="T3" fmla="*/ 3 h 10"/>
                <a:gd name="T4" fmla="*/ 7 w 8"/>
                <a:gd name="T5" fmla="*/ 0 h 10"/>
                <a:gd name="T6" fmla="*/ 6 w 8"/>
                <a:gd name="T7" fmla="*/ 1 h 10"/>
                <a:gd name="T8" fmla="*/ 6 w 8"/>
                <a:gd name="T9" fmla="*/ 4 h 10"/>
                <a:gd name="T10" fmla="*/ 6 w 8"/>
                <a:gd name="T11" fmla="*/ 5 h 10"/>
                <a:gd name="T12" fmla="*/ 6 w 8"/>
                <a:gd name="T13" fmla="*/ 7 h 10"/>
                <a:gd name="T14" fmla="*/ 5 w 8"/>
                <a:gd name="T15" fmla="*/ 9 h 10"/>
                <a:gd name="T16" fmla="*/ 5 w 8"/>
                <a:gd name="T17" fmla="*/ 10 h 10"/>
                <a:gd name="T18" fmla="*/ 3 w 8"/>
                <a:gd name="T19" fmla="*/ 10 h 10"/>
                <a:gd name="T20" fmla="*/ 2 w 8"/>
                <a:gd name="T21" fmla="*/ 7 h 10"/>
                <a:gd name="T22" fmla="*/ 2 w 8"/>
                <a:gd name="T23" fmla="*/ 7 h 10"/>
                <a:gd name="T24" fmla="*/ 2 w 8"/>
                <a:gd name="T25" fmla="*/ 6 h 10"/>
                <a:gd name="T26" fmla="*/ 2 w 8"/>
                <a:gd name="T27" fmla="*/ 5 h 10"/>
                <a:gd name="T28" fmla="*/ 2 w 8"/>
                <a:gd name="T29" fmla="*/ 4 h 10"/>
                <a:gd name="T30" fmla="*/ 3 w 8"/>
                <a:gd name="T31" fmla="*/ 2 h 10"/>
                <a:gd name="T32" fmla="*/ 3 w 8"/>
                <a:gd name="T33" fmla="*/ 1 h 10"/>
                <a:gd name="T34" fmla="*/ 3 w 8"/>
                <a:gd name="T35" fmla="*/ 0 h 10"/>
                <a:gd name="T36" fmla="*/ 1 w 8"/>
                <a:gd name="T37" fmla="*/ 2 h 10"/>
                <a:gd name="T38" fmla="*/ 1 w 8"/>
                <a:gd name="T39" fmla="*/ 3 h 10"/>
                <a:gd name="T40" fmla="*/ 1 w 8"/>
                <a:gd name="T41" fmla="*/ 5 h 10"/>
                <a:gd name="T42" fmla="*/ 1 w 8"/>
                <a:gd name="T43" fmla="*/ 6 h 10"/>
                <a:gd name="T44" fmla="*/ 1 w 8"/>
                <a:gd name="T45" fmla="*/ 6 h 10"/>
                <a:gd name="T46" fmla="*/ 1 w 8"/>
                <a:gd name="T47" fmla="*/ 8 h 10"/>
                <a:gd name="T48" fmla="*/ 3 w 8"/>
                <a:gd name="T49" fmla="*/ 10 h 10"/>
                <a:gd name="T50" fmla="*/ 5 w 8"/>
                <a:gd name="T51" fmla="*/ 10 h 10"/>
                <a:gd name="T52" fmla="*/ 7 w 8"/>
                <a:gd name="T53" fmla="*/ 8 h 10"/>
                <a:gd name="T54" fmla="*/ 7 w 8"/>
                <a:gd name="T55" fmla="*/ 7 h 10"/>
                <a:gd name="T56" fmla="*/ 8 w 8"/>
                <a:gd name="T57" fmla="*/ 7 h 10"/>
                <a:gd name="T58" fmla="*/ 8 w 8"/>
                <a:gd name="T59" fmla="*/ 6 h 10"/>
                <a:gd name="T60" fmla="*/ 8 w 8"/>
                <a:gd name="T61"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 h="10">
                  <a:moveTo>
                    <a:pt x="8" y="4"/>
                  </a:moveTo>
                  <a:cubicBezTo>
                    <a:pt x="8" y="4"/>
                    <a:pt x="8" y="3"/>
                    <a:pt x="8" y="3"/>
                  </a:cubicBezTo>
                  <a:cubicBezTo>
                    <a:pt x="8" y="2"/>
                    <a:pt x="8" y="1"/>
                    <a:pt x="7" y="0"/>
                  </a:cubicBezTo>
                  <a:cubicBezTo>
                    <a:pt x="7" y="0"/>
                    <a:pt x="6" y="1"/>
                    <a:pt x="6" y="1"/>
                  </a:cubicBezTo>
                  <a:cubicBezTo>
                    <a:pt x="6" y="1"/>
                    <a:pt x="6" y="3"/>
                    <a:pt x="6" y="4"/>
                  </a:cubicBezTo>
                  <a:cubicBezTo>
                    <a:pt x="6" y="4"/>
                    <a:pt x="6" y="5"/>
                    <a:pt x="6" y="5"/>
                  </a:cubicBezTo>
                  <a:cubicBezTo>
                    <a:pt x="6" y="5"/>
                    <a:pt x="7" y="6"/>
                    <a:pt x="6" y="7"/>
                  </a:cubicBezTo>
                  <a:cubicBezTo>
                    <a:pt x="6" y="8"/>
                    <a:pt x="6" y="8"/>
                    <a:pt x="5" y="9"/>
                  </a:cubicBezTo>
                  <a:cubicBezTo>
                    <a:pt x="5" y="9"/>
                    <a:pt x="5" y="10"/>
                    <a:pt x="5" y="10"/>
                  </a:cubicBezTo>
                  <a:cubicBezTo>
                    <a:pt x="4" y="10"/>
                    <a:pt x="3" y="10"/>
                    <a:pt x="3" y="10"/>
                  </a:cubicBezTo>
                  <a:cubicBezTo>
                    <a:pt x="3" y="9"/>
                    <a:pt x="1" y="8"/>
                    <a:pt x="2" y="7"/>
                  </a:cubicBezTo>
                  <a:cubicBezTo>
                    <a:pt x="2" y="7"/>
                    <a:pt x="2" y="7"/>
                    <a:pt x="2" y="7"/>
                  </a:cubicBezTo>
                  <a:cubicBezTo>
                    <a:pt x="2" y="7"/>
                    <a:pt x="2" y="7"/>
                    <a:pt x="2" y="6"/>
                  </a:cubicBezTo>
                  <a:cubicBezTo>
                    <a:pt x="2" y="5"/>
                    <a:pt x="2" y="5"/>
                    <a:pt x="2" y="5"/>
                  </a:cubicBezTo>
                  <a:cubicBezTo>
                    <a:pt x="2" y="5"/>
                    <a:pt x="2" y="4"/>
                    <a:pt x="2" y="4"/>
                  </a:cubicBezTo>
                  <a:cubicBezTo>
                    <a:pt x="2" y="4"/>
                    <a:pt x="3" y="3"/>
                    <a:pt x="3" y="2"/>
                  </a:cubicBezTo>
                  <a:cubicBezTo>
                    <a:pt x="3" y="2"/>
                    <a:pt x="3" y="1"/>
                    <a:pt x="3" y="1"/>
                  </a:cubicBezTo>
                  <a:cubicBezTo>
                    <a:pt x="3" y="1"/>
                    <a:pt x="3" y="0"/>
                    <a:pt x="3" y="0"/>
                  </a:cubicBezTo>
                  <a:cubicBezTo>
                    <a:pt x="2" y="0"/>
                    <a:pt x="2" y="1"/>
                    <a:pt x="1" y="2"/>
                  </a:cubicBezTo>
                  <a:cubicBezTo>
                    <a:pt x="1" y="2"/>
                    <a:pt x="1" y="3"/>
                    <a:pt x="1" y="3"/>
                  </a:cubicBezTo>
                  <a:cubicBezTo>
                    <a:pt x="1" y="3"/>
                    <a:pt x="0" y="5"/>
                    <a:pt x="1" y="5"/>
                  </a:cubicBezTo>
                  <a:cubicBezTo>
                    <a:pt x="1" y="5"/>
                    <a:pt x="1" y="6"/>
                    <a:pt x="1" y="6"/>
                  </a:cubicBezTo>
                  <a:cubicBezTo>
                    <a:pt x="1" y="6"/>
                    <a:pt x="1" y="6"/>
                    <a:pt x="1" y="6"/>
                  </a:cubicBezTo>
                  <a:cubicBezTo>
                    <a:pt x="1" y="6"/>
                    <a:pt x="1" y="7"/>
                    <a:pt x="1" y="8"/>
                  </a:cubicBezTo>
                  <a:cubicBezTo>
                    <a:pt x="1" y="8"/>
                    <a:pt x="2" y="10"/>
                    <a:pt x="3" y="10"/>
                  </a:cubicBezTo>
                  <a:cubicBezTo>
                    <a:pt x="4" y="10"/>
                    <a:pt x="4" y="10"/>
                    <a:pt x="5" y="10"/>
                  </a:cubicBezTo>
                  <a:cubicBezTo>
                    <a:pt x="5" y="10"/>
                    <a:pt x="7" y="8"/>
                    <a:pt x="7" y="8"/>
                  </a:cubicBezTo>
                  <a:cubicBezTo>
                    <a:pt x="7" y="7"/>
                    <a:pt x="7" y="7"/>
                    <a:pt x="7" y="7"/>
                  </a:cubicBezTo>
                  <a:cubicBezTo>
                    <a:pt x="7" y="7"/>
                    <a:pt x="8" y="7"/>
                    <a:pt x="8" y="7"/>
                  </a:cubicBezTo>
                  <a:cubicBezTo>
                    <a:pt x="8" y="7"/>
                    <a:pt x="8" y="6"/>
                    <a:pt x="8" y="6"/>
                  </a:cubicBezTo>
                  <a:cubicBezTo>
                    <a:pt x="8" y="5"/>
                    <a:pt x="8" y="4"/>
                    <a:pt x="8" y="4"/>
                  </a:cubicBezTo>
                  <a:close/>
                </a:path>
              </a:pathLst>
            </a:custGeom>
            <a:solidFill>
              <a:srgbClr val="406FC4"/>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260"/>
            <p:cNvSpPr>
              <a:spLocks/>
            </p:cNvSpPr>
            <p:nvPr/>
          </p:nvSpPr>
          <p:spPr bwMode="auto">
            <a:xfrm>
              <a:off x="10448924" y="7461250"/>
              <a:ext cx="150813" cy="222250"/>
            </a:xfrm>
            <a:custGeom>
              <a:avLst/>
              <a:gdLst>
                <a:gd name="T0" fmla="*/ 1 w 4"/>
                <a:gd name="T1" fmla="*/ 0 h 6"/>
                <a:gd name="T2" fmla="*/ 1 w 4"/>
                <a:gd name="T3" fmla="*/ 5 h 6"/>
                <a:gd name="T4" fmla="*/ 4 w 4"/>
                <a:gd name="T5" fmla="*/ 6 h 6"/>
                <a:gd name="T6" fmla="*/ 2 w 4"/>
                <a:gd name="T7" fmla="*/ 0 h 6"/>
                <a:gd name="T8" fmla="*/ 1 w 4"/>
                <a:gd name="T9" fmla="*/ 0 h 6"/>
              </a:gdLst>
              <a:ahLst/>
              <a:cxnLst>
                <a:cxn ang="0">
                  <a:pos x="T0" y="T1"/>
                </a:cxn>
                <a:cxn ang="0">
                  <a:pos x="T2" y="T3"/>
                </a:cxn>
                <a:cxn ang="0">
                  <a:pos x="T4" y="T5"/>
                </a:cxn>
                <a:cxn ang="0">
                  <a:pos x="T6" y="T7"/>
                </a:cxn>
                <a:cxn ang="0">
                  <a:pos x="T8" y="T9"/>
                </a:cxn>
              </a:cxnLst>
              <a:rect l="0" t="0" r="r" b="b"/>
              <a:pathLst>
                <a:path w="4" h="6">
                  <a:moveTo>
                    <a:pt x="1" y="0"/>
                  </a:moveTo>
                  <a:cubicBezTo>
                    <a:pt x="1" y="0"/>
                    <a:pt x="0" y="5"/>
                    <a:pt x="1" y="5"/>
                  </a:cubicBezTo>
                  <a:cubicBezTo>
                    <a:pt x="1" y="6"/>
                    <a:pt x="4" y="6"/>
                    <a:pt x="4" y="6"/>
                  </a:cubicBezTo>
                  <a:cubicBezTo>
                    <a:pt x="2" y="0"/>
                    <a:pt x="2" y="0"/>
                    <a:pt x="2" y="0"/>
                  </a:cubicBezTo>
                  <a:lnTo>
                    <a:pt x="1" y="0"/>
                  </a:lnTo>
                  <a:close/>
                </a:path>
              </a:pathLst>
            </a:custGeom>
            <a:solidFill>
              <a:srgbClr val="406FC4"/>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61"/>
            <p:cNvSpPr>
              <a:spLocks/>
            </p:cNvSpPr>
            <p:nvPr/>
          </p:nvSpPr>
          <p:spPr bwMode="auto">
            <a:xfrm>
              <a:off x="10525124" y="7461250"/>
              <a:ext cx="74613" cy="185738"/>
            </a:xfrm>
            <a:custGeom>
              <a:avLst/>
              <a:gdLst>
                <a:gd name="T0" fmla="*/ 0 w 2"/>
                <a:gd name="T1" fmla="*/ 2 h 5"/>
                <a:gd name="T2" fmla="*/ 1 w 2"/>
                <a:gd name="T3" fmla="*/ 5 h 5"/>
                <a:gd name="T4" fmla="*/ 1 w 2"/>
                <a:gd name="T5" fmla="*/ 2 h 5"/>
                <a:gd name="T6" fmla="*/ 2 w 2"/>
                <a:gd name="T7" fmla="*/ 0 h 5"/>
                <a:gd name="T8" fmla="*/ 0 w 2"/>
                <a:gd name="T9" fmla="*/ 2 h 5"/>
              </a:gdLst>
              <a:ahLst/>
              <a:cxnLst>
                <a:cxn ang="0">
                  <a:pos x="T0" y="T1"/>
                </a:cxn>
                <a:cxn ang="0">
                  <a:pos x="T2" y="T3"/>
                </a:cxn>
                <a:cxn ang="0">
                  <a:pos x="T4" y="T5"/>
                </a:cxn>
                <a:cxn ang="0">
                  <a:pos x="T6" y="T7"/>
                </a:cxn>
                <a:cxn ang="0">
                  <a:pos x="T8" y="T9"/>
                </a:cxn>
              </a:cxnLst>
              <a:rect l="0" t="0" r="r" b="b"/>
              <a:pathLst>
                <a:path w="2" h="5">
                  <a:moveTo>
                    <a:pt x="0" y="2"/>
                  </a:moveTo>
                  <a:cubicBezTo>
                    <a:pt x="0" y="2"/>
                    <a:pt x="0" y="4"/>
                    <a:pt x="1" y="5"/>
                  </a:cubicBezTo>
                  <a:cubicBezTo>
                    <a:pt x="1" y="5"/>
                    <a:pt x="1" y="3"/>
                    <a:pt x="1" y="2"/>
                  </a:cubicBezTo>
                  <a:cubicBezTo>
                    <a:pt x="1" y="2"/>
                    <a:pt x="2" y="1"/>
                    <a:pt x="2" y="0"/>
                  </a:cubicBezTo>
                  <a:lnTo>
                    <a:pt x="0" y="2"/>
                  </a:lnTo>
                  <a:close/>
                </a:path>
              </a:pathLst>
            </a:custGeom>
            <a:solidFill>
              <a:srgbClr val="406FC4"/>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62"/>
            <p:cNvSpPr>
              <a:spLocks/>
            </p:cNvSpPr>
            <p:nvPr/>
          </p:nvSpPr>
          <p:spPr bwMode="auto">
            <a:xfrm>
              <a:off x="10561637" y="6497638"/>
              <a:ext cx="606425" cy="1000125"/>
            </a:xfrm>
            <a:custGeom>
              <a:avLst/>
              <a:gdLst>
                <a:gd name="T0" fmla="*/ 5 w 16"/>
                <a:gd name="T1" fmla="*/ 0 h 27"/>
                <a:gd name="T2" fmla="*/ 7 w 16"/>
                <a:gd name="T3" fmla="*/ 2 h 27"/>
                <a:gd name="T4" fmla="*/ 11 w 16"/>
                <a:gd name="T5" fmla="*/ 1 h 27"/>
                <a:gd name="T6" fmla="*/ 14 w 16"/>
                <a:gd name="T7" fmla="*/ 16 h 27"/>
                <a:gd name="T8" fmla="*/ 16 w 16"/>
                <a:gd name="T9" fmla="*/ 23 h 27"/>
                <a:gd name="T10" fmla="*/ 8 w 16"/>
                <a:gd name="T11" fmla="*/ 27 h 27"/>
                <a:gd name="T12" fmla="*/ 1 w 16"/>
                <a:gd name="T13" fmla="*/ 24 h 27"/>
                <a:gd name="T14" fmla="*/ 0 w 16"/>
                <a:gd name="T15" fmla="*/ 7 h 27"/>
                <a:gd name="T16" fmla="*/ 5 w 16"/>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7">
                  <a:moveTo>
                    <a:pt x="5" y="0"/>
                  </a:moveTo>
                  <a:cubicBezTo>
                    <a:pt x="5" y="0"/>
                    <a:pt x="6" y="2"/>
                    <a:pt x="7" y="2"/>
                  </a:cubicBezTo>
                  <a:cubicBezTo>
                    <a:pt x="7" y="2"/>
                    <a:pt x="9" y="3"/>
                    <a:pt x="11" y="1"/>
                  </a:cubicBezTo>
                  <a:cubicBezTo>
                    <a:pt x="14" y="16"/>
                    <a:pt x="14" y="16"/>
                    <a:pt x="14" y="16"/>
                  </a:cubicBezTo>
                  <a:cubicBezTo>
                    <a:pt x="16" y="23"/>
                    <a:pt x="16" y="23"/>
                    <a:pt x="16" y="23"/>
                  </a:cubicBezTo>
                  <a:cubicBezTo>
                    <a:pt x="8" y="27"/>
                    <a:pt x="8" y="27"/>
                    <a:pt x="8" y="27"/>
                  </a:cubicBezTo>
                  <a:cubicBezTo>
                    <a:pt x="1" y="24"/>
                    <a:pt x="1" y="24"/>
                    <a:pt x="1" y="24"/>
                  </a:cubicBezTo>
                  <a:cubicBezTo>
                    <a:pt x="0" y="7"/>
                    <a:pt x="0" y="7"/>
                    <a:pt x="0" y="7"/>
                  </a:cubicBezTo>
                  <a:lnTo>
                    <a:pt x="5" y="0"/>
                  </a:lnTo>
                  <a:close/>
                </a:path>
              </a:pathLst>
            </a:custGeom>
            <a:solidFill>
              <a:srgbClr val="406FC4"/>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63"/>
            <p:cNvSpPr>
              <a:spLocks/>
            </p:cNvSpPr>
            <p:nvPr/>
          </p:nvSpPr>
          <p:spPr bwMode="auto">
            <a:xfrm>
              <a:off x="10525124" y="7313613"/>
              <a:ext cx="642938" cy="1519238"/>
            </a:xfrm>
            <a:custGeom>
              <a:avLst/>
              <a:gdLst>
                <a:gd name="T0" fmla="*/ 17 w 17"/>
                <a:gd name="T1" fmla="*/ 3 h 41"/>
                <a:gd name="T2" fmla="*/ 17 w 17"/>
                <a:gd name="T3" fmla="*/ 16 h 41"/>
                <a:gd name="T4" fmla="*/ 14 w 17"/>
                <a:gd name="T5" fmla="*/ 28 h 41"/>
                <a:gd name="T6" fmla="*/ 17 w 17"/>
                <a:gd name="T7" fmla="*/ 38 h 41"/>
                <a:gd name="T8" fmla="*/ 17 w 17"/>
                <a:gd name="T9" fmla="*/ 40 h 41"/>
                <a:gd name="T10" fmla="*/ 13 w 17"/>
                <a:gd name="T11" fmla="*/ 40 h 41"/>
                <a:gd name="T12" fmla="*/ 13 w 17"/>
                <a:gd name="T13" fmla="*/ 38 h 41"/>
                <a:gd name="T14" fmla="*/ 11 w 17"/>
                <a:gd name="T15" fmla="*/ 37 h 41"/>
                <a:gd name="T16" fmla="*/ 11 w 17"/>
                <a:gd name="T17" fmla="*/ 38 h 41"/>
                <a:gd name="T18" fmla="*/ 7 w 17"/>
                <a:gd name="T19" fmla="*/ 38 h 41"/>
                <a:gd name="T20" fmla="*/ 6 w 17"/>
                <a:gd name="T21" fmla="*/ 36 h 41"/>
                <a:gd name="T22" fmla="*/ 8 w 17"/>
                <a:gd name="T23" fmla="*/ 33 h 41"/>
                <a:gd name="T24" fmla="*/ 9 w 17"/>
                <a:gd name="T25" fmla="*/ 32 h 41"/>
                <a:gd name="T26" fmla="*/ 4 w 17"/>
                <a:gd name="T27" fmla="*/ 19 h 41"/>
                <a:gd name="T28" fmla="*/ 1 w 17"/>
                <a:gd name="T29" fmla="*/ 9 h 41"/>
                <a:gd name="T30" fmla="*/ 1 w 17"/>
                <a:gd name="T31" fmla="*/ 7 h 41"/>
                <a:gd name="T32" fmla="*/ 2 w 17"/>
                <a:gd name="T33" fmla="*/ 5 h 41"/>
                <a:gd name="T34" fmla="*/ 4 w 17"/>
                <a:gd name="T35" fmla="*/ 1 h 41"/>
                <a:gd name="T36" fmla="*/ 16 w 17"/>
                <a:gd name="T37" fmla="*/ 0 h 41"/>
                <a:gd name="T38" fmla="*/ 17 w 17"/>
                <a:gd name="T39"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 h="41">
                  <a:moveTo>
                    <a:pt x="17" y="3"/>
                  </a:moveTo>
                  <a:cubicBezTo>
                    <a:pt x="17" y="3"/>
                    <a:pt x="17" y="15"/>
                    <a:pt x="17" y="16"/>
                  </a:cubicBezTo>
                  <a:cubicBezTo>
                    <a:pt x="17" y="18"/>
                    <a:pt x="14" y="28"/>
                    <a:pt x="14" y="28"/>
                  </a:cubicBezTo>
                  <a:cubicBezTo>
                    <a:pt x="14" y="28"/>
                    <a:pt x="17" y="37"/>
                    <a:pt x="17" y="38"/>
                  </a:cubicBezTo>
                  <a:cubicBezTo>
                    <a:pt x="17" y="38"/>
                    <a:pt x="17" y="39"/>
                    <a:pt x="17" y="40"/>
                  </a:cubicBezTo>
                  <a:cubicBezTo>
                    <a:pt x="16" y="40"/>
                    <a:pt x="14" y="41"/>
                    <a:pt x="13" y="40"/>
                  </a:cubicBezTo>
                  <a:cubicBezTo>
                    <a:pt x="13" y="40"/>
                    <a:pt x="13" y="39"/>
                    <a:pt x="13" y="38"/>
                  </a:cubicBezTo>
                  <a:cubicBezTo>
                    <a:pt x="13" y="38"/>
                    <a:pt x="12" y="39"/>
                    <a:pt x="11" y="37"/>
                  </a:cubicBezTo>
                  <a:cubicBezTo>
                    <a:pt x="11" y="38"/>
                    <a:pt x="11" y="38"/>
                    <a:pt x="11" y="38"/>
                  </a:cubicBezTo>
                  <a:cubicBezTo>
                    <a:pt x="11" y="38"/>
                    <a:pt x="8" y="39"/>
                    <a:pt x="7" y="38"/>
                  </a:cubicBezTo>
                  <a:cubicBezTo>
                    <a:pt x="7" y="38"/>
                    <a:pt x="6" y="37"/>
                    <a:pt x="6" y="36"/>
                  </a:cubicBezTo>
                  <a:cubicBezTo>
                    <a:pt x="7" y="36"/>
                    <a:pt x="7" y="34"/>
                    <a:pt x="8" y="33"/>
                  </a:cubicBezTo>
                  <a:cubicBezTo>
                    <a:pt x="8" y="33"/>
                    <a:pt x="9" y="32"/>
                    <a:pt x="9" y="32"/>
                  </a:cubicBezTo>
                  <a:cubicBezTo>
                    <a:pt x="9" y="32"/>
                    <a:pt x="5" y="21"/>
                    <a:pt x="4" y="19"/>
                  </a:cubicBezTo>
                  <a:cubicBezTo>
                    <a:pt x="4" y="16"/>
                    <a:pt x="2" y="9"/>
                    <a:pt x="1" y="9"/>
                  </a:cubicBezTo>
                  <a:cubicBezTo>
                    <a:pt x="0" y="8"/>
                    <a:pt x="0" y="7"/>
                    <a:pt x="1" y="7"/>
                  </a:cubicBezTo>
                  <a:cubicBezTo>
                    <a:pt x="2" y="6"/>
                    <a:pt x="2" y="5"/>
                    <a:pt x="2" y="5"/>
                  </a:cubicBezTo>
                  <a:cubicBezTo>
                    <a:pt x="3" y="4"/>
                    <a:pt x="4" y="1"/>
                    <a:pt x="4" y="1"/>
                  </a:cubicBezTo>
                  <a:cubicBezTo>
                    <a:pt x="4" y="1"/>
                    <a:pt x="11" y="2"/>
                    <a:pt x="16" y="0"/>
                  </a:cubicBezTo>
                  <a:lnTo>
                    <a:pt x="17" y="3"/>
                  </a:lnTo>
                  <a:close/>
                </a:path>
              </a:pathLst>
            </a:custGeom>
            <a:solidFill>
              <a:srgbClr val="406FC4"/>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64"/>
            <p:cNvSpPr>
              <a:spLocks/>
            </p:cNvSpPr>
            <p:nvPr/>
          </p:nvSpPr>
          <p:spPr bwMode="auto">
            <a:xfrm>
              <a:off x="10790237" y="8535988"/>
              <a:ext cx="188913" cy="222250"/>
            </a:xfrm>
            <a:custGeom>
              <a:avLst/>
              <a:gdLst>
                <a:gd name="T0" fmla="*/ 5 w 5"/>
                <a:gd name="T1" fmla="*/ 5 h 6"/>
                <a:gd name="T2" fmla="*/ 4 w 5"/>
                <a:gd name="T3" fmla="*/ 4 h 6"/>
                <a:gd name="T4" fmla="*/ 3 w 5"/>
                <a:gd name="T5" fmla="*/ 2 h 6"/>
                <a:gd name="T6" fmla="*/ 2 w 5"/>
                <a:gd name="T7" fmla="*/ 0 h 6"/>
                <a:gd name="T8" fmla="*/ 2 w 5"/>
                <a:gd name="T9" fmla="*/ 2 h 6"/>
                <a:gd name="T10" fmla="*/ 0 w 5"/>
                <a:gd name="T11" fmla="*/ 5 h 6"/>
                <a:gd name="T12" fmla="*/ 0 w 5"/>
                <a:gd name="T13" fmla="*/ 5 h 6"/>
                <a:gd name="T14" fmla="*/ 5 w 5"/>
                <a:gd name="T15" fmla="*/ 5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5" y="5"/>
                  </a:moveTo>
                  <a:cubicBezTo>
                    <a:pt x="4" y="4"/>
                    <a:pt x="4" y="4"/>
                    <a:pt x="4" y="4"/>
                  </a:cubicBezTo>
                  <a:cubicBezTo>
                    <a:pt x="3" y="3"/>
                    <a:pt x="3" y="2"/>
                    <a:pt x="3" y="2"/>
                  </a:cubicBezTo>
                  <a:cubicBezTo>
                    <a:pt x="2" y="1"/>
                    <a:pt x="2" y="0"/>
                    <a:pt x="2" y="0"/>
                  </a:cubicBezTo>
                  <a:cubicBezTo>
                    <a:pt x="2" y="0"/>
                    <a:pt x="2" y="2"/>
                    <a:pt x="2" y="2"/>
                  </a:cubicBezTo>
                  <a:cubicBezTo>
                    <a:pt x="2" y="3"/>
                    <a:pt x="1" y="4"/>
                    <a:pt x="0" y="5"/>
                  </a:cubicBezTo>
                  <a:cubicBezTo>
                    <a:pt x="0" y="5"/>
                    <a:pt x="0" y="5"/>
                    <a:pt x="0" y="5"/>
                  </a:cubicBezTo>
                  <a:cubicBezTo>
                    <a:pt x="1" y="6"/>
                    <a:pt x="5" y="5"/>
                    <a:pt x="5" y="5"/>
                  </a:cubicBezTo>
                  <a:close/>
                </a:path>
              </a:pathLst>
            </a:custGeom>
            <a:solidFill>
              <a:srgbClr val="406FC4"/>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65"/>
            <p:cNvSpPr>
              <a:spLocks/>
            </p:cNvSpPr>
            <p:nvPr/>
          </p:nvSpPr>
          <p:spPr bwMode="auto">
            <a:xfrm>
              <a:off x="10637837" y="7350125"/>
              <a:ext cx="530225" cy="1482725"/>
            </a:xfrm>
            <a:custGeom>
              <a:avLst/>
              <a:gdLst>
                <a:gd name="T0" fmla="*/ 14 w 14"/>
                <a:gd name="T1" fmla="*/ 39 h 40"/>
                <a:gd name="T2" fmla="*/ 14 w 14"/>
                <a:gd name="T3" fmla="*/ 37 h 40"/>
                <a:gd name="T4" fmla="*/ 11 w 14"/>
                <a:gd name="T5" fmla="*/ 27 h 40"/>
                <a:gd name="T6" fmla="*/ 14 w 14"/>
                <a:gd name="T7" fmla="*/ 15 h 40"/>
                <a:gd name="T8" fmla="*/ 14 w 14"/>
                <a:gd name="T9" fmla="*/ 4 h 40"/>
                <a:gd name="T10" fmla="*/ 14 w 14"/>
                <a:gd name="T11" fmla="*/ 4 h 40"/>
                <a:gd name="T12" fmla="*/ 13 w 14"/>
                <a:gd name="T13" fmla="*/ 6 h 40"/>
                <a:gd name="T14" fmla="*/ 14 w 14"/>
                <a:gd name="T15" fmla="*/ 11 h 40"/>
                <a:gd name="T16" fmla="*/ 11 w 14"/>
                <a:gd name="T17" fmla="*/ 22 h 40"/>
                <a:gd name="T18" fmla="*/ 10 w 14"/>
                <a:gd name="T19" fmla="*/ 21 h 40"/>
                <a:gd name="T20" fmla="*/ 10 w 14"/>
                <a:gd name="T21" fmla="*/ 15 h 40"/>
                <a:gd name="T22" fmla="*/ 9 w 14"/>
                <a:gd name="T23" fmla="*/ 15 h 40"/>
                <a:gd name="T24" fmla="*/ 11 w 14"/>
                <a:gd name="T25" fmla="*/ 11 h 40"/>
                <a:gd name="T26" fmla="*/ 9 w 14"/>
                <a:gd name="T27" fmla="*/ 13 h 40"/>
                <a:gd name="T28" fmla="*/ 9 w 14"/>
                <a:gd name="T29" fmla="*/ 10 h 40"/>
                <a:gd name="T30" fmla="*/ 10 w 14"/>
                <a:gd name="T31" fmla="*/ 4 h 40"/>
                <a:gd name="T32" fmla="*/ 9 w 14"/>
                <a:gd name="T33" fmla="*/ 8 h 40"/>
                <a:gd name="T34" fmla="*/ 7 w 14"/>
                <a:gd name="T35" fmla="*/ 9 h 40"/>
                <a:gd name="T36" fmla="*/ 6 w 14"/>
                <a:gd name="T37" fmla="*/ 2 h 40"/>
                <a:gd name="T38" fmla="*/ 3 w 14"/>
                <a:gd name="T39" fmla="*/ 0 h 40"/>
                <a:gd name="T40" fmla="*/ 1 w 14"/>
                <a:gd name="T41" fmla="*/ 0 h 40"/>
                <a:gd name="T42" fmla="*/ 0 w 14"/>
                <a:gd name="T43" fmla="*/ 2 h 40"/>
                <a:gd name="T44" fmla="*/ 4 w 14"/>
                <a:gd name="T45" fmla="*/ 6 h 40"/>
                <a:gd name="T46" fmla="*/ 5 w 14"/>
                <a:gd name="T47" fmla="*/ 8 h 40"/>
                <a:gd name="T48" fmla="*/ 1 w 14"/>
                <a:gd name="T49" fmla="*/ 8 h 40"/>
                <a:gd name="T50" fmla="*/ 6 w 14"/>
                <a:gd name="T51" fmla="*/ 10 h 40"/>
                <a:gd name="T52" fmla="*/ 3 w 14"/>
                <a:gd name="T53" fmla="*/ 10 h 40"/>
                <a:gd name="T54" fmla="*/ 7 w 14"/>
                <a:gd name="T55" fmla="*/ 12 h 40"/>
                <a:gd name="T56" fmla="*/ 8 w 14"/>
                <a:gd name="T57" fmla="*/ 14 h 40"/>
                <a:gd name="T58" fmla="*/ 11 w 14"/>
                <a:gd name="T59" fmla="*/ 28 h 40"/>
                <a:gd name="T60" fmla="*/ 14 w 14"/>
                <a:gd name="T61" fmla="*/ 36 h 40"/>
                <a:gd name="T62" fmla="*/ 10 w 14"/>
                <a:gd name="T63" fmla="*/ 36 h 40"/>
                <a:gd name="T64" fmla="*/ 9 w 14"/>
                <a:gd name="T65" fmla="*/ 36 h 40"/>
                <a:gd name="T66" fmla="*/ 9 w 14"/>
                <a:gd name="T67" fmla="*/ 37 h 40"/>
                <a:gd name="T68" fmla="*/ 10 w 14"/>
                <a:gd name="T69" fmla="*/ 37 h 40"/>
                <a:gd name="T70" fmla="*/ 10 w 14"/>
                <a:gd name="T71" fmla="*/ 39 h 40"/>
                <a:gd name="T72" fmla="*/ 14 w 14"/>
                <a:gd name="T7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 h="40">
                  <a:moveTo>
                    <a:pt x="14" y="39"/>
                  </a:moveTo>
                  <a:cubicBezTo>
                    <a:pt x="14" y="38"/>
                    <a:pt x="14" y="37"/>
                    <a:pt x="14" y="37"/>
                  </a:cubicBezTo>
                  <a:cubicBezTo>
                    <a:pt x="14" y="36"/>
                    <a:pt x="11" y="27"/>
                    <a:pt x="11" y="27"/>
                  </a:cubicBezTo>
                  <a:cubicBezTo>
                    <a:pt x="11" y="27"/>
                    <a:pt x="14" y="17"/>
                    <a:pt x="14" y="15"/>
                  </a:cubicBezTo>
                  <a:cubicBezTo>
                    <a:pt x="14" y="14"/>
                    <a:pt x="14" y="7"/>
                    <a:pt x="14" y="4"/>
                  </a:cubicBezTo>
                  <a:cubicBezTo>
                    <a:pt x="14" y="4"/>
                    <a:pt x="14" y="4"/>
                    <a:pt x="14" y="4"/>
                  </a:cubicBezTo>
                  <a:cubicBezTo>
                    <a:pt x="14" y="4"/>
                    <a:pt x="12" y="6"/>
                    <a:pt x="13" y="6"/>
                  </a:cubicBezTo>
                  <a:cubicBezTo>
                    <a:pt x="14" y="7"/>
                    <a:pt x="14" y="11"/>
                    <a:pt x="14" y="11"/>
                  </a:cubicBezTo>
                  <a:cubicBezTo>
                    <a:pt x="12" y="13"/>
                    <a:pt x="12" y="21"/>
                    <a:pt x="11" y="22"/>
                  </a:cubicBezTo>
                  <a:cubicBezTo>
                    <a:pt x="10" y="24"/>
                    <a:pt x="10" y="22"/>
                    <a:pt x="10" y="21"/>
                  </a:cubicBezTo>
                  <a:cubicBezTo>
                    <a:pt x="9" y="20"/>
                    <a:pt x="10" y="15"/>
                    <a:pt x="10" y="15"/>
                  </a:cubicBezTo>
                  <a:cubicBezTo>
                    <a:pt x="10" y="15"/>
                    <a:pt x="9" y="15"/>
                    <a:pt x="9" y="15"/>
                  </a:cubicBezTo>
                  <a:cubicBezTo>
                    <a:pt x="11" y="14"/>
                    <a:pt x="11" y="11"/>
                    <a:pt x="11" y="11"/>
                  </a:cubicBezTo>
                  <a:cubicBezTo>
                    <a:pt x="11" y="11"/>
                    <a:pt x="9" y="14"/>
                    <a:pt x="9" y="13"/>
                  </a:cubicBezTo>
                  <a:cubicBezTo>
                    <a:pt x="8" y="13"/>
                    <a:pt x="9" y="10"/>
                    <a:pt x="9" y="10"/>
                  </a:cubicBezTo>
                  <a:cubicBezTo>
                    <a:pt x="10" y="9"/>
                    <a:pt x="10" y="4"/>
                    <a:pt x="10" y="4"/>
                  </a:cubicBezTo>
                  <a:cubicBezTo>
                    <a:pt x="10" y="4"/>
                    <a:pt x="9" y="5"/>
                    <a:pt x="9" y="8"/>
                  </a:cubicBezTo>
                  <a:cubicBezTo>
                    <a:pt x="8" y="10"/>
                    <a:pt x="7" y="9"/>
                    <a:pt x="7" y="9"/>
                  </a:cubicBezTo>
                  <a:cubicBezTo>
                    <a:pt x="6" y="8"/>
                    <a:pt x="6" y="2"/>
                    <a:pt x="6" y="2"/>
                  </a:cubicBezTo>
                  <a:cubicBezTo>
                    <a:pt x="6" y="2"/>
                    <a:pt x="4" y="1"/>
                    <a:pt x="3" y="0"/>
                  </a:cubicBezTo>
                  <a:cubicBezTo>
                    <a:pt x="1" y="0"/>
                    <a:pt x="1" y="0"/>
                    <a:pt x="1" y="0"/>
                  </a:cubicBezTo>
                  <a:cubicBezTo>
                    <a:pt x="1" y="0"/>
                    <a:pt x="0" y="1"/>
                    <a:pt x="0" y="2"/>
                  </a:cubicBezTo>
                  <a:cubicBezTo>
                    <a:pt x="1" y="3"/>
                    <a:pt x="3" y="6"/>
                    <a:pt x="4" y="6"/>
                  </a:cubicBezTo>
                  <a:cubicBezTo>
                    <a:pt x="5" y="7"/>
                    <a:pt x="7" y="9"/>
                    <a:pt x="5" y="8"/>
                  </a:cubicBezTo>
                  <a:cubicBezTo>
                    <a:pt x="4" y="8"/>
                    <a:pt x="1" y="8"/>
                    <a:pt x="1" y="8"/>
                  </a:cubicBezTo>
                  <a:cubicBezTo>
                    <a:pt x="5" y="9"/>
                    <a:pt x="6" y="10"/>
                    <a:pt x="6" y="10"/>
                  </a:cubicBezTo>
                  <a:cubicBezTo>
                    <a:pt x="5" y="10"/>
                    <a:pt x="3" y="10"/>
                    <a:pt x="3" y="10"/>
                  </a:cubicBezTo>
                  <a:cubicBezTo>
                    <a:pt x="6" y="10"/>
                    <a:pt x="7" y="12"/>
                    <a:pt x="7" y="12"/>
                  </a:cubicBezTo>
                  <a:cubicBezTo>
                    <a:pt x="7" y="14"/>
                    <a:pt x="8" y="14"/>
                    <a:pt x="8" y="14"/>
                  </a:cubicBezTo>
                  <a:cubicBezTo>
                    <a:pt x="8" y="16"/>
                    <a:pt x="10" y="26"/>
                    <a:pt x="11" y="28"/>
                  </a:cubicBezTo>
                  <a:cubicBezTo>
                    <a:pt x="12" y="29"/>
                    <a:pt x="14" y="36"/>
                    <a:pt x="14" y="36"/>
                  </a:cubicBezTo>
                  <a:cubicBezTo>
                    <a:pt x="13" y="35"/>
                    <a:pt x="11" y="36"/>
                    <a:pt x="10" y="36"/>
                  </a:cubicBezTo>
                  <a:cubicBezTo>
                    <a:pt x="10" y="37"/>
                    <a:pt x="9" y="36"/>
                    <a:pt x="9" y="36"/>
                  </a:cubicBezTo>
                  <a:cubicBezTo>
                    <a:pt x="8" y="36"/>
                    <a:pt x="9" y="37"/>
                    <a:pt x="9" y="37"/>
                  </a:cubicBezTo>
                  <a:cubicBezTo>
                    <a:pt x="9" y="38"/>
                    <a:pt x="10" y="37"/>
                    <a:pt x="10" y="37"/>
                  </a:cubicBezTo>
                  <a:cubicBezTo>
                    <a:pt x="10" y="38"/>
                    <a:pt x="10" y="39"/>
                    <a:pt x="10" y="39"/>
                  </a:cubicBezTo>
                  <a:cubicBezTo>
                    <a:pt x="11" y="40"/>
                    <a:pt x="13" y="39"/>
                    <a:pt x="14" y="39"/>
                  </a:cubicBezTo>
                  <a:close/>
                </a:path>
              </a:pathLst>
            </a:custGeom>
            <a:solidFill>
              <a:srgbClr val="406FC4"/>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66"/>
            <p:cNvSpPr>
              <a:spLocks/>
            </p:cNvSpPr>
            <p:nvPr/>
          </p:nvSpPr>
          <p:spPr bwMode="auto">
            <a:xfrm>
              <a:off x="11926887" y="6461125"/>
              <a:ext cx="265113" cy="295275"/>
            </a:xfrm>
            <a:custGeom>
              <a:avLst/>
              <a:gdLst>
                <a:gd name="T0" fmla="*/ 1 w 7"/>
                <a:gd name="T1" fmla="*/ 8 h 8"/>
                <a:gd name="T2" fmla="*/ 2 w 7"/>
                <a:gd name="T3" fmla="*/ 8 h 8"/>
                <a:gd name="T4" fmla="*/ 5 w 7"/>
                <a:gd name="T5" fmla="*/ 6 h 8"/>
                <a:gd name="T6" fmla="*/ 5 w 7"/>
                <a:gd name="T7" fmla="*/ 4 h 8"/>
                <a:gd name="T8" fmla="*/ 6 w 7"/>
                <a:gd name="T9" fmla="*/ 2 h 8"/>
                <a:gd name="T10" fmla="*/ 5 w 7"/>
                <a:gd name="T11" fmla="*/ 3 h 8"/>
                <a:gd name="T12" fmla="*/ 5 w 7"/>
                <a:gd name="T13" fmla="*/ 2 h 8"/>
                <a:gd name="T14" fmla="*/ 6 w 7"/>
                <a:gd name="T15" fmla="*/ 0 h 8"/>
                <a:gd name="T16" fmla="*/ 6 w 7"/>
                <a:gd name="T17" fmla="*/ 0 h 8"/>
                <a:gd name="T18" fmla="*/ 5 w 7"/>
                <a:gd name="T19" fmla="*/ 0 h 8"/>
                <a:gd name="T20" fmla="*/ 4 w 7"/>
                <a:gd name="T21" fmla="*/ 1 h 8"/>
                <a:gd name="T22" fmla="*/ 3 w 7"/>
                <a:gd name="T23" fmla="*/ 3 h 8"/>
                <a:gd name="T24" fmla="*/ 1 w 7"/>
                <a:gd name="T25" fmla="*/ 5 h 8"/>
                <a:gd name="T26" fmla="*/ 0 w 7"/>
                <a:gd name="T27" fmla="*/ 6 h 8"/>
                <a:gd name="T28" fmla="*/ 1 w 7"/>
                <a:gd name="T2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8">
                  <a:moveTo>
                    <a:pt x="1" y="8"/>
                  </a:moveTo>
                  <a:cubicBezTo>
                    <a:pt x="1" y="8"/>
                    <a:pt x="2" y="8"/>
                    <a:pt x="2" y="8"/>
                  </a:cubicBezTo>
                  <a:cubicBezTo>
                    <a:pt x="3" y="8"/>
                    <a:pt x="5" y="6"/>
                    <a:pt x="5" y="6"/>
                  </a:cubicBezTo>
                  <a:cubicBezTo>
                    <a:pt x="5" y="6"/>
                    <a:pt x="5" y="5"/>
                    <a:pt x="5" y="4"/>
                  </a:cubicBezTo>
                  <a:cubicBezTo>
                    <a:pt x="6" y="4"/>
                    <a:pt x="6" y="3"/>
                    <a:pt x="6" y="2"/>
                  </a:cubicBezTo>
                  <a:cubicBezTo>
                    <a:pt x="5" y="3"/>
                    <a:pt x="5" y="3"/>
                    <a:pt x="5" y="3"/>
                  </a:cubicBezTo>
                  <a:cubicBezTo>
                    <a:pt x="5" y="3"/>
                    <a:pt x="5" y="2"/>
                    <a:pt x="5" y="2"/>
                  </a:cubicBezTo>
                  <a:cubicBezTo>
                    <a:pt x="5" y="2"/>
                    <a:pt x="7" y="0"/>
                    <a:pt x="6" y="0"/>
                  </a:cubicBezTo>
                  <a:cubicBezTo>
                    <a:pt x="6" y="0"/>
                    <a:pt x="6" y="0"/>
                    <a:pt x="6" y="0"/>
                  </a:cubicBezTo>
                  <a:cubicBezTo>
                    <a:pt x="5" y="0"/>
                    <a:pt x="5" y="0"/>
                    <a:pt x="5" y="0"/>
                  </a:cubicBezTo>
                  <a:cubicBezTo>
                    <a:pt x="5" y="1"/>
                    <a:pt x="4" y="1"/>
                    <a:pt x="4" y="1"/>
                  </a:cubicBezTo>
                  <a:cubicBezTo>
                    <a:pt x="4" y="2"/>
                    <a:pt x="3" y="3"/>
                    <a:pt x="3" y="3"/>
                  </a:cubicBezTo>
                  <a:cubicBezTo>
                    <a:pt x="3" y="4"/>
                    <a:pt x="2" y="4"/>
                    <a:pt x="1" y="5"/>
                  </a:cubicBezTo>
                  <a:cubicBezTo>
                    <a:pt x="1" y="6"/>
                    <a:pt x="0" y="6"/>
                    <a:pt x="0" y="6"/>
                  </a:cubicBezTo>
                  <a:cubicBezTo>
                    <a:pt x="0" y="6"/>
                    <a:pt x="0" y="7"/>
                    <a:pt x="1" y="8"/>
                  </a:cubicBezTo>
                  <a:close/>
                </a:path>
              </a:pathLst>
            </a:custGeom>
            <a:solidFill>
              <a:srgbClr val="406FC4"/>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67"/>
            <p:cNvSpPr>
              <a:spLocks/>
            </p:cNvSpPr>
            <p:nvPr/>
          </p:nvSpPr>
          <p:spPr bwMode="auto">
            <a:xfrm>
              <a:off x="10675937" y="6572250"/>
              <a:ext cx="114300" cy="147638"/>
            </a:xfrm>
            <a:custGeom>
              <a:avLst/>
              <a:gdLst>
                <a:gd name="T0" fmla="*/ 0 w 72"/>
                <a:gd name="T1" fmla="*/ 70 h 93"/>
                <a:gd name="T2" fmla="*/ 72 w 72"/>
                <a:gd name="T3" fmla="*/ 0 h 93"/>
                <a:gd name="T4" fmla="*/ 0 w 72"/>
                <a:gd name="T5" fmla="*/ 93 h 93"/>
                <a:gd name="T6" fmla="*/ 0 w 72"/>
                <a:gd name="T7" fmla="*/ 70 h 93"/>
              </a:gdLst>
              <a:ahLst/>
              <a:cxnLst>
                <a:cxn ang="0">
                  <a:pos x="T0" y="T1"/>
                </a:cxn>
                <a:cxn ang="0">
                  <a:pos x="T2" y="T3"/>
                </a:cxn>
                <a:cxn ang="0">
                  <a:pos x="T4" y="T5"/>
                </a:cxn>
                <a:cxn ang="0">
                  <a:pos x="T6" y="T7"/>
                </a:cxn>
              </a:cxnLst>
              <a:rect l="0" t="0" r="r" b="b"/>
              <a:pathLst>
                <a:path w="72" h="93">
                  <a:moveTo>
                    <a:pt x="0" y="70"/>
                  </a:moveTo>
                  <a:lnTo>
                    <a:pt x="72" y="0"/>
                  </a:lnTo>
                  <a:lnTo>
                    <a:pt x="0" y="93"/>
                  </a:lnTo>
                  <a:lnTo>
                    <a:pt x="0" y="70"/>
                  </a:lnTo>
                  <a:close/>
                </a:path>
              </a:pathLst>
            </a:custGeom>
            <a:solidFill>
              <a:srgbClr val="406FC4"/>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68"/>
            <p:cNvSpPr>
              <a:spLocks/>
            </p:cNvSpPr>
            <p:nvPr/>
          </p:nvSpPr>
          <p:spPr bwMode="auto">
            <a:xfrm>
              <a:off x="10864849" y="6608763"/>
              <a:ext cx="303213" cy="704850"/>
            </a:xfrm>
            <a:custGeom>
              <a:avLst/>
              <a:gdLst>
                <a:gd name="T0" fmla="*/ 0 w 8"/>
                <a:gd name="T1" fmla="*/ 0 h 19"/>
                <a:gd name="T2" fmla="*/ 3 w 8"/>
                <a:gd name="T3" fmla="*/ 2 h 19"/>
                <a:gd name="T4" fmla="*/ 5 w 8"/>
                <a:gd name="T5" fmla="*/ 10 h 19"/>
                <a:gd name="T6" fmla="*/ 8 w 8"/>
                <a:gd name="T7" fmla="*/ 18 h 19"/>
                <a:gd name="T8" fmla="*/ 2 w 8"/>
                <a:gd name="T9" fmla="*/ 18 h 19"/>
                <a:gd name="T10" fmla="*/ 5 w 8"/>
                <a:gd name="T11" fmla="*/ 16 h 19"/>
                <a:gd name="T12" fmla="*/ 2 w 8"/>
                <a:gd name="T13" fmla="*/ 12 h 19"/>
                <a:gd name="T14" fmla="*/ 3 w 8"/>
                <a:gd name="T15" fmla="*/ 10 h 19"/>
                <a:gd name="T16" fmla="*/ 2 w 8"/>
                <a:gd name="T17" fmla="*/ 3 h 19"/>
                <a:gd name="T18" fmla="*/ 0 w 8"/>
                <a:gd name="T19"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9">
                  <a:moveTo>
                    <a:pt x="0" y="0"/>
                  </a:moveTo>
                  <a:cubicBezTo>
                    <a:pt x="3" y="2"/>
                    <a:pt x="3" y="2"/>
                    <a:pt x="3" y="2"/>
                  </a:cubicBezTo>
                  <a:cubicBezTo>
                    <a:pt x="5" y="10"/>
                    <a:pt x="5" y="10"/>
                    <a:pt x="5" y="10"/>
                  </a:cubicBezTo>
                  <a:cubicBezTo>
                    <a:pt x="8" y="18"/>
                    <a:pt x="8" y="18"/>
                    <a:pt x="8" y="18"/>
                  </a:cubicBezTo>
                  <a:cubicBezTo>
                    <a:pt x="8" y="18"/>
                    <a:pt x="3" y="19"/>
                    <a:pt x="2" y="18"/>
                  </a:cubicBezTo>
                  <a:cubicBezTo>
                    <a:pt x="2" y="18"/>
                    <a:pt x="5" y="19"/>
                    <a:pt x="5" y="16"/>
                  </a:cubicBezTo>
                  <a:cubicBezTo>
                    <a:pt x="4" y="13"/>
                    <a:pt x="3" y="13"/>
                    <a:pt x="2" y="12"/>
                  </a:cubicBezTo>
                  <a:cubicBezTo>
                    <a:pt x="2" y="12"/>
                    <a:pt x="3" y="12"/>
                    <a:pt x="3" y="10"/>
                  </a:cubicBezTo>
                  <a:cubicBezTo>
                    <a:pt x="3" y="8"/>
                    <a:pt x="2" y="3"/>
                    <a:pt x="2" y="3"/>
                  </a:cubicBezTo>
                  <a:cubicBezTo>
                    <a:pt x="2" y="3"/>
                    <a:pt x="1" y="2"/>
                    <a:pt x="0" y="0"/>
                  </a:cubicBezTo>
                  <a:close/>
                </a:path>
              </a:pathLst>
            </a:custGeom>
            <a:solidFill>
              <a:srgbClr val="406FC4"/>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69"/>
            <p:cNvSpPr>
              <a:spLocks/>
            </p:cNvSpPr>
            <p:nvPr/>
          </p:nvSpPr>
          <p:spPr bwMode="auto">
            <a:xfrm>
              <a:off x="10334624" y="6497638"/>
              <a:ext cx="379413" cy="1111250"/>
            </a:xfrm>
            <a:custGeom>
              <a:avLst/>
              <a:gdLst>
                <a:gd name="T0" fmla="*/ 5 w 10"/>
                <a:gd name="T1" fmla="*/ 30 h 30"/>
                <a:gd name="T2" fmla="*/ 7 w 10"/>
                <a:gd name="T3" fmla="*/ 27 h 30"/>
                <a:gd name="T4" fmla="*/ 10 w 10"/>
                <a:gd name="T5" fmla="*/ 16 h 30"/>
                <a:gd name="T6" fmla="*/ 10 w 10"/>
                <a:gd name="T7" fmla="*/ 0 h 30"/>
                <a:gd name="T8" fmla="*/ 9 w 10"/>
                <a:gd name="T9" fmla="*/ 2 h 30"/>
                <a:gd name="T10" fmla="*/ 3 w 10"/>
                <a:gd name="T11" fmla="*/ 4 h 30"/>
                <a:gd name="T12" fmla="*/ 0 w 10"/>
                <a:gd name="T13" fmla="*/ 17 h 30"/>
                <a:gd name="T14" fmla="*/ 1 w 10"/>
                <a:gd name="T15" fmla="*/ 22 h 30"/>
                <a:gd name="T16" fmla="*/ 5 w 10"/>
                <a:gd name="T1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30">
                  <a:moveTo>
                    <a:pt x="5" y="30"/>
                  </a:moveTo>
                  <a:cubicBezTo>
                    <a:pt x="5" y="30"/>
                    <a:pt x="5" y="28"/>
                    <a:pt x="7" y="27"/>
                  </a:cubicBezTo>
                  <a:cubicBezTo>
                    <a:pt x="7" y="27"/>
                    <a:pt x="10" y="21"/>
                    <a:pt x="10" y="16"/>
                  </a:cubicBezTo>
                  <a:cubicBezTo>
                    <a:pt x="10" y="10"/>
                    <a:pt x="10" y="2"/>
                    <a:pt x="10" y="0"/>
                  </a:cubicBezTo>
                  <a:cubicBezTo>
                    <a:pt x="10" y="0"/>
                    <a:pt x="10" y="1"/>
                    <a:pt x="9" y="2"/>
                  </a:cubicBezTo>
                  <a:cubicBezTo>
                    <a:pt x="9" y="2"/>
                    <a:pt x="4" y="3"/>
                    <a:pt x="3" y="4"/>
                  </a:cubicBezTo>
                  <a:cubicBezTo>
                    <a:pt x="3" y="4"/>
                    <a:pt x="1" y="8"/>
                    <a:pt x="0" y="17"/>
                  </a:cubicBezTo>
                  <a:cubicBezTo>
                    <a:pt x="0" y="17"/>
                    <a:pt x="1" y="22"/>
                    <a:pt x="1" y="22"/>
                  </a:cubicBezTo>
                  <a:cubicBezTo>
                    <a:pt x="2" y="23"/>
                    <a:pt x="3" y="27"/>
                    <a:pt x="5" y="30"/>
                  </a:cubicBezTo>
                  <a:close/>
                </a:path>
              </a:pathLst>
            </a:custGeom>
            <a:solidFill>
              <a:srgbClr val="406FC4"/>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70"/>
            <p:cNvSpPr>
              <a:spLocks/>
            </p:cNvSpPr>
            <p:nvPr/>
          </p:nvSpPr>
          <p:spPr bwMode="auto">
            <a:xfrm>
              <a:off x="11964987" y="6461125"/>
              <a:ext cx="227013" cy="295275"/>
            </a:xfrm>
            <a:custGeom>
              <a:avLst/>
              <a:gdLst>
                <a:gd name="T0" fmla="*/ 5 w 6"/>
                <a:gd name="T1" fmla="*/ 0 h 8"/>
                <a:gd name="T2" fmla="*/ 5 w 6"/>
                <a:gd name="T3" fmla="*/ 0 h 8"/>
                <a:gd name="T4" fmla="*/ 4 w 6"/>
                <a:gd name="T5" fmla="*/ 2 h 8"/>
                <a:gd name="T6" fmla="*/ 4 w 6"/>
                <a:gd name="T7" fmla="*/ 3 h 8"/>
                <a:gd name="T8" fmla="*/ 5 w 6"/>
                <a:gd name="T9" fmla="*/ 3 h 8"/>
                <a:gd name="T10" fmla="*/ 3 w 6"/>
                <a:gd name="T11" fmla="*/ 5 h 8"/>
                <a:gd name="T12" fmla="*/ 1 w 6"/>
                <a:gd name="T13" fmla="*/ 7 h 8"/>
                <a:gd name="T14" fmla="*/ 0 w 6"/>
                <a:gd name="T15" fmla="*/ 7 h 8"/>
                <a:gd name="T16" fmla="*/ 0 w 6"/>
                <a:gd name="T17" fmla="*/ 8 h 8"/>
                <a:gd name="T18" fmla="*/ 0 w 6"/>
                <a:gd name="T19" fmla="*/ 8 h 8"/>
                <a:gd name="T20" fmla="*/ 1 w 6"/>
                <a:gd name="T21" fmla="*/ 8 h 8"/>
                <a:gd name="T22" fmla="*/ 4 w 6"/>
                <a:gd name="T23" fmla="*/ 6 h 8"/>
                <a:gd name="T24" fmla="*/ 4 w 6"/>
                <a:gd name="T25" fmla="*/ 4 h 8"/>
                <a:gd name="T26" fmla="*/ 5 w 6"/>
                <a:gd name="T27" fmla="*/ 2 h 8"/>
                <a:gd name="T28" fmla="*/ 4 w 6"/>
                <a:gd name="T29" fmla="*/ 3 h 8"/>
                <a:gd name="T30" fmla="*/ 4 w 6"/>
                <a:gd name="T31" fmla="*/ 2 h 8"/>
                <a:gd name="T32" fmla="*/ 5 w 6"/>
                <a:gd name="T3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8">
                  <a:moveTo>
                    <a:pt x="5" y="0"/>
                  </a:moveTo>
                  <a:cubicBezTo>
                    <a:pt x="5" y="0"/>
                    <a:pt x="5" y="0"/>
                    <a:pt x="5" y="0"/>
                  </a:cubicBezTo>
                  <a:cubicBezTo>
                    <a:pt x="5" y="0"/>
                    <a:pt x="4" y="2"/>
                    <a:pt x="4" y="2"/>
                  </a:cubicBezTo>
                  <a:cubicBezTo>
                    <a:pt x="4" y="3"/>
                    <a:pt x="4" y="3"/>
                    <a:pt x="4" y="3"/>
                  </a:cubicBezTo>
                  <a:cubicBezTo>
                    <a:pt x="4" y="3"/>
                    <a:pt x="4" y="3"/>
                    <a:pt x="5" y="3"/>
                  </a:cubicBezTo>
                  <a:cubicBezTo>
                    <a:pt x="4" y="4"/>
                    <a:pt x="3" y="5"/>
                    <a:pt x="3" y="5"/>
                  </a:cubicBezTo>
                  <a:cubicBezTo>
                    <a:pt x="3" y="5"/>
                    <a:pt x="3" y="6"/>
                    <a:pt x="1" y="7"/>
                  </a:cubicBezTo>
                  <a:cubicBezTo>
                    <a:pt x="0" y="8"/>
                    <a:pt x="0" y="7"/>
                    <a:pt x="0" y="7"/>
                  </a:cubicBezTo>
                  <a:cubicBezTo>
                    <a:pt x="0" y="8"/>
                    <a:pt x="0" y="8"/>
                    <a:pt x="0" y="8"/>
                  </a:cubicBezTo>
                  <a:cubicBezTo>
                    <a:pt x="0" y="8"/>
                    <a:pt x="0" y="8"/>
                    <a:pt x="0" y="8"/>
                  </a:cubicBezTo>
                  <a:cubicBezTo>
                    <a:pt x="0" y="8"/>
                    <a:pt x="1" y="8"/>
                    <a:pt x="1" y="8"/>
                  </a:cubicBezTo>
                  <a:cubicBezTo>
                    <a:pt x="2" y="8"/>
                    <a:pt x="4" y="6"/>
                    <a:pt x="4" y="6"/>
                  </a:cubicBezTo>
                  <a:cubicBezTo>
                    <a:pt x="4" y="6"/>
                    <a:pt x="4" y="5"/>
                    <a:pt x="4" y="4"/>
                  </a:cubicBezTo>
                  <a:cubicBezTo>
                    <a:pt x="5" y="4"/>
                    <a:pt x="5" y="3"/>
                    <a:pt x="5" y="2"/>
                  </a:cubicBezTo>
                  <a:cubicBezTo>
                    <a:pt x="4" y="3"/>
                    <a:pt x="4" y="3"/>
                    <a:pt x="4" y="3"/>
                  </a:cubicBezTo>
                  <a:cubicBezTo>
                    <a:pt x="4" y="3"/>
                    <a:pt x="4" y="2"/>
                    <a:pt x="4" y="2"/>
                  </a:cubicBezTo>
                  <a:cubicBezTo>
                    <a:pt x="4" y="2"/>
                    <a:pt x="6" y="0"/>
                    <a:pt x="5" y="0"/>
                  </a:cubicBezTo>
                  <a:close/>
                </a:path>
              </a:pathLst>
            </a:custGeom>
            <a:solidFill>
              <a:srgbClr val="406FC4"/>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71"/>
            <p:cNvSpPr>
              <a:spLocks/>
            </p:cNvSpPr>
            <p:nvPr/>
          </p:nvSpPr>
          <p:spPr bwMode="auto">
            <a:xfrm>
              <a:off x="10675937" y="7313613"/>
              <a:ext cx="455613" cy="111125"/>
            </a:xfrm>
            <a:custGeom>
              <a:avLst/>
              <a:gdLst>
                <a:gd name="T0" fmla="*/ 11 w 12"/>
                <a:gd name="T1" fmla="*/ 0 h 3"/>
                <a:gd name="T2" fmla="*/ 0 w 12"/>
                <a:gd name="T3" fmla="*/ 1 h 3"/>
                <a:gd name="T4" fmla="*/ 0 w 12"/>
                <a:gd name="T5" fmla="*/ 2 h 3"/>
                <a:gd name="T6" fmla="*/ 12 w 12"/>
                <a:gd name="T7" fmla="*/ 1 h 3"/>
                <a:gd name="T8" fmla="*/ 11 w 12"/>
                <a:gd name="T9" fmla="*/ 0 h 3"/>
              </a:gdLst>
              <a:ahLst/>
              <a:cxnLst>
                <a:cxn ang="0">
                  <a:pos x="T0" y="T1"/>
                </a:cxn>
                <a:cxn ang="0">
                  <a:pos x="T2" y="T3"/>
                </a:cxn>
                <a:cxn ang="0">
                  <a:pos x="T4" y="T5"/>
                </a:cxn>
                <a:cxn ang="0">
                  <a:pos x="T6" y="T7"/>
                </a:cxn>
                <a:cxn ang="0">
                  <a:pos x="T8" y="T9"/>
                </a:cxn>
              </a:cxnLst>
              <a:rect l="0" t="0" r="r" b="b"/>
              <a:pathLst>
                <a:path w="12" h="3">
                  <a:moveTo>
                    <a:pt x="11" y="0"/>
                  </a:moveTo>
                  <a:cubicBezTo>
                    <a:pt x="7" y="2"/>
                    <a:pt x="3" y="1"/>
                    <a:pt x="0" y="1"/>
                  </a:cubicBezTo>
                  <a:cubicBezTo>
                    <a:pt x="0" y="1"/>
                    <a:pt x="0" y="2"/>
                    <a:pt x="0" y="2"/>
                  </a:cubicBezTo>
                  <a:cubicBezTo>
                    <a:pt x="0" y="2"/>
                    <a:pt x="7" y="3"/>
                    <a:pt x="12" y="1"/>
                  </a:cubicBezTo>
                  <a:lnTo>
                    <a:pt x="11" y="0"/>
                  </a:lnTo>
                  <a:close/>
                </a:path>
              </a:pathLst>
            </a:custGeom>
            <a:solidFill>
              <a:srgbClr val="406FC4"/>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72"/>
            <p:cNvSpPr>
              <a:spLocks/>
            </p:cNvSpPr>
            <p:nvPr/>
          </p:nvSpPr>
          <p:spPr bwMode="auto">
            <a:xfrm>
              <a:off x="10599737" y="6608763"/>
              <a:ext cx="114300" cy="592138"/>
            </a:xfrm>
            <a:custGeom>
              <a:avLst/>
              <a:gdLst>
                <a:gd name="T0" fmla="*/ 2 w 3"/>
                <a:gd name="T1" fmla="*/ 16 h 16"/>
                <a:gd name="T2" fmla="*/ 3 w 3"/>
                <a:gd name="T3" fmla="*/ 13 h 16"/>
                <a:gd name="T4" fmla="*/ 3 w 3"/>
                <a:gd name="T5" fmla="*/ 12 h 16"/>
                <a:gd name="T6" fmla="*/ 0 w 3"/>
                <a:gd name="T7" fmla="*/ 2 h 16"/>
                <a:gd name="T8" fmla="*/ 1 w 3"/>
                <a:gd name="T9" fmla="*/ 2 h 16"/>
                <a:gd name="T10" fmla="*/ 0 w 3"/>
                <a:gd name="T11" fmla="*/ 0 h 16"/>
                <a:gd name="T12" fmla="*/ 1 w 3"/>
                <a:gd name="T13" fmla="*/ 1 h 16"/>
                <a:gd name="T14" fmla="*/ 0 w 3"/>
                <a:gd name="T15" fmla="*/ 2 h 16"/>
                <a:gd name="T16" fmla="*/ 2 w 3"/>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6">
                  <a:moveTo>
                    <a:pt x="2" y="16"/>
                  </a:moveTo>
                  <a:cubicBezTo>
                    <a:pt x="3" y="15"/>
                    <a:pt x="3" y="14"/>
                    <a:pt x="3" y="13"/>
                  </a:cubicBezTo>
                  <a:cubicBezTo>
                    <a:pt x="3" y="13"/>
                    <a:pt x="3" y="12"/>
                    <a:pt x="3" y="12"/>
                  </a:cubicBezTo>
                  <a:cubicBezTo>
                    <a:pt x="2" y="8"/>
                    <a:pt x="0" y="2"/>
                    <a:pt x="0" y="2"/>
                  </a:cubicBezTo>
                  <a:cubicBezTo>
                    <a:pt x="1" y="2"/>
                    <a:pt x="1" y="2"/>
                    <a:pt x="1" y="2"/>
                  </a:cubicBezTo>
                  <a:cubicBezTo>
                    <a:pt x="0" y="1"/>
                    <a:pt x="0" y="0"/>
                    <a:pt x="0" y="0"/>
                  </a:cubicBezTo>
                  <a:cubicBezTo>
                    <a:pt x="1" y="1"/>
                    <a:pt x="1" y="1"/>
                    <a:pt x="1" y="1"/>
                  </a:cubicBezTo>
                  <a:cubicBezTo>
                    <a:pt x="0" y="2"/>
                    <a:pt x="0" y="2"/>
                    <a:pt x="0" y="2"/>
                  </a:cubicBezTo>
                  <a:cubicBezTo>
                    <a:pt x="1" y="8"/>
                    <a:pt x="2" y="14"/>
                    <a:pt x="2" y="16"/>
                  </a:cubicBezTo>
                  <a:close/>
                </a:path>
              </a:pathLst>
            </a:custGeom>
            <a:solidFill>
              <a:srgbClr val="406FC4"/>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73"/>
            <p:cNvSpPr>
              <a:spLocks/>
            </p:cNvSpPr>
            <p:nvPr/>
          </p:nvSpPr>
          <p:spPr bwMode="auto">
            <a:xfrm>
              <a:off x="11926887" y="6645275"/>
              <a:ext cx="76200" cy="149225"/>
            </a:xfrm>
            <a:custGeom>
              <a:avLst/>
              <a:gdLst>
                <a:gd name="T0" fmla="*/ 1 w 2"/>
                <a:gd name="T1" fmla="*/ 0 h 4"/>
                <a:gd name="T2" fmla="*/ 0 w 2"/>
                <a:gd name="T3" fmla="*/ 1 h 4"/>
                <a:gd name="T4" fmla="*/ 1 w 2"/>
                <a:gd name="T5" fmla="*/ 4 h 4"/>
                <a:gd name="T6" fmla="*/ 1 w 2"/>
                <a:gd name="T7" fmla="*/ 0 h 4"/>
              </a:gdLst>
              <a:ahLst/>
              <a:cxnLst>
                <a:cxn ang="0">
                  <a:pos x="T0" y="T1"/>
                </a:cxn>
                <a:cxn ang="0">
                  <a:pos x="T2" y="T3"/>
                </a:cxn>
                <a:cxn ang="0">
                  <a:pos x="T4" y="T5"/>
                </a:cxn>
                <a:cxn ang="0">
                  <a:pos x="T6" y="T7"/>
                </a:cxn>
              </a:cxnLst>
              <a:rect l="0" t="0" r="r" b="b"/>
              <a:pathLst>
                <a:path w="2" h="4">
                  <a:moveTo>
                    <a:pt x="1" y="0"/>
                  </a:moveTo>
                  <a:cubicBezTo>
                    <a:pt x="0" y="1"/>
                    <a:pt x="0" y="1"/>
                    <a:pt x="0" y="1"/>
                  </a:cubicBezTo>
                  <a:cubicBezTo>
                    <a:pt x="1" y="4"/>
                    <a:pt x="1" y="4"/>
                    <a:pt x="1" y="4"/>
                  </a:cubicBezTo>
                  <a:cubicBezTo>
                    <a:pt x="1" y="4"/>
                    <a:pt x="2" y="2"/>
                    <a:pt x="1" y="0"/>
                  </a:cubicBezTo>
                  <a:close/>
                </a:path>
              </a:pathLst>
            </a:custGeom>
            <a:solidFill>
              <a:srgbClr val="406FC4"/>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74"/>
            <p:cNvSpPr>
              <a:spLocks/>
            </p:cNvSpPr>
            <p:nvPr/>
          </p:nvSpPr>
          <p:spPr bwMode="auto">
            <a:xfrm>
              <a:off x="10599737" y="6905625"/>
              <a:ext cx="0" cy="73025"/>
            </a:xfrm>
            <a:custGeom>
              <a:avLst/>
              <a:gdLst>
                <a:gd name="T0" fmla="*/ 0 h 2"/>
                <a:gd name="T1" fmla="*/ 2 h 2"/>
                <a:gd name="T2" fmla="*/ 1 h 2"/>
                <a:gd name="T3" fmla="*/ 0 h 2"/>
              </a:gdLst>
              <a:ahLst/>
              <a:cxnLst>
                <a:cxn ang="0">
                  <a:pos x="0" y="T0"/>
                </a:cxn>
                <a:cxn ang="0">
                  <a:pos x="0" y="T1"/>
                </a:cxn>
                <a:cxn ang="0">
                  <a:pos x="0" y="T2"/>
                </a:cxn>
                <a:cxn ang="0">
                  <a:pos x="0" y="T3"/>
                </a:cxn>
              </a:cxnLst>
              <a:rect l="0" t="0" r="r" b="b"/>
              <a:pathLst>
                <a:path h="2">
                  <a:moveTo>
                    <a:pt x="0" y="0"/>
                  </a:moveTo>
                  <a:cubicBezTo>
                    <a:pt x="0" y="0"/>
                    <a:pt x="0" y="0"/>
                    <a:pt x="0" y="2"/>
                  </a:cubicBezTo>
                  <a:cubicBezTo>
                    <a:pt x="0" y="1"/>
                    <a:pt x="0" y="1"/>
                    <a:pt x="0" y="1"/>
                  </a:cubicBezTo>
                  <a:cubicBezTo>
                    <a:pt x="0" y="0"/>
                    <a:pt x="0" y="0"/>
                    <a:pt x="0" y="0"/>
                  </a:cubicBezTo>
                  <a:close/>
                </a:path>
              </a:pathLst>
            </a:custGeom>
            <a:solidFill>
              <a:srgbClr val="406FC4"/>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75"/>
            <p:cNvSpPr>
              <a:spLocks/>
            </p:cNvSpPr>
            <p:nvPr/>
          </p:nvSpPr>
          <p:spPr bwMode="auto">
            <a:xfrm>
              <a:off x="10372724" y="6683375"/>
              <a:ext cx="265113" cy="814388"/>
            </a:xfrm>
            <a:custGeom>
              <a:avLst/>
              <a:gdLst>
                <a:gd name="T0" fmla="*/ 7 w 7"/>
                <a:gd name="T1" fmla="*/ 21 h 22"/>
                <a:gd name="T2" fmla="*/ 6 w 7"/>
                <a:gd name="T3" fmla="*/ 16 h 22"/>
                <a:gd name="T4" fmla="*/ 6 w 7"/>
                <a:gd name="T5" fmla="*/ 8 h 22"/>
                <a:gd name="T6" fmla="*/ 5 w 7"/>
                <a:gd name="T7" fmla="*/ 14 h 22"/>
                <a:gd name="T8" fmla="*/ 5 w 7"/>
                <a:gd name="T9" fmla="*/ 6 h 22"/>
                <a:gd name="T10" fmla="*/ 5 w 7"/>
                <a:gd name="T11" fmla="*/ 16 h 22"/>
                <a:gd name="T12" fmla="*/ 3 w 7"/>
                <a:gd name="T13" fmla="*/ 10 h 22"/>
                <a:gd name="T14" fmla="*/ 2 w 7"/>
                <a:gd name="T15" fmla="*/ 0 h 22"/>
                <a:gd name="T16" fmla="*/ 2 w 7"/>
                <a:gd name="T17" fmla="*/ 9 h 22"/>
                <a:gd name="T18" fmla="*/ 0 w 7"/>
                <a:gd name="T19" fmla="*/ 7 h 22"/>
                <a:gd name="T20" fmla="*/ 2 w 7"/>
                <a:gd name="T21" fmla="*/ 10 h 22"/>
                <a:gd name="T22" fmla="*/ 2 w 7"/>
                <a:gd name="T23" fmla="*/ 11 h 22"/>
                <a:gd name="T24" fmla="*/ 2 w 7"/>
                <a:gd name="T25" fmla="*/ 12 h 22"/>
                <a:gd name="T26" fmla="*/ 1 w 7"/>
                <a:gd name="T27" fmla="*/ 13 h 22"/>
                <a:gd name="T28" fmla="*/ 3 w 7"/>
                <a:gd name="T29" fmla="*/ 13 h 22"/>
                <a:gd name="T30" fmla="*/ 1 w 7"/>
                <a:gd name="T31" fmla="*/ 13 h 22"/>
                <a:gd name="T32" fmla="*/ 3 w 7"/>
                <a:gd name="T33" fmla="*/ 15 h 22"/>
                <a:gd name="T34" fmla="*/ 6 w 7"/>
                <a:gd name="T35" fmla="*/ 22 h 22"/>
                <a:gd name="T36" fmla="*/ 7 w 7"/>
                <a:gd name="T3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 h="22">
                  <a:moveTo>
                    <a:pt x="7" y="21"/>
                  </a:moveTo>
                  <a:cubicBezTo>
                    <a:pt x="6" y="19"/>
                    <a:pt x="6" y="16"/>
                    <a:pt x="6" y="16"/>
                  </a:cubicBezTo>
                  <a:cubicBezTo>
                    <a:pt x="6" y="13"/>
                    <a:pt x="6" y="10"/>
                    <a:pt x="6" y="8"/>
                  </a:cubicBezTo>
                  <a:cubicBezTo>
                    <a:pt x="6" y="10"/>
                    <a:pt x="5" y="14"/>
                    <a:pt x="5" y="14"/>
                  </a:cubicBezTo>
                  <a:cubicBezTo>
                    <a:pt x="5" y="12"/>
                    <a:pt x="5" y="6"/>
                    <a:pt x="5" y="6"/>
                  </a:cubicBezTo>
                  <a:cubicBezTo>
                    <a:pt x="5" y="6"/>
                    <a:pt x="5" y="16"/>
                    <a:pt x="5" y="16"/>
                  </a:cubicBezTo>
                  <a:cubicBezTo>
                    <a:pt x="4" y="14"/>
                    <a:pt x="3" y="10"/>
                    <a:pt x="3" y="10"/>
                  </a:cubicBezTo>
                  <a:cubicBezTo>
                    <a:pt x="4" y="7"/>
                    <a:pt x="2" y="0"/>
                    <a:pt x="2" y="0"/>
                  </a:cubicBezTo>
                  <a:cubicBezTo>
                    <a:pt x="2" y="0"/>
                    <a:pt x="3" y="9"/>
                    <a:pt x="2" y="9"/>
                  </a:cubicBezTo>
                  <a:cubicBezTo>
                    <a:pt x="1" y="10"/>
                    <a:pt x="0" y="7"/>
                    <a:pt x="0" y="7"/>
                  </a:cubicBezTo>
                  <a:cubicBezTo>
                    <a:pt x="1" y="9"/>
                    <a:pt x="2" y="10"/>
                    <a:pt x="2" y="10"/>
                  </a:cubicBezTo>
                  <a:cubicBezTo>
                    <a:pt x="2" y="10"/>
                    <a:pt x="2" y="11"/>
                    <a:pt x="2" y="11"/>
                  </a:cubicBezTo>
                  <a:cubicBezTo>
                    <a:pt x="2" y="11"/>
                    <a:pt x="2" y="12"/>
                    <a:pt x="2" y="12"/>
                  </a:cubicBezTo>
                  <a:cubicBezTo>
                    <a:pt x="2" y="12"/>
                    <a:pt x="1" y="13"/>
                    <a:pt x="1" y="13"/>
                  </a:cubicBezTo>
                  <a:cubicBezTo>
                    <a:pt x="2" y="12"/>
                    <a:pt x="3" y="13"/>
                    <a:pt x="3" y="13"/>
                  </a:cubicBezTo>
                  <a:cubicBezTo>
                    <a:pt x="2" y="12"/>
                    <a:pt x="1" y="13"/>
                    <a:pt x="1" y="13"/>
                  </a:cubicBezTo>
                  <a:cubicBezTo>
                    <a:pt x="2" y="13"/>
                    <a:pt x="3" y="14"/>
                    <a:pt x="3" y="15"/>
                  </a:cubicBezTo>
                  <a:cubicBezTo>
                    <a:pt x="4" y="15"/>
                    <a:pt x="5" y="19"/>
                    <a:pt x="6" y="22"/>
                  </a:cubicBezTo>
                  <a:cubicBezTo>
                    <a:pt x="6" y="22"/>
                    <a:pt x="7" y="21"/>
                    <a:pt x="7" y="21"/>
                  </a:cubicBezTo>
                  <a:close/>
                </a:path>
              </a:pathLst>
            </a:custGeom>
            <a:solidFill>
              <a:srgbClr val="406FC4"/>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76"/>
            <p:cNvSpPr>
              <a:spLocks/>
            </p:cNvSpPr>
            <p:nvPr/>
          </p:nvSpPr>
          <p:spPr bwMode="auto">
            <a:xfrm>
              <a:off x="10941049" y="6534150"/>
              <a:ext cx="1062038" cy="1185863"/>
            </a:xfrm>
            <a:custGeom>
              <a:avLst/>
              <a:gdLst>
                <a:gd name="T0" fmla="*/ 0 w 28"/>
                <a:gd name="T1" fmla="*/ 1 h 32"/>
                <a:gd name="T2" fmla="*/ 1 w 28"/>
                <a:gd name="T3" fmla="*/ 13 h 32"/>
                <a:gd name="T4" fmla="*/ 10 w 28"/>
                <a:gd name="T5" fmla="*/ 32 h 32"/>
                <a:gd name="T6" fmla="*/ 12 w 28"/>
                <a:gd name="T7" fmla="*/ 30 h 32"/>
                <a:gd name="T8" fmla="*/ 9 w 28"/>
                <a:gd name="T9" fmla="*/ 15 h 32"/>
                <a:gd name="T10" fmla="*/ 9 w 28"/>
                <a:gd name="T11" fmla="*/ 9 h 32"/>
                <a:gd name="T12" fmla="*/ 14 w 28"/>
                <a:gd name="T13" fmla="*/ 9 h 32"/>
                <a:gd name="T14" fmla="*/ 15 w 28"/>
                <a:gd name="T15" fmla="*/ 10 h 32"/>
                <a:gd name="T16" fmla="*/ 20 w 28"/>
                <a:gd name="T17" fmla="*/ 9 h 32"/>
                <a:gd name="T18" fmla="*/ 28 w 28"/>
                <a:gd name="T19" fmla="*/ 8 h 32"/>
                <a:gd name="T20" fmla="*/ 27 w 28"/>
                <a:gd name="T21" fmla="*/ 4 h 32"/>
                <a:gd name="T22" fmla="*/ 15 w 28"/>
                <a:gd name="T23" fmla="*/ 4 h 32"/>
                <a:gd name="T24" fmla="*/ 11 w 28"/>
                <a:gd name="T25" fmla="*/ 4 h 32"/>
                <a:gd name="T26" fmla="*/ 10 w 28"/>
                <a:gd name="T27" fmla="*/ 4 h 32"/>
                <a:gd name="T28" fmla="*/ 9 w 28"/>
                <a:gd name="T29" fmla="*/ 3 h 32"/>
                <a:gd name="T30" fmla="*/ 8 w 28"/>
                <a:gd name="T31" fmla="*/ 3 h 32"/>
                <a:gd name="T32" fmla="*/ 7 w 28"/>
                <a:gd name="T33" fmla="*/ 1 h 32"/>
                <a:gd name="T34" fmla="*/ 3 w 28"/>
                <a:gd name="T35" fmla="*/ 0 h 32"/>
                <a:gd name="T36" fmla="*/ 1 w 28"/>
                <a:gd name="T37" fmla="*/ 0 h 32"/>
                <a:gd name="T38" fmla="*/ 0 w 28"/>
                <a:gd name="T39" fmla="*/ 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 h="32">
                  <a:moveTo>
                    <a:pt x="0" y="1"/>
                  </a:moveTo>
                  <a:cubicBezTo>
                    <a:pt x="0" y="1"/>
                    <a:pt x="0" y="9"/>
                    <a:pt x="1" y="13"/>
                  </a:cubicBezTo>
                  <a:cubicBezTo>
                    <a:pt x="1" y="13"/>
                    <a:pt x="5" y="29"/>
                    <a:pt x="10" y="32"/>
                  </a:cubicBezTo>
                  <a:cubicBezTo>
                    <a:pt x="10" y="32"/>
                    <a:pt x="12" y="31"/>
                    <a:pt x="12" y="30"/>
                  </a:cubicBezTo>
                  <a:cubicBezTo>
                    <a:pt x="12" y="30"/>
                    <a:pt x="9" y="16"/>
                    <a:pt x="9" y="15"/>
                  </a:cubicBezTo>
                  <a:cubicBezTo>
                    <a:pt x="9" y="14"/>
                    <a:pt x="9" y="9"/>
                    <a:pt x="9" y="9"/>
                  </a:cubicBezTo>
                  <a:cubicBezTo>
                    <a:pt x="9" y="9"/>
                    <a:pt x="13" y="9"/>
                    <a:pt x="14" y="9"/>
                  </a:cubicBezTo>
                  <a:cubicBezTo>
                    <a:pt x="14" y="9"/>
                    <a:pt x="14" y="10"/>
                    <a:pt x="15" y="10"/>
                  </a:cubicBezTo>
                  <a:cubicBezTo>
                    <a:pt x="16" y="10"/>
                    <a:pt x="19" y="9"/>
                    <a:pt x="20" y="9"/>
                  </a:cubicBezTo>
                  <a:cubicBezTo>
                    <a:pt x="21" y="9"/>
                    <a:pt x="27" y="8"/>
                    <a:pt x="28" y="8"/>
                  </a:cubicBezTo>
                  <a:cubicBezTo>
                    <a:pt x="28" y="7"/>
                    <a:pt x="27" y="4"/>
                    <a:pt x="27" y="4"/>
                  </a:cubicBezTo>
                  <a:cubicBezTo>
                    <a:pt x="27" y="3"/>
                    <a:pt x="17" y="4"/>
                    <a:pt x="15" y="4"/>
                  </a:cubicBezTo>
                  <a:cubicBezTo>
                    <a:pt x="15" y="4"/>
                    <a:pt x="12" y="4"/>
                    <a:pt x="11" y="4"/>
                  </a:cubicBezTo>
                  <a:cubicBezTo>
                    <a:pt x="11" y="4"/>
                    <a:pt x="10" y="4"/>
                    <a:pt x="10" y="4"/>
                  </a:cubicBezTo>
                  <a:cubicBezTo>
                    <a:pt x="10" y="4"/>
                    <a:pt x="9" y="3"/>
                    <a:pt x="9" y="3"/>
                  </a:cubicBezTo>
                  <a:cubicBezTo>
                    <a:pt x="9" y="3"/>
                    <a:pt x="8" y="3"/>
                    <a:pt x="8" y="3"/>
                  </a:cubicBezTo>
                  <a:cubicBezTo>
                    <a:pt x="8" y="3"/>
                    <a:pt x="8" y="1"/>
                    <a:pt x="7" y="1"/>
                  </a:cubicBezTo>
                  <a:cubicBezTo>
                    <a:pt x="6" y="0"/>
                    <a:pt x="4" y="1"/>
                    <a:pt x="3" y="0"/>
                  </a:cubicBezTo>
                  <a:cubicBezTo>
                    <a:pt x="3" y="0"/>
                    <a:pt x="1" y="0"/>
                    <a:pt x="1" y="0"/>
                  </a:cubicBezTo>
                  <a:lnTo>
                    <a:pt x="0" y="1"/>
                  </a:lnTo>
                  <a:close/>
                </a:path>
              </a:pathLst>
            </a:custGeom>
            <a:solidFill>
              <a:srgbClr val="406FC4"/>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77"/>
            <p:cNvSpPr>
              <a:spLocks/>
            </p:cNvSpPr>
            <p:nvPr/>
          </p:nvSpPr>
          <p:spPr bwMode="auto">
            <a:xfrm>
              <a:off x="10941050" y="6534150"/>
              <a:ext cx="1023938" cy="1112838"/>
            </a:xfrm>
            <a:custGeom>
              <a:avLst/>
              <a:gdLst>
                <a:gd name="T0" fmla="*/ 26 w 27"/>
                <a:gd name="T1" fmla="*/ 4 h 30"/>
                <a:gd name="T2" fmla="*/ 16 w 27"/>
                <a:gd name="T3" fmla="*/ 5 h 30"/>
                <a:gd name="T4" fmla="*/ 11 w 27"/>
                <a:gd name="T5" fmla="*/ 8 h 30"/>
                <a:gd name="T6" fmla="*/ 14 w 27"/>
                <a:gd name="T7" fmla="*/ 5 h 30"/>
                <a:gd name="T8" fmla="*/ 10 w 27"/>
                <a:gd name="T9" fmla="*/ 8 h 30"/>
                <a:gd name="T10" fmla="*/ 12 w 27"/>
                <a:gd name="T11" fmla="*/ 5 h 30"/>
                <a:gd name="T12" fmla="*/ 9 w 27"/>
                <a:gd name="T13" fmla="*/ 8 h 30"/>
                <a:gd name="T14" fmla="*/ 10 w 27"/>
                <a:gd name="T15" fmla="*/ 5 h 30"/>
                <a:gd name="T16" fmla="*/ 10 w 27"/>
                <a:gd name="T17" fmla="*/ 5 h 30"/>
                <a:gd name="T18" fmla="*/ 9 w 27"/>
                <a:gd name="T19" fmla="*/ 5 h 30"/>
                <a:gd name="T20" fmla="*/ 8 w 27"/>
                <a:gd name="T21" fmla="*/ 7 h 30"/>
                <a:gd name="T22" fmla="*/ 9 w 27"/>
                <a:gd name="T23" fmla="*/ 4 h 30"/>
                <a:gd name="T24" fmla="*/ 8 w 27"/>
                <a:gd name="T25" fmla="*/ 6 h 30"/>
                <a:gd name="T26" fmla="*/ 8 w 27"/>
                <a:gd name="T27" fmla="*/ 6 h 30"/>
                <a:gd name="T28" fmla="*/ 7 w 27"/>
                <a:gd name="T29" fmla="*/ 1 h 30"/>
                <a:gd name="T30" fmla="*/ 7 w 27"/>
                <a:gd name="T31" fmla="*/ 1 h 30"/>
                <a:gd name="T32" fmla="*/ 5 w 27"/>
                <a:gd name="T33" fmla="*/ 1 h 30"/>
                <a:gd name="T34" fmla="*/ 5 w 27"/>
                <a:gd name="T35" fmla="*/ 1 h 30"/>
                <a:gd name="T36" fmla="*/ 3 w 27"/>
                <a:gd name="T37" fmla="*/ 1 h 30"/>
                <a:gd name="T38" fmla="*/ 5 w 27"/>
                <a:gd name="T39" fmla="*/ 2 h 30"/>
                <a:gd name="T40" fmla="*/ 1 w 27"/>
                <a:gd name="T41" fmla="*/ 0 h 30"/>
                <a:gd name="T42" fmla="*/ 0 w 27"/>
                <a:gd name="T43" fmla="*/ 1 h 30"/>
                <a:gd name="T44" fmla="*/ 0 w 27"/>
                <a:gd name="T45" fmla="*/ 1 h 30"/>
                <a:gd name="T46" fmla="*/ 2 w 27"/>
                <a:gd name="T47" fmla="*/ 3 h 30"/>
                <a:gd name="T48" fmla="*/ 1 w 27"/>
                <a:gd name="T49" fmla="*/ 8 h 30"/>
                <a:gd name="T50" fmla="*/ 1 w 27"/>
                <a:gd name="T51" fmla="*/ 12 h 30"/>
                <a:gd name="T52" fmla="*/ 1 w 27"/>
                <a:gd name="T53" fmla="*/ 13 h 30"/>
                <a:gd name="T54" fmla="*/ 1 w 27"/>
                <a:gd name="T55" fmla="*/ 15 h 30"/>
                <a:gd name="T56" fmla="*/ 2 w 27"/>
                <a:gd name="T57" fmla="*/ 9 h 30"/>
                <a:gd name="T58" fmla="*/ 3 w 27"/>
                <a:gd name="T59" fmla="*/ 3 h 30"/>
                <a:gd name="T60" fmla="*/ 3 w 27"/>
                <a:gd name="T61" fmla="*/ 9 h 30"/>
                <a:gd name="T62" fmla="*/ 3 w 27"/>
                <a:gd name="T63" fmla="*/ 15 h 30"/>
                <a:gd name="T64" fmla="*/ 8 w 27"/>
                <a:gd name="T65" fmla="*/ 27 h 30"/>
                <a:gd name="T66" fmla="*/ 10 w 27"/>
                <a:gd name="T67" fmla="*/ 30 h 30"/>
                <a:gd name="T68" fmla="*/ 9 w 27"/>
                <a:gd name="T69" fmla="*/ 18 h 30"/>
                <a:gd name="T70" fmla="*/ 8 w 27"/>
                <a:gd name="T71" fmla="*/ 9 h 30"/>
                <a:gd name="T72" fmla="*/ 12 w 27"/>
                <a:gd name="T73" fmla="*/ 8 h 30"/>
                <a:gd name="T74" fmla="*/ 15 w 27"/>
                <a:gd name="T75" fmla="*/ 8 h 30"/>
                <a:gd name="T76" fmla="*/ 15 w 27"/>
                <a:gd name="T77" fmla="*/ 9 h 30"/>
                <a:gd name="T78" fmla="*/ 18 w 27"/>
                <a:gd name="T79" fmla="*/ 8 h 30"/>
                <a:gd name="T80" fmla="*/ 27 w 27"/>
                <a:gd name="T81" fmla="*/ 7 h 30"/>
                <a:gd name="T82" fmla="*/ 26 w 27"/>
                <a:gd name="T83"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 h="30">
                  <a:moveTo>
                    <a:pt x="26" y="4"/>
                  </a:moveTo>
                  <a:cubicBezTo>
                    <a:pt x="25" y="3"/>
                    <a:pt x="16" y="5"/>
                    <a:pt x="16" y="5"/>
                  </a:cubicBezTo>
                  <a:cubicBezTo>
                    <a:pt x="16" y="5"/>
                    <a:pt x="12" y="8"/>
                    <a:pt x="11" y="8"/>
                  </a:cubicBezTo>
                  <a:cubicBezTo>
                    <a:pt x="11" y="8"/>
                    <a:pt x="15" y="6"/>
                    <a:pt x="14" y="5"/>
                  </a:cubicBezTo>
                  <a:cubicBezTo>
                    <a:pt x="13" y="4"/>
                    <a:pt x="10" y="8"/>
                    <a:pt x="10" y="8"/>
                  </a:cubicBezTo>
                  <a:cubicBezTo>
                    <a:pt x="10" y="8"/>
                    <a:pt x="11" y="6"/>
                    <a:pt x="12" y="5"/>
                  </a:cubicBezTo>
                  <a:cubicBezTo>
                    <a:pt x="12" y="5"/>
                    <a:pt x="11" y="4"/>
                    <a:pt x="9" y="8"/>
                  </a:cubicBezTo>
                  <a:cubicBezTo>
                    <a:pt x="9" y="8"/>
                    <a:pt x="10" y="6"/>
                    <a:pt x="10" y="5"/>
                  </a:cubicBezTo>
                  <a:cubicBezTo>
                    <a:pt x="10" y="5"/>
                    <a:pt x="10" y="5"/>
                    <a:pt x="10" y="5"/>
                  </a:cubicBezTo>
                  <a:cubicBezTo>
                    <a:pt x="11" y="4"/>
                    <a:pt x="10" y="4"/>
                    <a:pt x="9" y="5"/>
                  </a:cubicBezTo>
                  <a:cubicBezTo>
                    <a:pt x="9" y="5"/>
                    <a:pt x="8" y="7"/>
                    <a:pt x="8" y="7"/>
                  </a:cubicBezTo>
                  <a:cubicBezTo>
                    <a:pt x="8" y="7"/>
                    <a:pt x="8" y="5"/>
                    <a:pt x="9" y="4"/>
                  </a:cubicBezTo>
                  <a:cubicBezTo>
                    <a:pt x="9" y="4"/>
                    <a:pt x="8" y="4"/>
                    <a:pt x="8" y="6"/>
                  </a:cubicBezTo>
                  <a:cubicBezTo>
                    <a:pt x="8" y="6"/>
                    <a:pt x="8" y="6"/>
                    <a:pt x="8" y="6"/>
                  </a:cubicBezTo>
                  <a:cubicBezTo>
                    <a:pt x="8" y="8"/>
                    <a:pt x="6" y="3"/>
                    <a:pt x="7" y="1"/>
                  </a:cubicBezTo>
                  <a:cubicBezTo>
                    <a:pt x="7" y="1"/>
                    <a:pt x="7" y="1"/>
                    <a:pt x="7" y="1"/>
                  </a:cubicBezTo>
                  <a:cubicBezTo>
                    <a:pt x="7" y="1"/>
                    <a:pt x="6" y="1"/>
                    <a:pt x="5" y="1"/>
                  </a:cubicBezTo>
                  <a:cubicBezTo>
                    <a:pt x="5" y="1"/>
                    <a:pt x="5" y="1"/>
                    <a:pt x="5" y="1"/>
                  </a:cubicBezTo>
                  <a:cubicBezTo>
                    <a:pt x="5" y="1"/>
                    <a:pt x="3" y="1"/>
                    <a:pt x="3" y="1"/>
                  </a:cubicBezTo>
                  <a:cubicBezTo>
                    <a:pt x="4" y="1"/>
                    <a:pt x="4" y="2"/>
                    <a:pt x="5" y="2"/>
                  </a:cubicBezTo>
                  <a:cubicBezTo>
                    <a:pt x="5" y="2"/>
                    <a:pt x="2" y="2"/>
                    <a:pt x="1" y="0"/>
                  </a:cubicBezTo>
                  <a:cubicBezTo>
                    <a:pt x="0" y="1"/>
                    <a:pt x="0" y="1"/>
                    <a:pt x="0" y="1"/>
                  </a:cubicBezTo>
                  <a:cubicBezTo>
                    <a:pt x="0" y="1"/>
                    <a:pt x="0" y="1"/>
                    <a:pt x="0" y="1"/>
                  </a:cubicBezTo>
                  <a:cubicBezTo>
                    <a:pt x="1" y="2"/>
                    <a:pt x="2" y="3"/>
                    <a:pt x="2" y="3"/>
                  </a:cubicBezTo>
                  <a:cubicBezTo>
                    <a:pt x="2" y="3"/>
                    <a:pt x="1" y="4"/>
                    <a:pt x="1" y="8"/>
                  </a:cubicBezTo>
                  <a:cubicBezTo>
                    <a:pt x="1" y="10"/>
                    <a:pt x="1" y="11"/>
                    <a:pt x="1" y="12"/>
                  </a:cubicBezTo>
                  <a:cubicBezTo>
                    <a:pt x="1" y="12"/>
                    <a:pt x="1" y="13"/>
                    <a:pt x="1" y="13"/>
                  </a:cubicBezTo>
                  <a:cubicBezTo>
                    <a:pt x="1" y="13"/>
                    <a:pt x="1" y="14"/>
                    <a:pt x="1" y="15"/>
                  </a:cubicBezTo>
                  <a:cubicBezTo>
                    <a:pt x="2" y="9"/>
                    <a:pt x="2" y="9"/>
                    <a:pt x="2" y="9"/>
                  </a:cubicBezTo>
                  <a:cubicBezTo>
                    <a:pt x="3" y="3"/>
                    <a:pt x="3" y="3"/>
                    <a:pt x="3" y="3"/>
                  </a:cubicBezTo>
                  <a:cubicBezTo>
                    <a:pt x="3" y="9"/>
                    <a:pt x="3" y="9"/>
                    <a:pt x="3" y="9"/>
                  </a:cubicBezTo>
                  <a:cubicBezTo>
                    <a:pt x="3" y="9"/>
                    <a:pt x="2" y="15"/>
                    <a:pt x="3" y="15"/>
                  </a:cubicBezTo>
                  <a:cubicBezTo>
                    <a:pt x="4" y="16"/>
                    <a:pt x="7" y="26"/>
                    <a:pt x="8" y="27"/>
                  </a:cubicBezTo>
                  <a:cubicBezTo>
                    <a:pt x="8" y="27"/>
                    <a:pt x="10" y="30"/>
                    <a:pt x="10" y="30"/>
                  </a:cubicBezTo>
                  <a:cubicBezTo>
                    <a:pt x="10" y="30"/>
                    <a:pt x="9" y="19"/>
                    <a:pt x="9" y="18"/>
                  </a:cubicBezTo>
                  <a:cubicBezTo>
                    <a:pt x="9" y="18"/>
                    <a:pt x="8" y="9"/>
                    <a:pt x="8" y="9"/>
                  </a:cubicBezTo>
                  <a:cubicBezTo>
                    <a:pt x="8" y="9"/>
                    <a:pt x="12" y="8"/>
                    <a:pt x="12" y="8"/>
                  </a:cubicBezTo>
                  <a:cubicBezTo>
                    <a:pt x="12" y="8"/>
                    <a:pt x="15" y="8"/>
                    <a:pt x="15" y="8"/>
                  </a:cubicBezTo>
                  <a:cubicBezTo>
                    <a:pt x="15" y="8"/>
                    <a:pt x="14" y="8"/>
                    <a:pt x="15" y="9"/>
                  </a:cubicBezTo>
                  <a:cubicBezTo>
                    <a:pt x="15" y="9"/>
                    <a:pt x="17" y="9"/>
                    <a:pt x="18" y="8"/>
                  </a:cubicBezTo>
                  <a:cubicBezTo>
                    <a:pt x="19" y="8"/>
                    <a:pt x="27" y="7"/>
                    <a:pt x="27" y="7"/>
                  </a:cubicBezTo>
                  <a:cubicBezTo>
                    <a:pt x="27" y="7"/>
                    <a:pt x="27" y="4"/>
                    <a:pt x="26" y="4"/>
                  </a:cubicBezTo>
                  <a:close/>
                </a:path>
              </a:pathLst>
            </a:custGeom>
            <a:solidFill>
              <a:srgbClr val="406FC4"/>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78"/>
            <p:cNvSpPr>
              <a:spLocks/>
            </p:cNvSpPr>
            <p:nvPr/>
          </p:nvSpPr>
          <p:spPr bwMode="auto">
            <a:xfrm>
              <a:off x="10864849" y="8683625"/>
              <a:ext cx="341313" cy="371475"/>
            </a:xfrm>
            <a:custGeom>
              <a:avLst/>
              <a:gdLst>
                <a:gd name="T0" fmla="*/ 4 w 9"/>
                <a:gd name="T1" fmla="*/ 2 h 10"/>
                <a:gd name="T2" fmla="*/ 3 w 9"/>
                <a:gd name="T3" fmla="*/ 4 h 10"/>
                <a:gd name="T4" fmla="*/ 1 w 9"/>
                <a:gd name="T5" fmla="*/ 9 h 10"/>
                <a:gd name="T6" fmla="*/ 4 w 9"/>
                <a:gd name="T7" fmla="*/ 9 h 10"/>
                <a:gd name="T8" fmla="*/ 7 w 9"/>
                <a:gd name="T9" fmla="*/ 6 h 10"/>
                <a:gd name="T10" fmla="*/ 8 w 9"/>
                <a:gd name="T11" fmla="*/ 5 h 10"/>
                <a:gd name="T12" fmla="*/ 8 w 9"/>
                <a:gd name="T13" fmla="*/ 2 h 10"/>
                <a:gd name="T14" fmla="*/ 4 w 9"/>
                <a:gd name="T15" fmla="*/ 2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4" y="2"/>
                  </a:moveTo>
                  <a:cubicBezTo>
                    <a:pt x="4" y="2"/>
                    <a:pt x="3" y="4"/>
                    <a:pt x="3" y="4"/>
                  </a:cubicBezTo>
                  <a:cubicBezTo>
                    <a:pt x="2" y="5"/>
                    <a:pt x="0" y="7"/>
                    <a:pt x="1" y="9"/>
                  </a:cubicBezTo>
                  <a:cubicBezTo>
                    <a:pt x="1" y="9"/>
                    <a:pt x="3" y="10"/>
                    <a:pt x="4" y="9"/>
                  </a:cubicBezTo>
                  <a:cubicBezTo>
                    <a:pt x="6" y="8"/>
                    <a:pt x="6" y="6"/>
                    <a:pt x="7" y="6"/>
                  </a:cubicBezTo>
                  <a:cubicBezTo>
                    <a:pt x="7" y="6"/>
                    <a:pt x="8" y="6"/>
                    <a:pt x="8" y="5"/>
                  </a:cubicBezTo>
                  <a:cubicBezTo>
                    <a:pt x="9" y="4"/>
                    <a:pt x="9" y="3"/>
                    <a:pt x="8" y="2"/>
                  </a:cubicBezTo>
                  <a:cubicBezTo>
                    <a:pt x="8" y="0"/>
                    <a:pt x="4" y="2"/>
                    <a:pt x="4" y="2"/>
                  </a:cubicBezTo>
                  <a:close/>
                </a:path>
              </a:pathLst>
            </a:custGeom>
            <a:solidFill>
              <a:srgbClr val="406FC4"/>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79"/>
            <p:cNvSpPr>
              <a:spLocks/>
            </p:cNvSpPr>
            <p:nvPr/>
          </p:nvSpPr>
          <p:spPr bwMode="auto">
            <a:xfrm>
              <a:off x="10752137" y="8683625"/>
              <a:ext cx="227013" cy="296863"/>
            </a:xfrm>
            <a:custGeom>
              <a:avLst/>
              <a:gdLst>
                <a:gd name="T0" fmla="*/ 2 w 6"/>
                <a:gd name="T1" fmla="*/ 1 h 8"/>
                <a:gd name="T2" fmla="*/ 1 w 6"/>
                <a:gd name="T3" fmla="*/ 3 h 8"/>
                <a:gd name="T4" fmla="*/ 1 w 6"/>
                <a:gd name="T5" fmla="*/ 7 h 8"/>
                <a:gd name="T6" fmla="*/ 5 w 6"/>
                <a:gd name="T7" fmla="*/ 7 h 8"/>
                <a:gd name="T8" fmla="*/ 5 w 6"/>
                <a:gd name="T9" fmla="*/ 4 h 8"/>
                <a:gd name="T10" fmla="*/ 5 w 6"/>
                <a:gd name="T11" fmla="*/ 0 h 8"/>
                <a:gd name="T12" fmla="*/ 2 w 6"/>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6" h="8">
                  <a:moveTo>
                    <a:pt x="2" y="1"/>
                  </a:moveTo>
                  <a:cubicBezTo>
                    <a:pt x="2" y="1"/>
                    <a:pt x="1" y="2"/>
                    <a:pt x="1" y="3"/>
                  </a:cubicBezTo>
                  <a:cubicBezTo>
                    <a:pt x="1" y="4"/>
                    <a:pt x="0" y="7"/>
                    <a:pt x="1" y="7"/>
                  </a:cubicBezTo>
                  <a:cubicBezTo>
                    <a:pt x="1" y="7"/>
                    <a:pt x="4" y="8"/>
                    <a:pt x="5" y="7"/>
                  </a:cubicBezTo>
                  <a:cubicBezTo>
                    <a:pt x="6" y="6"/>
                    <a:pt x="5" y="4"/>
                    <a:pt x="5" y="4"/>
                  </a:cubicBezTo>
                  <a:cubicBezTo>
                    <a:pt x="5" y="4"/>
                    <a:pt x="5" y="1"/>
                    <a:pt x="5" y="0"/>
                  </a:cubicBezTo>
                  <a:cubicBezTo>
                    <a:pt x="4" y="0"/>
                    <a:pt x="3" y="0"/>
                    <a:pt x="2" y="1"/>
                  </a:cubicBezTo>
                  <a:close/>
                </a:path>
              </a:pathLst>
            </a:custGeom>
            <a:solidFill>
              <a:srgbClr val="406FC4"/>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80"/>
            <p:cNvSpPr>
              <a:spLocks/>
            </p:cNvSpPr>
            <p:nvPr/>
          </p:nvSpPr>
          <p:spPr bwMode="auto">
            <a:xfrm>
              <a:off x="10525124" y="7461250"/>
              <a:ext cx="454025" cy="1149350"/>
            </a:xfrm>
            <a:custGeom>
              <a:avLst/>
              <a:gdLst>
                <a:gd name="T0" fmla="*/ 8 w 12"/>
                <a:gd name="T1" fmla="*/ 19 h 31"/>
                <a:gd name="T2" fmla="*/ 8 w 12"/>
                <a:gd name="T3" fmla="*/ 14 h 31"/>
                <a:gd name="T4" fmla="*/ 7 w 12"/>
                <a:gd name="T5" fmla="*/ 18 h 31"/>
                <a:gd name="T6" fmla="*/ 7 w 12"/>
                <a:gd name="T7" fmla="*/ 13 h 31"/>
                <a:gd name="T8" fmla="*/ 4 w 12"/>
                <a:gd name="T9" fmla="*/ 8 h 31"/>
                <a:gd name="T10" fmla="*/ 2 w 12"/>
                <a:gd name="T11" fmla="*/ 3 h 31"/>
                <a:gd name="T12" fmla="*/ 2 w 12"/>
                <a:gd name="T13" fmla="*/ 0 h 31"/>
                <a:gd name="T14" fmla="*/ 2 w 12"/>
                <a:gd name="T15" fmla="*/ 1 h 31"/>
                <a:gd name="T16" fmla="*/ 1 w 12"/>
                <a:gd name="T17" fmla="*/ 3 h 31"/>
                <a:gd name="T18" fmla="*/ 1 w 12"/>
                <a:gd name="T19" fmla="*/ 5 h 31"/>
                <a:gd name="T20" fmla="*/ 4 w 12"/>
                <a:gd name="T21" fmla="*/ 15 h 31"/>
                <a:gd name="T22" fmla="*/ 9 w 12"/>
                <a:gd name="T23" fmla="*/ 28 h 31"/>
                <a:gd name="T24" fmla="*/ 11 w 12"/>
                <a:gd name="T25" fmla="*/ 31 h 31"/>
                <a:gd name="T26" fmla="*/ 9 w 12"/>
                <a:gd name="T27" fmla="*/ 27 h 31"/>
                <a:gd name="T28" fmla="*/ 11 w 12"/>
                <a:gd name="T29" fmla="*/ 29 h 31"/>
                <a:gd name="T30" fmla="*/ 10 w 12"/>
                <a:gd name="T31" fmla="*/ 25 h 31"/>
                <a:gd name="T32" fmla="*/ 8 w 12"/>
                <a:gd name="T33"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31">
                  <a:moveTo>
                    <a:pt x="8" y="19"/>
                  </a:moveTo>
                  <a:cubicBezTo>
                    <a:pt x="9" y="18"/>
                    <a:pt x="8" y="14"/>
                    <a:pt x="8" y="14"/>
                  </a:cubicBezTo>
                  <a:cubicBezTo>
                    <a:pt x="8" y="14"/>
                    <a:pt x="8" y="18"/>
                    <a:pt x="7" y="18"/>
                  </a:cubicBezTo>
                  <a:cubicBezTo>
                    <a:pt x="6" y="18"/>
                    <a:pt x="7" y="14"/>
                    <a:pt x="7" y="13"/>
                  </a:cubicBezTo>
                  <a:cubicBezTo>
                    <a:pt x="6" y="12"/>
                    <a:pt x="4" y="8"/>
                    <a:pt x="4" y="8"/>
                  </a:cubicBezTo>
                  <a:cubicBezTo>
                    <a:pt x="3" y="7"/>
                    <a:pt x="1" y="4"/>
                    <a:pt x="2" y="3"/>
                  </a:cubicBezTo>
                  <a:cubicBezTo>
                    <a:pt x="2" y="3"/>
                    <a:pt x="2" y="1"/>
                    <a:pt x="2" y="0"/>
                  </a:cubicBezTo>
                  <a:cubicBezTo>
                    <a:pt x="2" y="0"/>
                    <a:pt x="2" y="0"/>
                    <a:pt x="2" y="1"/>
                  </a:cubicBezTo>
                  <a:cubicBezTo>
                    <a:pt x="2" y="1"/>
                    <a:pt x="2" y="2"/>
                    <a:pt x="1" y="3"/>
                  </a:cubicBezTo>
                  <a:cubicBezTo>
                    <a:pt x="0" y="3"/>
                    <a:pt x="0" y="4"/>
                    <a:pt x="1" y="5"/>
                  </a:cubicBezTo>
                  <a:cubicBezTo>
                    <a:pt x="2" y="5"/>
                    <a:pt x="4" y="12"/>
                    <a:pt x="4" y="15"/>
                  </a:cubicBezTo>
                  <a:cubicBezTo>
                    <a:pt x="5" y="17"/>
                    <a:pt x="9" y="28"/>
                    <a:pt x="9" y="28"/>
                  </a:cubicBezTo>
                  <a:cubicBezTo>
                    <a:pt x="9" y="30"/>
                    <a:pt x="11" y="31"/>
                    <a:pt x="11" y="31"/>
                  </a:cubicBezTo>
                  <a:cubicBezTo>
                    <a:pt x="10" y="30"/>
                    <a:pt x="9" y="27"/>
                    <a:pt x="9" y="27"/>
                  </a:cubicBezTo>
                  <a:cubicBezTo>
                    <a:pt x="10" y="27"/>
                    <a:pt x="10" y="29"/>
                    <a:pt x="11" y="29"/>
                  </a:cubicBezTo>
                  <a:cubicBezTo>
                    <a:pt x="12" y="28"/>
                    <a:pt x="10" y="26"/>
                    <a:pt x="10" y="25"/>
                  </a:cubicBezTo>
                  <a:cubicBezTo>
                    <a:pt x="10" y="24"/>
                    <a:pt x="8" y="20"/>
                    <a:pt x="8" y="19"/>
                  </a:cubicBezTo>
                  <a:close/>
                </a:path>
              </a:pathLst>
            </a:custGeom>
            <a:solidFill>
              <a:srgbClr val="406FC4"/>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81"/>
            <p:cNvSpPr>
              <a:spLocks/>
            </p:cNvSpPr>
            <p:nvPr/>
          </p:nvSpPr>
          <p:spPr bwMode="auto">
            <a:xfrm>
              <a:off x="10752137" y="6572250"/>
              <a:ext cx="150813" cy="703263"/>
            </a:xfrm>
            <a:custGeom>
              <a:avLst/>
              <a:gdLst>
                <a:gd name="T0" fmla="*/ 0 w 4"/>
                <a:gd name="T1" fmla="*/ 17 h 19"/>
                <a:gd name="T2" fmla="*/ 2 w 4"/>
                <a:gd name="T3" fmla="*/ 19 h 19"/>
                <a:gd name="T4" fmla="*/ 4 w 4"/>
                <a:gd name="T5" fmla="*/ 17 h 19"/>
                <a:gd name="T6" fmla="*/ 3 w 4"/>
                <a:gd name="T7" fmla="*/ 4 h 19"/>
                <a:gd name="T8" fmla="*/ 2 w 4"/>
                <a:gd name="T9" fmla="*/ 2 h 19"/>
                <a:gd name="T10" fmla="*/ 3 w 4"/>
                <a:gd name="T11" fmla="*/ 1 h 19"/>
                <a:gd name="T12" fmla="*/ 2 w 4"/>
                <a:gd name="T13" fmla="*/ 0 h 19"/>
                <a:gd name="T14" fmla="*/ 1 w 4"/>
                <a:gd name="T15" fmla="*/ 2 h 19"/>
                <a:gd name="T16" fmla="*/ 0 w 4"/>
                <a:gd name="T17" fmla="*/ 4 h 19"/>
                <a:gd name="T18" fmla="*/ 0 w 4"/>
                <a:gd name="T19"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9">
                  <a:moveTo>
                    <a:pt x="0" y="17"/>
                  </a:moveTo>
                  <a:cubicBezTo>
                    <a:pt x="2" y="19"/>
                    <a:pt x="2" y="19"/>
                    <a:pt x="2" y="19"/>
                  </a:cubicBezTo>
                  <a:cubicBezTo>
                    <a:pt x="4" y="17"/>
                    <a:pt x="4" y="17"/>
                    <a:pt x="4" y="17"/>
                  </a:cubicBezTo>
                  <a:cubicBezTo>
                    <a:pt x="4" y="17"/>
                    <a:pt x="3" y="4"/>
                    <a:pt x="3" y="4"/>
                  </a:cubicBezTo>
                  <a:cubicBezTo>
                    <a:pt x="3" y="4"/>
                    <a:pt x="2" y="2"/>
                    <a:pt x="2" y="2"/>
                  </a:cubicBezTo>
                  <a:cubicBezTo>
                    <a:pt x="3" y="1"/>
                    <a:pt x="3" y="1"/>
                    <a:pt x="3" y="1"/>
                  </a:cubicBezTo>
                  <a:cubicBezTo>
                    <a:pt x="3" y="1"/>
                    <a:pt x="3" y="0"/>
                    <a:pt x="2" y="0"/>
                  </a:cubicBezTo>
                  <a:cubicBezTo>
                    <a:pt x="1" y="1"/>
                    <a:pt x="1" y="2"/>
                    <a:pt x="1" y="2"/>
                  </a:cubicBezTo>
                  <a:cubicBezTo>
                    <a:pt x="0" y="4"/>
                    <a:pt x="0" y="4"/>
                    <a:pt x="0" y="4"/>
                  </a:cubicBezTo>
                  <a:lnTo>
                    <a:pt x="0" y="17"/>
                  </a:lnTo>
                  <a:close/>
                </a:path>
              </a:pathLst>
            </a:custGeom>
            <a:solidFill>
              <a:srgbClr val="406FC4"/>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82"/>
            <p:cNvSpPr>
              <a:spLocks/>
            </p:cNvSpPr>
            <p:nvPr/>
          </p:nvSpPr>
          <p:spPr bwMode="auto">
            <a:xfrm>
              <a:off x="12077699" y="6572250"/>
              <a:ext cx="38100" cy="36513"/>
            </a:xfrm>
            <a:custGeom>
              <a:avLst/>
              <a:gdLst>
                <a:gd name="T0" fmla="*/ 0 w 1"/>
                <a:gd name="T1" fmla="*/ 1 h 1"/>
                <a:gd name="T2" fmla="*/ 1 w 1"/>
                <a:gd name="T3" fmla="*/ 0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1" y="0"/>
                    <a:pt x="1" y="0"/>
                  </a:cubicBezTo>
                  <a:cubicBezTo>
                    <a:pt x="1" y="0"/>
                    <a:pt x="1" y="0"/>
                    <a:pt x="1" y="0"/>
                  </a:cubicBezTo>
                  <a:cubicBezTo>
                    <a:pt x="1" y="0"/>
                    <a:pt x="0" y="1"/>
                    <a:pt x="0" y="1"/>
                  </a:cubicBezTo>
                  <a:close/>
                </a:path>
              </a:pathLst>
            </a:custGeom>
            <a:solidFill>
              <a:srgbClr val="406FC4"/>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83"/>
            <p:cNvSpPr>
              <a:spLocks/>
            </p:cNvSpPr>
            <p:nvPr/>
          </p:nvSpPr>
          <p:spPr bwMode="auto">
            <a:xfrm>
              <a:off x="12077699" y="6461125"/>
              <a:ext cx="76200" cy="111125"/>
            </a:xfrm>
            <a:custGeom>
              <a:avLst/>
              <a:gdLst>
                <a:gd name="T0" fmla="*/ 0 w 2"/>
                <a:gd name="T1" fmla="*/ 3 h 3"/>
                <a:gd name="T2" fmla="*/ 1 w 2"/>
                <a:gd name="T3" fmla="*/ 2 h 3"/>
                <a:gd name="T4" fmla="*/ 2 w 2"/>
                <a:gd name="T5" fmla="*/ 0 h 3"/>
                <a:gd name="T6" fmla="*/ 0 w 2"/>
                <a:gd name="T7" fmla="*/ 1 h 3"/>
                <a:gd name="T8" fmla="*/ 0 w 2"/>
                <a:gd name="T9" fmla="*/ 3 h 3"/>
              </a:gdLst>
              <a:ahLst/>
              <a:cxnLst>
                <a:cxn ang="0">
                  <a:pos x="T0" y="T1"/>
                </a:cxn>
                <a:cxn ang="0">
                  <a:pos x="T2" y="T3"/>
                </a:cxn>
                <a:cxn ang="0">
                  <a:pos x="T4" y="T5"/>
                </a:cxn>
                <a:cxn ang="0">
                  <a:pos x="T6" y="T7"/>
                </a:cxn>
                <a:cxn ang="0">
                  <a:pos x="T8" y="T9"/>
                </a:cxn>
              </a:cxnLst>
              <a:rect l="0" t="0" r="r" b="b"/>
              <a:pathLst>
                <a:path w="2" h="3">
                  <a:moveTo>
                    <a:pt x="0" y="3"/>
                  </a:moveTo>
                  <a:cubicBezTo>
                    <a:pt x="0" y="3"/>
                    <a:pt x="0" y="2"/>
                    <a:pt x="1" y="2"/>
                  </a:cubicBezTo>
                  <a:cubicBezTo>
                    <a:pt x="1" y="1"/>
                    <a:pt x="2" y="0"/>
                    <a:pt x="2" y="0"/>
                  </a:cubicBezTo>
                  <a:cubicBezTo>
                    <a:pt x="0" y="1"/>
                    <a:pt x="0" y="1"/>
                    <a:pt x="0" y="1"/>
                  </a:cubicBezTo>
                  <a:lnTo>
                    <a:pt x="0" y="3"/>
                  </a:lnTo>
                  <a:close/>
                </a:path>
              </a:pathLst>
            </a:custGeom>
            <a:solidFill>
              <a:srgbClr val="406FC4"/>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44" name="圆角矩形 15"/>
          <p:cNvSpPr/>
          <p:nvPr/>
        </p:nvSpPr>
        <p:spPr>
          <a:xfrm>
            <a:off x="3263495" y="5911331"/>
            <a:ext cx="7543819" cy="567788"/>
          </a:xfrm>
          <a:prstGeom prst="roundRect">
            <a:avLst/>
          </a:prstGeom>
          <a:solidFill>
            <a:srgbClr val="5E86CE"/>
          </a:solidFill>
          <a:ln>
            <a:solidFill>
              <a:srgbClr val="7B9CD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dirty="0" smtClean="0">
                <a:cs typeface="Times New Roman" panose="02020603050405020304" pitchFamily="18" charset="0"/>
              </a:rPr>
              <a:t>組員：楊佳綺、陳庭、鄭宇倫、陳易辰、洪薏珊、張仁樵、梁博、李秋</a:t>
            </a:r>
            <a:endParaRPr lang="zh-CN" altLang="en-US" dirty="0">
              <a:cs typeface="Times New Roman" panose="02020603050405020304" pitchFamily="18" charset="0"/>
            </a:endParaRPr>
          </a:p>
        </p:txBody>
      </p:sp>
      <p:sp>
        <p:nvSpPr>
          <p:cNvPr id="45" name="圆角矩形 15"/>
          <p:cNvSpPr/>
          <p:nvPr/>
        </p:nvSpPr>
        <p:spPr>
          <a:xfrm>
            <a:off x="9274629" y="1169943"/>
            <a:ext cx="1378092" cy="489914"/>
          </a:xfrm>
          <a:prstGeom prst="roundRect">
            <a:avLst/>
          </a:prstGeom>
          <a:solidFill>
            <a:schemeClr val="accent5">
              <a:lumMod val="75000"/>
              <a:alpha val="53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2400" dirty="0" smtClean="0">
                <a:cs typeface="Times New Roman" panose="02020603050405020304" pitchFamily="18" charset="0"/>
              </a:rPr>
              <a:t>第二組</a:t>
            </a:r>
            <a:endParaRPr lang="zh-CN" altLang="en-US" sz="2400" dirty="0">
              <a:cs typeface="Times New Roman" panose="02020603050405020304" pitchFamily="18" charset="0"/>
            </a:endParaRPr>
          </a:p>
        </p:txBody>
      </p:sp>
      <p:pic>
        <p:nvPicPr>
          <p:cNvPr id="1026" name="Picture 2" descr="https://cdn2.iconfinder.com/data/icons/vehicles-7/24/vehicles-16-256.png"/>
          <p:cNvPicPr>
            <a:picLocks noChangeAspect="1" noChangeArrowheads="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44037"/>
          <a:stretch/>
        </p:blipFill>
        <p:spPr bwMode="auto">
          <a:xfrm>
            <a:off x="1358747" y="5705821"/>
            <a:ext cx="1654838" cy="926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066646"/>
      </p:ext>
    </p:extLst>
  </p:cSld>
  <p:clrMapOvr>
    <a:masterClrMapping/>
  </p:clrMapOvr>
  <p:transition advClick="0" advTm="0">
    <p:fade/>
  </p:transition>
  <p:timing>
    <p:tnLst>
      <p:par>
        <p:cTn id="1" dur="indefinite" restart="never" nodeType="tmRoot"/>
      </p:par>
    </p:tnLst>
  </p:timing>
  <p:extLst mod="1"/>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67"/>
          <p:cNvSpPr/>
          <p:nvPr/>
        </p:nvSpPr>
        <p:spPr>
          <a:xfrm>
            <a:off x="1956304" y="2104854"/>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30" name="组合 6"/>
          <p:cNvGrpSpPr/>
          <p:nvPr/>
        </p:nvGrpSpPr>
        <p:grpSpPr>
          <a:xfrm>
            <a:off x="1511011" y="2132077"/>
            <a:ext cx="1870247" cy="1870246"/>
            <a:chOff x="3597449" y="985459"/>
            <a:chExt cx="1870247" cy="1870246"/>
          </a:xfrm>
        </p:grpSpPr>
        <p:sp>
          <p:nvSpPr>
            <p:cNvPr id="31" name="菱形 30"/>
            <p:cNvSpPr/>
            <p:nvPr/>
          </p:nvSpPr>
          <p:spPr>
            <a:xfrm>
              <a:off x="3597450" y="985459"/>
              <a:ext cx="1870246" cy="1870246"/>
            </a:xfrm>
            <a:prstGeom prst="diamond">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2" name="文本框 4"/>
            <p:cNvSpPr txBox="1"/>
            <p:nvPr/>
          </p:nvSpPr>
          <p:spPr>
            <a:xfrm>
              <a:off x="3908226" y="1628194"/>
              <a:ext cx="1248693" cy="584775"/>
            </a:xfrm>
            <a:prstGeom prst="rect">
              <a:avLst/>
            </a:prstGeom>
            <a:noFill/>
          </p:spPr>
          <p:txBody>
            <a:bodyPr wrap="square" rtlCol="0">
              <a:spAutoFit/>
            </a:bodyPr>
            <a:lstStyle/>
            <a:p>
              <a:pPr algn="ctr"/>
              <a:r>
                <a:rPr lang="en-US" altLang="zh-CN" sz="3200" dirty="0" smtClean="0">
                  <a:solidFill>
                    <a:schemeClr val="bg1"/>
                  </a:solidFill>
                </a:rPr>
                <a:t>1</a:t>
              </a:r>
              <a:endParaRPr lang="zh-CN" altLang="en-US" sz="3200" dirty="0">
                <a:solidFill>
                  <a:schemeClr val="bg1"/>
                </a:solidFill>
              </a:endParaRPr>
            </a:p>
          </p:txBody>
        </p:sp>
        <p:sp>
          <p:nvSpPr>
            <p:cNvPr id="33" name="任意多边形 22"/>
            <p:cNvSpPr/>
            <p:nvPr/>
          </p:nvSpPr>
          <p:spPr>
            <a:xfrm>
              <a:off x="5173588" y="1626474"/>
              <a:ext cx="294108" cy="588216"/>
            </a:xfrm>
            <a:custGeom>
              <a:avLst/>
              <a:gdLst>
                <a:gd name="connsiteX0" fmla="*/ 0 w 294108"/>
                <a:gd name="connsiteY0" fmla="*/ 0 h 588216"/>
                <a:gd name="connsiteX1" fmla="*/ 294108 w 294108"/>
                <a:gd name="connsiteY1" fmla="*/ 294108 h 588216"/>
                <a:gd name="connsiteX2" fmla="*/ 0 w 294108"/>
                <a:gd name="connsiteY2" fmla="*/ 588216 h 588216"/>
              </a:gdLst>
              <a:ahLst/>
              <a:cxnLst>
                <a:cxn ang="0">
                  <a:pos x="connsiteX0" y="connsiteY0"/>
                </a:cxn>
                <a:cxn ang="0">
                  <a:pos x="connsiteX1" y="connsiteY1"/>
                </a:cxn>
                <a:cxn ang="0">
                  <a:pos x="connsiteX2" y="connsiteY2"/>
                </a:cxn>
              </a:cxnLst>
              <a:rect l="l" t="t" r="r" b="b"/>
              <a:pathLst>
                <a:path w="294108" h="588216">
                  <a:moveTo>
                    <a:pt x="0" y="0"/>
                  </a:moveTo>
                  <a:lnTo>
                    <a:pt x="294108" y="294108"/>
                  </a:lnTo>
                  <a:lnTo>
                    <a:pt x="0" y="588216"/>
                  </a:lnTo>
                  <a:close/>
                </a:path>
              </a:pathLst>
            </a:custGeom>
            <a:solidFill>
              <a:srgbClr val="7B9C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4" name="任意多边形 23"/>
            <p:cNvSpPr/>
            <p:nvPr/>
          </p:nvSpPr>
          <p:spPr>
            <a:xfrm flipH="1">
              <a:off x="3597449" y="1626474"/>
              <a:ext cx="294108" cy="588216"/>
            </a:xfrm>
            <a:custGeom>
              <a:avLst/>
              <a:gdLst>
                <a:gd name="connsiteX0" fmla="*/ 0 w 294108"/>
                <a:gd name="connsiteY0" fmla="*/ 0 h 588216"/>
                <a:gd name="connsiteX1" fmla="*/ 294108 w 294108"/>
                <a:gd name="connsiteY1" fmla="*/ 294108 h 588216"/>
                <a:gd name="connsiteX2" fmla="*/ 0 w 294108"/>
                <a:gd name="connsiteY2" fmla="*/ 588216 h 588216"/>
              </a:gdLst>
              <a:ahLst/>
              <a:cxnLst>
                <a:cxn ang="0">
                  <a:pos x="connsiteX0" y="connsiteY0"/>
                </a:cxn>
                <a:cxn ang="0">
                  <a:pos x="connsiteX1" y="connsiteY1"/>
                </a:cxn>
                <a:cxn ang="0">
                  <a:pos x="connsiteX2" y="connsiteY2"/>
                </a:cxn>
              </a:cxnLst>
              <a:rect l="l" t="t" r="r" b="b"/>
              <a:pathLst>
                <a:path w="294108" h="588216">
                  <a:moveTo>
                    <a:pt x="0" y="0"/>
                  </a:moveTo>
                  <a:lnTo>
                    <a:pt x="294108" y="294108"/>
                  </a:lnTo>
                  <a:lnTo>
                    <a:pt x="0" y="588216"/>
                  </a:lnTo>
                  <a:close/>
                </a:path>
              </a:pathLst>
            </a:custGeom>
            <a:solidFill>
              <a:srgbClr val="7B9C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35" name="组合 25"/>
          <p:cNvGrpSpPr/>
          <p:nvPr/>
        </p:nvGrpSpPr>
        <p:grpSpPr>
          <a:xfrm>
            <a:off x="5021375" y="2103342"/>
            <a:ext cx="1870247" cy="1870246"/>
            <a:chOff x="3597449" y="985459"/>
            <a:chExt cx="1870247" cy="1870246"/>
          </a:xfrm>
        </p:grpSpPr>
        <p:sp>
          <p:nvSpPr>
            <p:cNvPr id="36" name="菱形 35"/>
            <p:cNvSpPr/>
            <p:nvPr/>
          </p:nvSpPr>
          <p:spPr>
            <a:xfrm>
              <a:off x="3597450" y="985459"/>
              <a:ext cx="1870246" cy="1870246"/>
            </a:xfrm>
            <a:prstGeom prst="diamond">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文本框 27"/>
            <p:cNvSpPr txBox="1"/>
            <p:nvPr/>
          </p:nvSpPr>
          <p:spPr>
            <a:xfrm>
              <a:off x="3908226" y="1628194"/>
              <a:ext cx="1248693" cy="584775"/>
            </a:xfrm>
            <a:prstGeom prst="rect">
              <a:avLst/>
            </a:prstGeom>
            <a:noFill/>
          </p:spPr>
          <p:txBody>
            <a:bodyPr wrap="square" rtlCol="0">
              <a:spAutoFit/>
            </a:bodyPr>
            <a:lstStyle/>
            <a:p>
              <a:pPr algn="ctr"/>
              <a:r>
                <a:rPr lang="en-US" altLang="zh-CN" sz="3200" dirty="0" smtClean="0">
                  <a:solidFill>
                    <a:schemeClr val="bg1"/>
                  </a:solidFill>
                </a:rPr>
                <a:t>2</a:t>
              </a:r>
              <a:endParaRPr lang="zh-CN" altLang="en-US" sz="3200" dirty="0">
                <a:solidFill>
                  <a:schemeClr val="bg1"/>
                </a:solidFill>
              </a:endParaRPr>
            </a:p>
          </p:txBody>
        </p:sp>
        <p:sp>
          <p:nvSpPr>
            <p:cNvPr id="38" name="任意多边形 28"/>
            <p:cNvSpPr/>
            <p:nvPr/>
          </p:nvSpPr>
          <p:spPr>
            <a:xfrm>
              <a:off x="5173588" y="1626474"/>
              <a:ext cx="294108" cy="588216"/>
            </a:xfrm>
            <a:custGeom>
              <a:avLst/>
              <a:gdLst>
                <a:gd name="connsiteX0" fmla="*/ 0 w 294108"/>
                <a:gd name="connsiteY0" fmla="*/ 0 h 588216"/>
                <a:gd name="connsiteX1" fmla="*/ 294108 w 294108"/>
                <a:gd name="connsiteY1" fmla="*/ 294108 h 588216"/>
                <a:gd name="connsiteX2" fmla="*/ 0 w 294108"/>
                <a:gd name="connsiteY2" fmla="*/ 588216 h 588216"/>
              </a:gdLst>
              <a:ahLst/>
              <a:cxnLst>
                <a:cxn ang="0">
                  <a:pos x="connsiteX0" y="connsiteY0"/>
                </a:cxn>
                <a:cxn ang="0">
                  <a:pos x="connsiteX1" y="connsiteY1"/>
                </a:cxn>
                <a:cxn ang="0">
                  <a:pos x="connsiteX2" y="connsiteY2"/>
                </a:cxn>
              </a:cxnLst>
              <a:rect l="l" t="t" r="r" b="b"/>
              <a:pathLst>
                <a:path w="294108" h="588216">
                  <a:moveTo>
                    <a:pt x="0" y="0"/>
                  </a:moveTo>
                  <a:lnTo>
                    <a:pt x="294108" y="294108"/>
                  </a:lnTo>
                  <a:lnTo>
                    <a:pt x="0" y="588216"/>
                  </a:lnTo>
                  <a:close/>
                </a:path>
              </a:pathLst>
            </a:custGeom>
            <a:solidFill>
              <a:srgbClr val="7B9C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9" name="任意多边形 29"/>
            <p:cNvSpPr/>
            <p:nvPr/>
          </p:nvSpPr>
          <p:spPr>
            <a:xfrm flipH="1">
              <a:off x="3597449" y="1626474"/>
              <a:ext cx="294108" cy="588216"/>
            </a:xfrm>
            <a:custGeom>
              <a:avLst/>
              <a:gdLst>
                <a:gd name="connsiteX0" fmla="*/ 0 w 294108"/>
                <a:gd name="connsiteY0" fmla="*/ 0 h 588216"/>
                <a:gd name="connsiteX1" fmla="*/ 294108 w 294108"/>
                <a:gd name="connsiteY1" fmla="*/ 294108 h 588216"/>
                <a:gd name="connsiteX2" fmla="*/ 0 w 294108"/>
                <a:gd name="connsiteY2" fmla="*/ 588216 h 588216"/>
              </a:gdLst>
              <a:ahLst/>
              <a:cxnLst>
                <a:cxn ang="0">
                  <a:pos x="connsiteX0" y="connsiteY0"/>
                </a:cxn>
                <a:cxn ang="0">
                  <a:pos x="connsiteX1" y="connsiteY1"/>
                </a:cxn>
                <a:cxn ang="0">
                  <a:pos x="connsiteX2" y="connsiteY2"/>
                </a:cxn>
              </a:cxnLst>
              <a:rect l="l" t="t" r="r" b="b"/>
              <a:pathLst>
                <a:path w="294108" h="588216">
                  <a:moveTo>
                    <a:pt x="0" y="0"/>
                  </a:moveTo>
                  <a:lnTo>
                    <a:pt x="294108" y="294108"/>
                  </a:lnTo>
                  <a:lnTo>
                    <a:pt x="0" y="588216"/>
                  </a:lnTo>
                  <a:close/>
                </a:path>
              </a:pathLst>
            </a:custGeom>
            <a:solidFill>
              <a:srgbClr val="7B9C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0" name="组合 30"/>
          <p:cNvGrpSpPr/>
          <p:nvPr/>
        </p:nvGrpSpPr>
        <p:grpSpPr>
          <a:xfrm>
            <a:off x="8663193" y="2103341"/>
            <a:ext cx="1870247" cy="1870246"/>
            <a:chOff x="3597449" y="985459"/>
            <a:chExt cx="1870247" cy="1870246"/>
          </a:xfrm>
        </p:grpSpPr>
        <p:sp>
          <p:nvSpPr>
            <p:cNvPr id="41" name="菱形 40"/>
            <p:cNvSpPr/>
            <p:nvPr/>
          </p:nvSpPr>
          <p:spPr>
            <a:xfrm>
              <a:off x="3597450" y="985459"/>
              <a:ext cx="1870246" cy="1870246"/>
            </a:xfrm>
            <a:prstGeom prst="diamond">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2" name="文本框 36"/>
            <p:cNvSpPr txBox="1"/>
            <p:nvPr/>
          </p:nvSpPr>
          <p:spPr>
            <a:xfrm>
              <a:off x="3908226" y="1628194"/>
              <a:ext cx="1248693" cy="584775"/>
            </a:xfrm>
            <a:prstGeom prst="rect">
              <a:avLst/>
            </a:prstGeom>
            <a:noFill/>
          </p:spPr>
          <p:txBody>
            <a:bodyPr wrap="square" rtlCol="0">
              <a:spAutoFit/>
            </a:bodyPr>
            <a:lstStyle/>
            <a:p>
              <a:pPr algn="ctr"/>
              <a:r>
                <a:rPr lang="en-US" altLang="zh-CN" sz="3200" dirty="0" smtClean="0">
                  <a:solidFill>
                    <a:schemeClr val="bg1"/>
                  </a:solidFill>
                </a:rPr>
                <a:t>3</a:t>
              </a:r>
              <a:endParaRPr lang="zh-CN" altLang="en-US" sz="3200" dirty="0">
                <a:solidFill>
                  <a:schemeClr val="bg1"/>
                </a:solidFill>
              </a:endParaRPr>
            </a:p>
          </p:txBody>
        </p:sp>
        <p:sp>
          <p:nvSpPr>
            <p:cNvPr id="43" name="任意多边形 37"/>
            <p:cNvSpPr/>
            <p:nvPr/>
          </p:nvSpPr>
          <p:spPr>
            <a:xfrm>
              <a:off x="5173588" y="1626474"/>
              <a:ext cx="294108" cy="588216"/>
            </a:xfrm>
            <a:custGeom>
              <a:avLst/>
              <a:gdLst>
                <a:gd name="connsiteX0" fmla="*/ 0 w 294108"/>
                <a:gd name="connsiteY0" fmla="*/ 0 h 588216"/>
                <a:gd name="connsiteX1" fmla="*/ 294108 w 294108"/>
                <a:gd name="connsiteY1" fmla="*/ 294108 h 588216"/>
                <a:gd name="connsiteX2" fmla="*/ 0 w 294108"/>
                <a:gd name="connsiteY2" fmla="*/ 588216 h 588216"/>
              </a:gdLst>
              <a:ahLst/>
              <a:cxnLst>
                <a:cxn ang="0">
                  <a:pos x="connsiteX0" y="connsiteY0"/>
                </a:cxn>
                <a:cxn ang="0">
                  <a:pos x="connsiteX1" y="connsiteY1"/>
                </a:cxn>
                <a:cxn ang="0">
                  <a:pos x="connsiteX2" y="connsiteY2"/>
                </a:cxn>
              </a:cxnLst>
              <a:rect l="l" t="t" r="r" b="b"/>
              <a:pathLst>
                <a:path w="294108" h="588216">
                  <a:moveTo>
                    <a:pt x="0" y="0"/>
                  </a:moveTo>
                  <a:lnTo>
                    <a:pt x="294108" y="294108"/>
                  </a:lnTo>
                  <a:lnTo>
                    <a:pt x="0" y="588216"/>
                  </a:lnTo>
                  <a:close/>
                </a:path>
              </a:pathLst>
            </a:custGeom>
            <a:solidFill>
              <a:srgbClr val="7B9C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4" name="任意多边形 38"/>
            <p:cNvSpPr/>
            <p:nvPr/>
          </p:nvSpPr>
          <p:spPr>
            <a:xfrm flipH="1">
              <a:off x="3597449" y="1626474"/>
              <a:ext cx="294108" cy="588216"/>
            </a:xfrm>
            <a:custGeom>
              <a:avLst/>
              <a:gdLst>
                <a:gd name="connsiteX0" fmla="*/ 0 w 294108"/>
                <a:gd name="connsiteY0" fmla="*/ 0 h 588216"/>
                <a:gd name="connsiteX1" fmla="*/ 294108 w 294108"/>
                <a:gd name="connsiteY1" fmla="*/ 294108 h 588216"/>
                <a:gd name="connsiteX2" fmla="*/ 0 w 294108"/>
                <a:gd name="connsiteY2" fmla="*/ 588216 h 588216"/>
              </a:gdLst>
              <a:ahLst/>
              <a:cxnLst>
                <a:cxn ang="0">
                  <a:pos x="connsiteX0" y="connsiteY0"/>
                </a:cxn>
                <a:cxn ang="0">
                  <a:pos x="connsiteX1" y="connsiteY1"/>
                </a:cxn>
                <a:cxn ang="0">
                  <a:pos x="connsiteX2" y="connsiteY2"/>
                </a:cxn>
              </a:cxnLst>
              <a:rect l="l" t="t" r="r" b="b"/>
              <a:pathLst>
                <a:path w="294108" h="588216">
                  <a:moveTo>
                    <a:pt x="0" y="0"/>
                  </a:moveTo>
                  <a:lnTo>
                    <a:pt x="294108" y="294108"/>
                  </a:lnTo>
                  <a:lnTo>
                    <a:pt x="0" y="588216"/>
                  </a:lnTo>
                  <a:close/>
                </a:path>
              </a:pathLst>
            </a:custGeom>
            <a:solidFill>
              <a:srgbClr val="7B9C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45" name="文本框 7"/>
          <p:cNvSpPr txBox="1"/>
          <p:nvPr/>
        </p:nvSpPr>
        <p:spPr>
          <a:xfrm>
            <a:off x="1168821" y="4212825"/>
            <a:ext cx="2722880" cy="954107"/>
          </a:xfrm>
          <a:prstGeom prst="rect">
            <a:avLst/>
          </a:prstGeom>
          <a:noFill/>
        </p:spPr>
        <p:txBody>
          <a:bodyPr wrap="square" rtlCol="0">
            <a:spAutoFit/>
          </a:bodyPr>
          <a:lstStyle/>
          <a:p>
            <a:pPr algn="ctr"/>
            <a:r>
              <a:rPr lang="zh-TW" altLang="en-US" sz="2800" dirty="0">
                <a:solidFill>
                  <a:schemeClr val="accent5">
                    <a:lumMod val="75000"/>
                  </a:schemeClr>
                </a:solidFill>
              </a:rPr>
              <a:t>金流系統</a:t>
            </a:r>
            <a:r>
              <a:rPr lang="zh-TW" altLang="en-US" sz="2800" dirty="0" smtClean="0">
                <a:solidFill>
                  <a:schemeClr val="accent5">
                    <a:lumMod val="75000"/>
                  </a:schemeClr>
                </a:solidFill>
              </a:rPr>
              <a:t>加入</a:t>
            </a:r>
            <a:endParaRPr lang="en-US" altLang="zh-TW" sz="2800" dirty="0" smtClean="0">
              <a:solidFill>
                <a:schemeClr val="accent5">
                  <a:lumMod val="75000"/>
                </a:schemeClr>
              </a:solidFill>
            </a:endParaRPr>
          </a:p>
          <a:p>
            <a:pPr algn="ctr"/>
            <a:r>
              <a:rPr lang="zh-TW" altLang="en-US" sz="2800" dirty="0" smtClean="0">
                <a:solidFill>
                  <a:schemeClr val="accent5">
                    <a:lumMod val="75000"/>
                  </a:schemeClr>
                </a:solidFill>
              </a:rPr>
              <a:t>信用卡</a:t>
            </a:r>
            <a:r>
              <a:rPr lang="zh-TW" altLang="en-US" sz="2800" dirty="0">
                <a:solidFill>
                  <a:schemeClr val="accent5">
                    <a:lumMod val="75000"/>
                  </a:schemeClr>
                </a:solidFill>
              </a:rPr>
              <a:t>付費功能</a:t>
            </a:r>
            <a:endParaRPr lang="zh-CN" altLang="en-US" sz="2800" dirty="0">
              <a:solidFill>
                <a:schemeClr val="accent5">
                  <a:lumMod val="75000"/>
                </a:schemeClr>
              </a:solidFill>
            </a:endParaRPr>
          </a:p>
        </p:txBody>
      </p:sp>
      <p:sp>
        <p:nvSpPr>
          <p:cNvPr id="46" name="文本框 44"/>
          <p:cNvSpPr txBox="1"/>
          <p:nvPr/>
        </p:nvSpPr>
        <p:spPr>
          <a:xfrm>
            <a:off x="4293343" y="4212824"/>
            <a:ext cx="3255775" cy="954107"/>
          </a:xfrm>
          <a:prstGeom prst="rect">
            <a:avLst/>
          </a:prstGeom>
          <a:noFill/>
        </p:spPr>
        <p:txBody>
          <a:bodyPr wrap="square" rtlCol="0">
            <a:spAutoFit/>
          </a:bodyPr>
          <a:lstStyle/>
          <a:p>
            <a:pPr algn="ctr"/>
            <a:r>
              <a:rPr lang="zh-TW" altLang="en-US" sz="2800" dirty="0">
                <a:solidFill>
                  <a:schemeClr val="accent5">
                    <a:lumMod val="75000"/>
                  </a:schemeClr>
                </a:solidFill>
              </a:rPr>
              <a:t>站點的選址</a:t>
            </a:r>
            <a:r>
              <a:rPr lang="zh-TW" altLang="en-US" sz="2800" dirty="0" smtClean="0">
                <a:solidFill>
                  <a:schemeClr val="accent5">
                    <a:lumMod val="75000"/>
                  </a:schemeClr>
                </a:solidFill>
              </a:rPr>
              <a:t>與</a:t>
            </a:r>
            <a:endParaRPr lang="en-US" altLang="zh-TW" sz="2800" dirty="0" smtClean="0">
              <a:solidFill>
                <a:schemeClr val="accent5">
                  <a:lumMod val="75000"/>
                </a:schemeClr>
              </a:solidFill>
            </a:endParaRPr>
          </a:p>
          <a:p>
            <a:pPr algn="ctr"/>
            <a:r>
              <a:rPr lang="zh-TW" altLang="en-US" sz="2800" dirty="0" smtClean="0">
                <a:solidFill>
                  <a:schemeClr val="accent5">
                    <a:lumMod val="75000"/>
                  </a:schemeClr>
                </a:solidFill>
              </a:rPr>
              <a:t>施工</a:t>
            </a:r>
            <a:r>
              <a:rPr lang="zh-TW" altLang="en-US" sz="2800" dirty="0">
                <a:solidFill>
                  <a:schemeClr val="accent5">
                    <a:lumMod val="75000"/>
                  </a:schemeClr>
                </a:solidFill>
              </a:rPr>
              <a:t>相關申請</a:t>
            </a:r>
            <a:endParaRPr lang="zh-CN" altLang="en-US" sz="2800" dirty="0">
              <a:solidFill>
                <a:schemeClr val="accent5">
                  <a:lumMod val="75000"/>
                </a:schemeClr>
              </a:solidFill>
            </a:endParaRPr>
          </a:p>
        </p:txBody>
      </p:sp>
      <p:sp>
        <p:nvSpPr>
          <p:cNvPr id="47" name="文本框 45"/>
          <p:cNvSpPr txBox="1"/>
          <p:nvPr/>
        </p:nvSpPr>
        <p:spPr>
          <a:xfrm>
            <a:off x="7875225" y="4212823"/>
            <a:ext cx="3446185" cy="523220"/>
          </a:xfrm>
          <a:prstGeom prst="rect">
            <a:avLst/>
          </a:prstGeom>
          <a:noFill/>
        </p:spPr>
        <p:txBody>
          <a:bodyPr wrap="square" rtlCol="0">
            <a:spAutoFit/>
          </a:bodyPr>
          <a:lstStyle/>
          <a:p>
            <a:r>
              <a:rPr lang="zh-TW" altLang="en-US" sz="2800" dirty="0">
                <a:solidFill>
                  <a:schemeClr val="accent5">
                    <a:lumMod val="75000"/>
                  </a:schemeClr>
                </a:solidFill>
              </a:rPr>
              <a:t>電力申請與管線開挖</a:t>
            </a:r>
            <a:endParaRPr lang="zh-CN" altLang="en-US" sz="2800" dirty="0">
              <a:solidFill>
                <a:schemeClr val="accent5">
                  <a:lumMod val="75000"/>
                </a:schemeClr>
              </a:solidFill>
            </a:endParaRPr>
          </a:p>
        </p:txBody>
      </p:sp>
      <p:sp>
        <p:nvSpPr>
          <p:cNvPr id="48" name="文本框 58"/>
          <p:cNvSpPr txBox="1"/>
          <p:nvPr/>
        </p:nvSpPr>
        <p:spPr>
          <a:xfrm>
            <a:off x="1511011" y="484413"/>
            <a:ext cx="7770174" cy="769441"/>
          </a:xfrm>
          <a:prstGeom prst="rect">
            <a:avLst/>
          </a:prstGeom>
          <a:noFill/>
        </p:spPr>
        <p:txBody>
          <a:bodyPr wrap="square" rtlCol="0">
            <a:spAutoFit/>
          </a:bodyPr>
          <a:lstStyle/>
          <a:p>
            <a:r>
              <a:rPr lang="zh-TW" altLang="en-US" sz="4400" b="1" dirty="0" smtClean="0">
                <a:solidFill>
                  <a:schemeClr val="accent5">
                    <a:lumMod val="75000"/>
                  </a:schemeClr>
                </a:solidFill>
                <a:latin typeface="微軟正黑體" panose="020B0604030504040204" pitchFamily="34" charset="-120"/>
                <a:ea typeface="微軟正黑體" panose="020B0604030504040204" pitchFamily="34" charset="-120"/>
              </a:rPr>
              <a:t>遇到的挑戰</a:t>
            </a:r>
            <a:endParaRPr lang="zh-TW" altLang="en-US" sz="4400" b="1" dirty="0">
              <a:solidFill>
                <a:schemeClr val="accent5">
                  <a:lumMod val="75000"/>
                </a:schemeClr>
              </a:solidFill>
              <a:latin typeface="微軟正黑體" panose="020B0604030504040204" pitchFamily="34" charset="-120"/>
              <a:ea typeface="微軟正黑體" panose="020B0604030504040204" pitchFamily="34" charset="-120"/>
            </a:endParaRPr>
          </a:p>
        </p:txBody>
      </p:sp>
      <p:grpSp>
        <p:nvGrpSpPr>
          <p:cNvPr id="49" name="组合 64"/>
          <p:cNvGrpSpPr/>
          <p:nvPr/>
        </p:nvGrpSpPr>
        <p:grpSpPr>
          <a:xfrm>
            <a:off x="679272" y="440429"/>
            <a:ext cx="756383" cy="856472"/>
            <a:chOff x="1379538" y="735534"/>
            <a:chExt cx="756383" cy="856472"/>
          </a:xfrm>
        </p:grpSpPr>
        <p:sp>
          <p:nvSpPr>
            <p:cNvPr id="50" name="矩形 49"/>
            <p:cNvSpPr/>
            <p:nvPr/>
          </p:nvSpPr>
          <p:spPr>
            <a:xfrm>
              <a:off x="1379538" y="735534"/>
              <a:ext cx="119478"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1" name="矩形 50"/>
            <p:cNvSpPr/>
            <p:nvPr/>
          </p:nvSpPr>
          <p:spPr>
            <a:xfrm>
              <a:off x="1574373" y="735534"/>
              <a:ext cx="36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2" name="矩形 51"/>
            <p:cNvSpPr/>
            <p:nvPr/>
          </p:nvSpPr>
          <p:spPr>
            <a:xfrm>
              <a:off x="1685730" y="735534"/>
              <a:ext cx="108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3" name="矩形 52"/>
            <p:cNvSpPr/>
            <p:nvPr/>
          </p:nvSpPr>
          <p:spPr>
            <a:xfrm>
              <a:off x="1869087" y="735534"/>
              <a:ext cx="119478"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4" name="矩形 53"/>
            <p:cNvSpPr/>
            <p:nvPr/>
          </p:nvSpPr>
          <p:spPr>
            <a:xfrm>
              <a:off x="2063921" y="735534"/>
              <a:ext cx="72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Tree>
    <p:extLst>
      <p:ext uri="{BB962C8B-B14F-4D97-AF65-F5344CB8AC3E}">
        <p14:creationId xmlns:p14="http://schemas.microsoft.com/office/powerpoint/2010/main" val="4085593085"/>
      </p:ext>
    </p:extLst>
  </p:cSld>
  <p:clrMapOvr>
    <a:masterClrMapping/>
  </p:clrMapOvr>
  <p:transition advClick="0" advTm="0">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a:off x="4289234" y="1990725"/>
            <a:ext cx="3686557"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文本框 58"/>
          <p:cNvSpPr txBox="1"/>
          <p:nvPr/>
        </p:nvSpPr>
        <p:spPr>
          <a:xfrm>
            <a:off x="1511011" y="484413"/>
            <a:ext cx="7770174" cy="769441"/>
          </a:xfrm>
          <a:prstGeom prst="rect">
            <a:avLst/>
          </a:prstGeom>
          <a:noFill/>
        </p:spPr>
        <p:txBody>
          <a:bodyPr wrap="square" rtlCol="0">
            <a:spAutoFit/>
          </a:bodyPr>
          <a:lstStyle/>
          <a:p>
            <a:r>
              <a:rPr lang="zh-TW" altLang="en-US" sz="4400" b="1" dirty="0">
                <a:solidFill>
                  <a:schemeClr val="accent5">
                    <a:lumMod val="75000"/>
                  </a:schemeClr>
                </a:solidFill>
                <a:latin typeface="微軟正黑體" panose="020B0604030504040204" pitchFamily="34" charset="-120"/>
                <a:ea typeface="微軟正黑體" panose="020B0604030504040204" pitchFamily="34" charset="-120"/>
              </a:rPr>
              <a:t>水靈與公部門溝通心得</a:t>
            </a:r>
          </a:p>
        </p:txBody>
      </p:sp>
      <p:grpSp>
        <p:nvGrpSpPr>
          <p:cNvPr id="13" name="组合 64"/>
          <p:cNvGrpSpPr/>
          <p:nvPr/>
        </p:nvGrpSpPr>
        <p:grpSpPr>
          <a:xfrm>
            <a:off x="679272" y="440429"/>
            <a:ext cx="756383" cy="856472"/>
            <a:chOff x="1379538" y="735534"/>
            <a:chExt cx="756383" cy="856472"/>
          </a:xfrm>
        </p:grpSpPr>
        <p:sp>
          <p:nvSpPr>
            <p:cNvPr id="14" name="矩形 13"/>
            <p:cNvSpPr/>
            <p:nvPr/>
          </p:nvSpPr>
          <p:spPr>
            <a:xfrm>
              <a:off x="1379538" y="735534"/>
              <a:ext cx="119478"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矩形 14"/>
            <p:cNvSpPr/>
            <p:nvPr/>
          </p:nvSpPr>
          <p:spPr>
            <a:xfrm>
              <a:off x="1574373" y="735534"/>
              <a:ext cx="36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矩形 15"/>
            <p:cNvSpPr/>
            <p:nvPr/>
          </p:nvSpPr>
          <p:spPr>
            <a:xfrm>
              <a:off x="1685730" y="735534"/>
              <a:ext cx="108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矩形 16"/>
            <p:cNvSpPr/>
            <p:nvPr/>
          </p:nvSpPr>
          <p:spPr>
            <a:xfrm>
              <a:off x="1869087" y="735534"/>
              <a:ext cx="119478"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 name="矩形 17"/>
            <p:cNvSpPr/>
            <p:nvPr/>
          </p:nvSpPr>
          <p:spPr>
            <a:xfrm>
              <a:off x="2063921" y="735534"/>
              <a:ext cx="72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6" name="矩形 5"/>
          <p:cNvSpPr/>
          <p:nvPr/>
        </p:nvSpPr>
        <p:spPr>
          <a:xfrm>
            <a:off x="1511011" y="1990725"/>
            <a:ext cx="8452796" cy="2220351"/>
          </a:xfrm>
          <a:prstGeom prst="rect">
            <a:avLst/>
          </a:prstGeom>
        </p:spPr>
        <p:txBody>
          <a:bodyPr wrap="square">
            <a:spAutoFit/>
          </a:bodyPr>
          <a:lstStyle/>
          <a:p>
            <a:pPr marL="342900" indent="-342900">
              <a:lnSpc>
                <a:spcPct val="150000"/>
              </a:lnSpc>
              <a:buFont typeface="+mj-lt"/>
              <a:buAutoNum type="arabicPeriod"/>
              <a:defRPr/>
            </a:pPr>
            <a:r>
              <a:rPr lang="zh-TW" altLang="en-US" sz="3200" dirty="0" smtClean="0">
                <a:solidFill>
                  <a:srgbClr val="2F5597"/>
                </a:solidFill>
                <a:latin typeface="Segoe UI Semibold" panose="020B0702040204020203" pitchFamily="34" charset="0"/>
              </a:rPr>
              <a:t>嚴守</a:t>
            </a:r>
            <a:r>
              <a:rPr lang="zh-TW" altLang="en-US" sz="3200" dirty="0">
                <a:solidFill>
                  <a:srgbClr val="2F5597"/>
                </a:solidFill>
                <a:latin typeface="Segoe UI Semibold" panose="020B0702040204020203" pitchFamily="34" charset="0"/>
              </a:rPr>
              <a:t>法律政規，尤其是採購法</a:t>
            </a:r>
            <a:endParaRPr lang="en-US" altLang="zh-TW" sz="3200" dirty="0">
              <a:solidFill>
                <a:srgbClr val="2F5597"/>
              </a:solidFill>
              <a:latin typeface="Segoe UI Semibold" panose="020B0702040204020203" pitchFamily="34" charset="0"/>
            </a:endParaRPr>
          </a:p>
          <a:p>
            <a:pPr marL="342900" indent="-342900">
              <a:lnSpc>
                <a:spcPct val="150000"/>
              </a:lnSpc>
              <a:buFont typeface="+mj-lt"/>
              <a:buAutoNum type="arabicPeriod"/>
              <a:defRPr/>
            </a:pPr>
            <a:r>
              <a:rPr lang="zh-TW" altLang="en-US" sz="3200" dirty="0" smtClean="0">
                <a:solidFill>
                  <a:srgbClr val="2F5597"/>
                </a:solidFill>
                <a:latin typeface="Segoe UI Semibold" panose="020B0702040204020203" pitchFamily="34" charset="0"/>
              </a:rPr>
              <a:t>在</a:t>
            </a:r>
            <a:r>
              <a:rPr lang="zh-TW" altLang="en-US" sz="3200" dirty="0">
                <a:solidFill>
                  <a:srgbClr val="2F5597"/>
                </a:solidFill>
                <a:latin typeface="Segoe UI Semibold" panose="020B0702040204020203" pitchFamily="34" charset="0"/>
              </a:rPr>
              <a:t>多方溝通過程中，必須要找到一個平衡點</a:t>
            </a:r>
            <a:endParaRPr lang="en-US" altLang="zh-TW" sz="3200" dirty="0">
              <a:solidFill>
                <a:srgbClr val="2F5597"/>
              </a:solidFill>
              <a:latin typeface="Segoe UI Semibold" panose="020B0702040204020203" pitchFamily="34" charset="0"/>
            </a:endParaRPr>
          </a:p>
          <a:p>
            <a:pPr marL="342900" indent="-342900">
              <a:lnSpc>
                <a:spcPct val="150000"/>
              </a:lnSpc>
              <a:buFont typeface="+mj-lt"/>
              <a:buAutoNum type="arabicPeriod"/>
              <a:defRPr/>
            </a:pPr>
            <a:r>
              <a:rPr lang="zh-TW" altLang="en-US" sz="3200" dirty="0" smtClean="0">
                <a:solidFill>
                  <a:srgbClr val="2F5597"/>
                </a:solidFill>
                <a:latin typeface="Segoe UI Semibold" panose="020B0702040204020203" pitchFamily="34" charset="0"/>
              </a:rPr>
              <a:t>跟</a:t>
            </a:r>
            <a:r>
              <a:rPr lang="zh-TW" altLang="en-US" sz="3200" dirty="0">
                <a:solidFill>
                  <a:srgbClr val="2F5597"/>
                </a:solidFill>
                <a:latin typeface="Segoe UI Semibold" panose="020B0702040204020203" pitchFamily="34" charset="0"/>
              </a:rPr>
              <a:t>公務單位合作一定要合法且公開</a:t>
            </a:r>
            <a:endParaRPr lang="zh-CN" altLang="en-US" sz="2400" dirty="0">
              <a:solidFill>
                <a:srgbClr val="2F5597"/>
              </a:solidFill>
            </a:endParaRPr>
          </a:p>
        </p:txBody>
      </p:sp>
    </p:spTree>
    <p:extLst>
      <p:ext uri="{BB962C8B-B14F-4D97-AF65-F5344CB8AC3E}">
        <p14:creationId xmlns:p14="http://schemas.microsoft.com/office/powerpoint/2010/main" val="2865341220"/>
      </p:ext>
    </p:extLst>
  </p:cSld>
  <p:clrMapOvr>
    <a:masterClrMapping/>
  </p:clrMapOvr>
  <p:transition advClick="0" advTm="0">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群組 4"/>
          <p:cNvGrpSpPr/>
          <p:nvPr/>
        </p:nvGrpSpPr>
        <p:grpSpPr>
          <a:xfrm>
            <a:off x="4200561" y="861849"/>
            <a:ext cx="3419371" cy="5431251"/>
            <a:chOff x="1869399" y="1743165"/>
            <a:chExt cx="2373971" cy="3770762"/>
          </a:xfrm>
        </p:grpSpPr>
        <p:grpSp>
          <p:nvGrpSpPr>
            <p:cNvPr id="30" name="组合 29"/>
            <p:cNvGrpSpPr/>
            <p:nvPr/>
          </p:nvGrpSpPr>
          <p:grpSpPr>
            <a:xfrm>
              <a:off x="1869399" y="1743165"/>
              <a:ext cx="2373971" cy="3770762"/>
              <a:chOff x="2414692" y="2411811"/>
              <a:chExt cx="2121313" cy="3369446"/>
            </a:xfrm>
          </p:grpSpPr>
          <p:grpSp>
            <p:nvGrpSpPr>
              <p:cNvPr id="15" name="组合 14"/>
              <p:cNvGrpSpPr/>
              <p:nvPr/>
            </p:nvGrpSpPr>
            <p:grpSpPr>
              <a:xfrm>
                <a:off x="2414692" y="2411811"/>
                <a:ext cx="2121313" cy="2741214"/>
                <a:chOff x="2414692" y="2411811"/>
                <a:chExt cx="2121313" cy="2741214"/>
              </a:xfrm>
            </p:grpSpPr>
            <p:sp>
              <p:nvSpPr>
                <p:cNvPr id="4" name="椭圆 3"/>
                <p:cNvSpPr/>
                <p:nvPr/>
              </p:nvSpPr>
              <p:spPr>
                <a:xfrm>
                  <a:off x="2414692" y="2411811"/>
                  <a:ext cx="2121313" cy="2072478"/>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4000" dirty="0"/>
                    <a:t>軟硬體</a:t>
                  </a:r>
                  <a:endParaRPr lang="en-US" altLang="zh-TW" sz="4000" dirty="0"/>
                </a:p>
                <a:p>
                  <a:pPr algn="ctr"/>
                  <a:r>
                    <a:rPr lang="zh-TW" altLang="en-US" sz="4000" dirty="0"/>
                    <a:t>設施開發</a:t>
                  </a:r>
                  <a:endParaRPr lang="en-US" altLang="zh-TW" sz="4000" dirty="0"/>
                </a:p>
                <a:p>
                  <a:pPr algn="ctr"/>
                  <a:r>
                    <a:rPr lang="zh-TW" altLang="en-US" sz="4000" dirty="0"/>
                    <a:t>設計</a:t>
                  </a:r>
                  <a:endParaRPr lang="zh-CN" altLang="en-US" sz="4000" dirty="0"/>
                </a:p>
              </p:txBody>
            </p:sp>
            <p:cxnSp>
              <p:nvCxnSpPr>
                <p:cNvPr id="12" name="直接连接符 11"/>
                <p:cNvCxnSpPr>
                  <a:stCxn id="4" idx="4"/>
                  <a:endCxn id="28" idx="0"/>
                </p:cNvCxnSpPr>
                <p:nvPr/>
              </p:nvCxnSpPr>
              <p:spPr>
                <a:xfrm flipH="1">
                  <a:off x="3111668" y="4484289"/>
                  <a:ext cx="363681" cy="668736"/>
                </a:xfrm>
                <a:prstGeom prst="line">
                  <a:avLst/>
                </a:prstGeom>
                <a:ln w="2540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8" name="任意多边形 27"/>
              <p:cNvSpPr/>
              <p:nvPr/>
            </p:nvSpPr>
            <p:spPr>
              <a:xfrm>
                <a:off x="2625685" y="5153025"/>
                <a:ext cx="1650493" cy="628232"/>
              </a:xfrm>
              <a:custGeom>
                <a:avLst/>
                <a:gdLst>
                  <a:gd name="connsiteX0" fmla="*/ 485983 w 1650493"/>
                  <a:gd name="connsiteY0" fmla="*/ 0 h 628232"/>
                  <a:gd name="connsiteX1" fmla="*/ 563246 w 1650493"/>
                  <a:gd name="connsiteY1" fmla="*/ 41937 h 628232"/>
                  <a:gd name="connsiteX2" fmla="*/ 825247 w 1650493"/>
                  <a:gd name="connsiteY2" fmla="*/ 94832 h 628232"/>
                  <a:gd name="connsiteX3" fmla="*/ 1087248 w 1650493"/>
                  <a:gd name="connsiteY3" fmla="*/ 41937 h 628232"/>
                  <a:gd name="connsiteX4" fmla="*/ 1164511 w 1650493"/>
                  <a:gd name="connsiteY4" fmla="*/ 0 h 628232"/>
                  <a:gd name="connsiteX5" fmla="*/ 1650493 w 1650493"/>
                  <a:gd name="connsiteY5" fmla="*/ 628232 h 628232"/>
                  <a:gd name="connsiteX6" fmla="*/ 0 w 1650493"/>
                  <a:gd name="connsiteY6" fmla="*/ 628232 h 62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0493" h="628232">
                    <a:moveTo>
                      <a:pt x="485983" y="0"/>
                    </a:moveTo>
                    <a:lnTo>
                      <a:pt x="563246" y="41937"/>
                    </a:lnTo>
                    <a:cubicBezTo>
                      <a:pt x="643775" y="75997"/>
                      <a:pt x="732311" y="94832"/>
                      <a:pt x="825247" y="94832"/>
                    </a:cubicBezTo>
                    <a:cubicBezTo>
                      <a:pt x="918183" y="94832"/>
                      <a:pt x="1006719" y="75997"/>
                      <a:pt x="1087248" y="41937"/>
                    </a:cubicBezTo>
                    <a:lnTo>
                      <a:pt x="1164511" y="0"/>
                    </a:lnTo>
                    <a:lnTo>
                      <a:pt x="1650493" y="628232"/>
                    </a:lnTo>
                    <a:lnTo>
                      <a:pt x="0" y="628232"/>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3600"/>
              </a:p>
            </p:txBody>
          </p:sp>
        </p:grpSp>
        <p:cxnSp>
          <p:nvCxnSpPr>
            <p:cNvPr id="48" name="直接连接符 47"/>
            <p:cNvCxnSpPr>
              <a:stCxn id="4" idx="4"/>
              <a:endCxn id="28" idx="4"/>
            </p:cNvCxnSpPr>
            <p:nvPr/>
          </p:nvCxnSpPr>
          <p:spPr>
            <a:xfrm>
              <a:off x="3056385" y="4062485"/>
              <a:ext cx="352346" cy="748385"/>
            </a:xfrm>
            <a:prstGeom prst="line">
              <a:avLst/>
            </a:prstGeom>
            <a:ln w="2540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45"/>
          <p:cNvGrpSpPr/>
          <p:nvPr/>
        </p:nvGrpSpPr>
        <p:grpSpPr>
          <a:xfrm>
            <a:off x="9448362" y="2942965"/>
            <a:ext cx="1397000" cy="3742406"/>
            <a:chOff x="2790825" y="0"/>
            <a:chExt cx="2857500" cy="7654925"/>
          </a:xfrm>
          <a:solidFill>
            <a:srgbClr val="406FC4"/>
          </a:solidFill>
        </p:grpSpPr>
        <p:sp>
          <p:nvSpPr>
            <p:cNvPr id="25" name="Freeform 5"/>
            <p:cNvSpPr>
              <a:spLocks/>
            </p:cNvSpPr>
            <p:nvPr/>
          </p:nvSpPr>
          <p:spPr bwMode="auto">
            <a:xfrm>
              <a:off x="4017963" y="7089775"/>
              <a:ext cx="1201738" cy="565150"/>
            </a:xfrm>
            <a:custGeom>
              <a:avLst/>
              <a:gdLst/>
              <a:ahLst/>
              <a:cxnLst>
                <a:cxn ang="0">
                  <a:pos x="375" y="33"/>
                </a:cxn>
                <a:cxn ang="0">
                  <a:pos x="322" y="20"/>
                </a:cxn>
                <a:cxn ang="0">
                  <a:pos x="267" y="27"/>
                </a:cxn>
                <a:cxn ang="0">
                  <a:pos x="132" y="4"/>
                </a:cxn>
                <a:cxn ang="0">
                  <a:pos x="12" y="45"/>
                </a:cxn>
                <a:cxn ang="0">
                  <a:pos x="33" y="69"/>
                </a:cxn>
                <a:cxn ang="0">
                  <a:pos x="44" y="71"/>
                </a:cxn>
                <a:cxn ang="0">
                  <a:pos x="124" y="98"/>
                </a:cxn>
                <a:cxn ang="0">
                  <a:pos x="48" y="109"/>
                </a:cxn>
                <a:cxn ang="0">
                  <a:pos x="0" y="145"/>
                </a:cxn>
                <a:cxn ang="0">
                  <a:pos x="10" y="165"/>
                </a:cxn>
                <a:cxn ang="0">
                  <a:pos x="114" y="178"/>
                </a:cxn>
                <a:cxn ang="0">
                  <a:pos x="373" y="137"/>
                </a:cxn>
                <a:cxn ang="0">
                  <a:pos x="375" y="115"/>
                </a:cxn>
                <a:cxn ang="0">
                  <a:pos x="375" y="75"/>
                </a:cxn>
                <a:cxn ang="0">
                  <a:pos x="375" y="33"/>
                </a:cxn>
              </a:cxnLst>
              <a:rect l="0" t="0" r="r" b="b"/>
              <a:pathLst>
                <a:path w="376" h="178">
                  <a:moveTo>
                    <a:pt x="375" y="33"/>
                  </a:moveTo>
                  <a:cubicBezTo>
                    <a:pt x="361" y="26"/>
                    <a:pt x="343" y="22"/>
                    <a:pt x="322" y="20"/>
                  </a:cubicBezTo>
                  <a:cubicBezTo>
                    <a:pt x="299" y="19"/>
                    <a:pt x="280" y="21"/>
                    <a:pt x="267" y="27"/>
                  </a:cubicBezTo>
                  <a:cubicBezTo>
                    <a:pt x="234" y="8"/>
                    <a:pt x="189" y="0"/>
                    <a:pt x="132" y="4"/>
                  </a:cubicBezTo>
                  <a:cubicBezTo>
                    <a:pt x="74" y="7"/>
                    <a:pt x="34" y="21"/>
                    <a:pt x="12" y="45"/>
                  </a:cubicBezTo>
                  <a:cubicBezTo>
                    <a:pt x="12" y="59"/>
                    <a:pt x="19" y="67"/>
                    <a:pt x="33" y="69"/>
                  </a:cubicBezTo>
                  <a:cubicBezTo>
                    <a:pt x="37" y="70"/>
                    <a:pt x="41" y="71"/>
                    <a:pt x="44" y="71"/>
                  </a:cubicBezTo>
                  <a:cubicBezTo>
                    <a:pt x="84" y="77"/>
                    <a:pt x="110" y="87"/>
                    <a:pt x="124" y="98"/>
                  </a:cubicBezTo>
                  <a:cubicBezTo>
                    <a:pt x="87" y="102"/>
                    <a:pt x="62" y="106"/>
                    <a:pt x="48" y="109"/>
                  </a:cubicBezTo>
                  <a:cubicBezTo>
                    <a:pt x="18" y="117"/>
                    <a:pt x="2" y="129"/>
                    <a:pt x="0" y="145"/>
                  </a:cubicBezTo>
                  <a:cubicBezTo>
                    <a:pt x="0" y="153"/>
                    <a:pt x="3" y="159"/>
                    <a:pt x="10" y="165"/>
                  </a:cubicBezTo>
                  <a:cubicBezTo>
                    <a:pt x="16" y="169"/>
                    <a:pt x="51" y="173"/>
                    <a:pt x="114" y="178"/>
                  </a:cubicBezTo>
                  <a:cubicBezTo>
                    <a:pt x="207" y="168"/>
                    <a:pt x="293" y="154"/>
                    <a:pt x="373" y="137"/>
                  </a:cubicBezTo>
                  <a:cubicBezTo>
                    <a:pt x="374" y="127"/>
                    <a:pt x="375" y="120"/>
                    <a:pt x="375" y="115"/>
                  </a:cubicBezTo>
                  <a:cubicBezTo>
                    <a:pt x="376" y="106"/>
                    <a:pt x="376" y="93"/>
                    <a:pt x="375" y="75"/>
                  </a:cubicBezTo>
                  <a:cubicBezTo>
                    <a:pt x="375" y="56"/>
                    <a:pt x="375" y="42"/>
                    <a:pt x="375" y="3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6"/>
            <p:cNvSpPr>
              <a:spLocks/>
            </p:cNvSpPr>
            <p:nvPr/>
          </p:nvSpPr>
          <p:spPr bwMode="auto">
            <a:xfrm>
              <a:off x="3276600" y="0"/>
              <a:ext cx="2371725" cy="7299325"/>
            </a:xfrm>
            <a:custGeom>
              <a:avLst/>
              <a:gdLst/>
              <a:ahLst/>
              <a:cxnLst>
                <a:cxn ang="0">
                  <a:pos x="549" y="18"/>
                </a:cxn>
                <a:cxn ang="0">
                  <a:pos x="462" y="13"/>
                </a:cxn>
                <a:cxn ang="0">
                  <a:pos x="405" y="25"/>
                </a:cxn>
                <a:cxn ang="0">
                  <a:pos x="392" y="37"/>
                </a:cxn>
                <a:cxn ang="0">
                  <a:pos x="369" y="72"/>
                </a:cxn>
                <a:cxn ang="0">
                  <a:pos x="376" y="92"/>
                </a:cxn>
                <a:cxn ang="0">
                  <a:pos x="379" y="102"/>
                </a:cxn>
                <a:cxn ang="0">
                  <a:pos x="386" y="111"/>
                </a:cxn>
                <a:cxn ang="0">
                  <a:pos x="387" y="160"/>
                </a:cxn>
                <a:cxn ang="0">
                  <a:pos x="389" y="190"/>
                </a:cxn>
                <a:cxn ang="0">
                  <a:pos x="403" y="203"/>
                </a:cxn>
                <a:cxn ang="0">
                  <a:pos x="407" y="257"/>
                </a:cxn>
                <a:cxn ang="0">
                  <a:pos x="442" y="337"/>
                </a:cxn>
                <a:cxn ang="0">
                  <a:pos x="473" y="359"/>
                </a:cxn>
                <a:cxn ang="0">
                  <a:pos x="443" y="425"/>
                </a:cxn>
                <a:cxn ang="0">
                  <a:pos x="360" y="561"/>
                </a:cxn>
                <a:cxn ang="0">
                  <a:pos x="317" y="711"/>
                </a:cxn>
                <a:cxn ang="0">
                  <a:pos x="289" y="698"/>
                </a:cxn>
                <a:cxn ang="0">
                  <a:pos x="248" y="712"/>
                </a:cxn>
                <a:cxn ang="0">
                  <a:pos x="216" y="717"/>
                </a:cxn>
                <a:cxn ang="0">
                  <a:pos x="204" y="737"/>
                </a:cxn>
                <a:cxn ang="0">
                  <a:pos x="116" y="792"/>
                </a:cxn>
                <a:cxn ang="0">
                  <a:pos x="0" y="801"/>
                </a:cxn>
                <a:cxn ang="0">
                  <a:pos x="76" y="864"/>
                </a:cxn>
                <a:cxn ang="0">
                  <a:pos x="176" y="869"/>
                </a:cxn>
                <a:cxn ang="0">
                  <a:pos x="234" y="959"/>
                </a:cxn>
                <a:cxn ang="0">
                  <a:pos x="234" y="1260"/>
                </a:cxn>
                <a:cxn ang="0">
                  <a:pos x="267" y="1280"/>
                </a:cxn>
                <a:cxn ang="0">
                  <a:pos x="305" y="1600"/>
                </a:cxn>
                <a:cxn ang="0">
                  <a:pos x="368" y="1925"/>
                </a:cxn>
                <a:cxn ang="0">
                  <a:pos x="382" y="2083"/>
                </a:cxn>
                <a:cxn ang="0">
                  <a:pos x="242" y="2131"/>
                </a:cxn>
                <a:cxn ang="0">
                  <a:pos x="356" y="2198"/>
                </a:cxn>
                <a:cxn ang="0">
                  <a:pos x="244" y="2251"/>
                </a:cxn>
                <a:cxn ang="0">
                  <a:pos x="554" y="2276"/>
                </a:cxn>
                <a:cxn ang="0">
                  <a:pos x="607" y="2181"/>
                </a:cxn>
                <a:cxn ang="0">
                  <a:pos x="593" y="2021"/>
                </a:cxn>
                <a:cxn ang="0">
                  <a:pos x="583" y="1735"/>
                </a:cxn>
                <a:cxn ang="0">
                  <a:pos x="575" y="1565"/>
                </a:cxn>
                <a:cxn ang="0">
                  <a:pos x="602" y="1315"/>
                </a:cxn>
                <a:cxn ang="0">
                  <a:pos x="655" y="1074"/>
                </a:cxn>
                <a:cxn ang="0">
                  <a:pos x="675" y="912"/>
                </a:cxn>
                <a:cxn ang="0">
                  <a:pos x="714" y="765"/>
                </a:cxn>
                <a:cxn ang="0">
                  <a:pos x="737" y="601"/>
                </a:cxn>
                <a:cxn ang="0">
                  <a:pos x="647" y="337"/>
                </a:cxn>
                <a:cxn ang="0">
                  <a:pos x="634" y="292"/>
                </a:cxn>
                <a:cxn ang="0">
                  <a:pos x="614" y="253"/>
                </a:cxn>
                <a:cxn ang="0">
                  <a:pos x="623" y="189"/>
                </a:cxn>
                <a:cxn ang="0">
                  <a:pos x="595" y="32"/>
                </a:cxn>
              </a:cxnLst>
              <a:rect l="0" t="0" r="r" b="b"/>
              <a:pathLst>
                <a:path w="742" h="2296">
                  <a:moveTo>
                    <a:pt x="574" y="16"/>
                  </a:moveTo>
                  <a:cubicBezTo>
                    <a:pt x="573" y="17"/>
                    <a:pt x="569" y="17"/>
                    <a:pt x="564" y="15"/>
                  </a:cubicBezTo>
                  <a:cubicBezTo>
                    <a:pt x="558" y="13"/>
                    <a:pt x="553" y="14"/>
                    <a:pt x="549" y="18"/>
                  </a:cubicBezTo>
                  <a:cubicBezTo>
                    <a:pt x="542" y="14"/>
                    <a:pt x="537" y="10"/>
                    <a:pt x="533" y="8"/>
                  </a:cubicBezTo>
                  <a:cubicBezTo>
                    <a:pt x="525" y="4"/>
                    <a:pt x="518" y="2"/>
                    <a:pt x="510" y="1"/>
                  </a:cubicBezTo>
                  <a:cubicBezTo>
                    <a:pt x="496" y="0"/>
                    <a:pt x="480" y="4"/>
                    <a:pt x="462" y="13"/>
                  </a:cubicBezTo>
                  <a:cubicBezTo>
                    <a:pt x="443" y="23"/>
                    <a:pt x="429" y="31"/>
                    <a:pt x="422" y="35"/>
                  </a:cubicBezTo>
                  <a:cubicBezTo>
                    <a:pt x="420" y="32"/>
                    <a:pt x="418" y="30"/>
                    <a:pt x="416" y="31"/>
                  </a:cubicBezTo>
                  <a:cubicBezTo>
                    <a:pt x="417" y="28"/>
                    <a:pt x="413" y="26"/>
                    <a:pt x="405" y="25"/>
                  </a:cubicBezTo>
                  <a:cubicBezTo>
                    <a:pt x="404" y="27"/>
                    <a:pt x="402" y="29"/>
                    <a:pt x="399" y="33"/>
                  </a:cubicBezTo>
                  <a:cubicBezTo>
                    <a:pt x="395" y="38"/>
                    <a:pt x="393" y="41"/>
                    <a:pt x="392" y="44"/>
                  </a:cubicBezTo>
                  <a:cubicBezTo>
                    <a:pt x="391" y="42"/>
                    <a:pt x="391" y="40"/>
                    <a:pt x="392" y="37"/>
                  </a:cubicBezTo>
                  <a:cubicBezTo>
                    <a:pt x="393" y="34"/>
                    <a:pt x="393" y="33"/>
                    <a:pt x="392" y="33"/>
                  </a:cubicBezTo>
                  <a:cubicBezTo>
                    <a:pt x="374" y="47"/>
                    <a:pt x="365" y="59"/>
                    <a:pt x="366" y="68"/>
                  </a:cubicBezTo>
                  <a:cubicBezTo>
                    <a:pt x="367" y="70"/>
                    <a:pt x="368" y="71"/>
                    <a:pt x="369" y="72"/>
                  </a:cubicBezTo>
                  <a:cubicBezTo>
                    <a:pt x="369" y="74"/>
                    <a:pt x="371" y="76"/>
                    <a:pt x="373" y="79"/>
                  </a:cubicBezTo>
                  <a:cubicBezTo>
                    <a:pt x="376" y="83"/>
                    <a:pt x="376" y="87"/>
                    <a:pt x="375" y="92"/>
                  </a:cubicBezTo>
                  <a:cubicBezTo>
                    <a:pt x="375" y="92"/>
                    <a:pt x="376" y="92"/>
                    <a:pt x="376" y="92"/>
                  </a:cubicBezTo>
                  <a:cubicBezTo>
                    <a:pt x="383" y="92"/>
                    <a:pt x="387" y="92"/>
                    <a:pt x="388" y="93"/>
                  </a:cubicBezTo>
                  <a:cubicBezTo>
                    <a:pt x="385" y="93"/>
                    <a:pt x="384" y="95"/>
                    <a:pt x="384" y="97"/>
                  </a:cubicBezTo>
                  <a:cubicBezTo>
                    <a:pt x="383" y="100"/>
                    <a:pt x="381" y="101"/>
                    <a:pt x="379" y="102"/>
                  </a:cubicBezTo>
                  <a:cubicBezTo>
                    <a:pt x="383" y="102"/>
                    <a:pt x="384" y="104"/>
                    <a:pt x="384" y="108"/>
                  </a:cubicBezTo>
                  <a:cubicBezTo>
                    <a:pt x="383" y="113"/>
                    <a:pt x="384" y="116"/>
                    <a:pt x="384" y="117"/>
                  </a:cubicBezTo>
                  <a:cubicBezTo>
                    <a:pt x="385" y="114"/>
                    <a:pt x="385" y="112"/>
                    <a:pt x="386" y="111"/>
                  </a:cubicBezTo>
                  <a:cubicBezTo>
                    <a:pt x="387" y="110"/>
                    <a:pt x="389" y="109"/>
                    <a:pt x="392" y="110"/>
                  </a:cubicBezTo>
                  <a:cubicBezTo>
                    <a:pt x="385" y="117"/>
                    <a:pt x="383" y="128"/>
                    <a:pt x="385" y="141"/>
                  </a:cubicBezTo>
                  <a:cubicBezTo>
                    <a:pt x="386" y="151"/>
                    <a:pt x="387" y="158"/>
                    <a:pt x="387" y="160"/>
                  </a:cubicBezTo>
                  <a:cubicBezTo>
                    <a:pt x="387" y="172"/>
                    <a:pt x="386" y="178"/>
                    <a:pt x="385" y="176"/>
                  </a:cubicBezTo>
                  <a:cubicBezTo>
                    <a:pt x="385" y="175"/>
                    <a:pt x="384" y="176"/>
                    <a:pt x="382" y="177"/>
                  </a:cubicBezTo>
                  <a:cubicBezTo>
                    <a:pt x="381" y="183"/>
                    <a:pt x="383" y="187"/>
                    <a:pt x="389" y="190"/>
                  </a:cubicBezTo>
                  <a:cubicBezTo>
                    <a:pt x="395" y="193"/>
                    <a:pt x="397" y="197"/>
                    <a:pt x="396" y="203"/>
                  </a:cubicBezTo>
                  <a:cubicBezTo>
                    <a:pt x="397" y="204"/>
                    <a:pt x="398" y="204"/>
                    <a:pt x="400" y="202"/>
                  </a:cubicBezTo>
                  <a:cubicBezTo>
                    <a:pt x="402" y="201"/>
                    <a:pt x="402" y="202"/>
                    <a:pt x="403" y="203"/>
                  </a:cubicBezTo>
                  <a:cubicBezTo>
                    <a:pt x="403" y="210"/>
                    <a:pt x="403" y="218"/>
                    <a:pt x="401" y="229"/>
                  </a:cubicBezTo>
                  <a:cubicBezTo>
                    <a:pt x="400" y="240"/>
                    <a:pt x="399" y="248"/>
                    <a:pt x="399" y="254"/>
                  </a:cubicBezTo>
                  <a:cubicBezTo>
                    <a:pt x="400" y="256"/>
                    <a:pt x="403" y="257"/>
                    <a:pt x="407" y="257"/>
                  </a:cubicBezTo>
                  <a:cubicBezTo>
                    <a:pt x="412" y="258"/>
                    <a:pt x="415" y="259"/>
                    <a:pt x="416" y="260"/>
                  </a:cubicBezTo>
                  <a:cubicBezTo>
                    <a:pt x="418" y="272"/>
                    <a:pt x="422" y="285"/>
                    <a:pt x="428" y="300"/>
                  </a:cubicBezTo>
                  <a:cubicBezTo>
                    <a:pt x="431" y="308"/>
                    <a:pt x="436" y="320"/>
                    <a:pt x="442" y="337"/>
                  </a:cubicBezTo>
                  <a:cubicBezTo>
                    <a:pt x="446" y="340"/>
                    <a:pt x="453" y="341"/>
                    <a:pt x="463" y="340"/>
                  </a:cubicBezTo>
                  <a:cubicBezTo>
                    <a:pt x="473" y="338"/>
                    <a:pt x="480" y="338"/>
                    <a:pt x="484" y="338"/>
                  </a:cubicBezTo>
                  <a:cubicBezTo>
                    <a:pt x="483" y="342"/>
                    <a:pt x="479" y="349"/>
                    <a:pt x="473" y="359"/>
                  </a:cubicBezTo>
                  <a:cubicBezTo>
                    <a:pt x="470" y="363"/>
                    <a:pt x="467" y="369"/>
                    <a:pt x="463" y="375"/>
                  </a:cubicBezTo>
                  <a:cubicBezTo>
                    <a:pt x="454" y="389"/>
                    <a:pt x="449" y="403"/>
                    <a:pt x="448" y="417"/>
                  </a:cubicBezTo>
                  <a:cubicBezTo>
                    <a:pt x="446" y="420"/>
                    <a:pt x="444" y="422"/>
                    <a:pt x="443" y="425"/>
                  </a:cubicBezTo>
                  <a:cubicBezTo>
                    <a:pt x="415" y="464"/>
                    <a:pt x="393" y="497"/>
                    <a:pt x="379" y="522"/>
                  </a:cubicBezTo>
                  <a:cubicBezTo>
                    <a:pt x="376" y="526"/>
                    <a:pt x="373" y="533"/>
                    <a:pt x="369" y="542"/>
                  </a:cubicBezTo>
                  <a:cubicBezTo>
                    <a:pt x="366" y="551"/>
                    <a:pt x="362" y="558"/>
                    <a:pt x="360" y="561"/>
                  </a:cubicBezTo>
                  <a:cubicBezTo>
                    <a:pt x="357" y="567"/>
                    <a:pt x="351" y="574"/>
                    <a:pt x="342" y="584"/>
                  </a:cubicBezTo>
                  <a:cubicBezTo>
                    <a:pt x="334" y="593"/>
                    <a:pt x="329" y="600"/>
                    <a:pt x="326" y="606"/>
                  </a:cubicBezTo>
                  <a:cubicBezTo>
                    <a:pt x="316" y="628"/>
                    <a:pt x="313" y="663"/>
                    <a:pt x="317" y="711"/>
                  </a:cubicBezTo>
                  <a:cubicBezTo>
                    <a:pt x="313" y="712"/>
                    <a:pt x="310" y="713"/>
                    <a:pt x="309" y="715"/>
                  </a:cubicBezTo>
                  <a:cubicBezTo>
                    <a:pt x="305" y="710"/>
                    <a:pt x="302" y="707"/>
                    <a:pt x="300" y="705"/>
                  </a:cubicBezTo>
                  <a:cubicBezTo>
                    <a:pt x="297" y="701"/>
                    <a:pt x="293" y="699"/>
                    <a:pt x="289" y="698"/>
                  </a:cubicBezTo>
                  <a:cubicBezTo>
                    <a:pt x="283" y="702"/>
                    <a:pt x="278" y="704"/>
                    <a:pt x="274" y="704"/>
                  </a:cubicBezTo>
                  <a:cubicBezTo>
                    <a:pt x="268" y="706"/>
                    <a:pt x="262" y="706"/>
                    <a:pt x="255" y="704"/>
                  </a:cubicBezTo>
                  <a:cubicBezTo>
                    <a:pt x="253" y="705"/>
                    <a:pt x="250" y="707"/>
                    <a:pt x="248" y="712"/>
                  </a:cubicBezTo>
                  <a:cubicBezTo>
                    <a:pt x="245" y="716"/>
                    <a:pt x="243" y="718"/>
                    <a:pt x="240" y="719"/>
                  </a:cubicBezTo>
                  <a:cubicBezTo>
                    <a:pt x="235" y="717"/>
                    <a:pt x="231" y="716"/>
                    <a:pt x="228" y="716"/>
                  </a:cubicBezTo>
                  <a:cubicBezTo>
                    <a:pt x="223" y="715"/>
                    <a:pt x="219" y="715"/>
                    <a:pt x="216" y="717"/>
                  </a:cubicBezTo>
                  <a:cubicBezTo>
                    <a:pt x="214" y="718"/>
                    <a:pt x="213" y="721"/>
                    <a:pt x="214" y="727"/>
                  </a:cubicBezTo>
                  <a:cubicBezTo>
                    <a:pt x="214" y="733"/>
                    <a:pt x="213" y="737"/>
                    <a:pt x="212" y="738"/>
                  </a:cubicBezTo>
                  <a:cubicBezTo>
                    <a:pt x="209" y="738"/>
                    <a:pt x="206" y="738"/>
                    <a:pt x="204" y="737"/>
                  </a:cubicBezTo>
                  <a:cubicBezTo>
                    <a:pt x="201" y="736"/>
                    <a:pt x="178" y="754"/>
                    <a:pt x="136" y="790"/>
                  </a:cubicBezTo>
                  <a:cubicBezTo>
                    <a:pt x="138" y="790"/>
                    <a:pt x="137" y="790"/>
                    <a:pt x="135" y="790"/>
                  </a:cubicBezTo>
                  <a:cubicBezTo>
                    <a:pt x="132" y="790"/>
                    <a:pt x="126" y="791"/>
                    <a:pt x="116" y="792"/>
                  </a:cubicBezTo>
                  <a:cubicBezTo>
                    <a:pt x="116" y="792"/>
                    <a:pt x="115" y="792"/>
                    <a:pt x="114" y="792"/>
                  </a:cubicBezTo>
                  <a:cubicBezTo>
                    <a:pt x="109" y="792"/>
                    <a:pt x="104" y="793"/>
                    <a:pt x="98" y="793"/>
                  </a:cubicBezTo>
                  <a:cubicBezTo>
                    <a:pt x="75" y="796"/>
                    <a:pt x="42" y="798"/>
                    <a:pt x="0" y="801"/>
                  </a:cubicBezTo>
                  <a:cubicBezTo>
                    <a:pt x="4" y="814"/>
                    <a:pt x="13" y="825"/>
                    <a:pt x="27" y="833"/>
                  </a:cubicBezTo>
                  <a:cubicBezTo>
                    <a:pt x="35" y="838"/>
                    <a:pt x="48" y="845"/>
                    <a:pt x="66" y="854"/>
                  </a:cubicBezTo>
                  <a:cubicBezTo>
                    <a:pt x="68" y="856"/>
                    <a:pt x="72" y="859"/>
                    <a:pt x="76" y="864"/>
                  </a:cubicBezTo>
                  <a:cubicBezTo>
                    <a:pt x="80" y="868"/>
                    <a:pt x="83" y="870"/>
                    <a:pt x="86" y="871"/>
                  </a:cubicBezTo>
                  <a:cubicBezTo>
                    <a:pt x="95" y="873"/>
                    <a:pt x="110" y="872"/>
                    <a:pt x="130" y="868"/>
                  </a:cubicBezTo>
                  <a:cubicBezTo>
                    <a:pt x="150" y="865"/>
                    <a:pt x="165" y="865"/>
                    <a:pt x="176" y="869"/>
                  </a:cubicBezTo>
                  <a:cubicBezTo>
                    <a:pt x="175" y="884"/>
                    <a:pt x="177" y="901"/>
                    <a:pt x="180" y="919"/>
                  </a:cubicBezTo>
                  <a:cubicBezTo>
                    <a:pt x="186" y="946"/>
                    <a:pt x="189" y="961"/>
                    <a:pt x="189" y="964"/>
                  </a:cubicBezTo>
                  <a:cubicBezTo>
                    <a:pt x="202" y="964"/>
                    <a:pt x="217" y="962"/>
                    <a:pt x="234" y="959"/>
                  </a:cubicBezTo>
                  <a:cubicBezTo>
                    <a:pt x="244" y="957"/>
                    <a:pt x="258" y="955"/>
                    <a:pt x="278" y="951"/>
                  </a:cubicBezTo>
                  <a:cubicBezTo>
                    <a:pt x="274" y="986"/>
                    <a:pt x="268" y="1040"/>
                    <a:pt x="260" y="1113"/>
                  </a:cubicBezTo>
                  <a:cubicBezTo>
                    <a:pt x="253" y="1175"/>
                    <a:pt x="244" y="1224"/>
                    <a:pt x="234" y="1260"/>
                  </a:cubicBezTo>
                  <a:cubicBezTo>
                    <a:pt x="236" y="1261"/>
                    <a:pt x="240" y="1262"/>
                    <a:pt x="246" y="1261"/>
                  </a:cubicBezTo>
                  <a:cubicBezTo>
                    <a:pt x="254" y="1260"/>
                    <a:pt x="259" y="1260"/>
                    <a:pt x="262" y="1260"/>
                  </a:cubicBezTo>
                  <a:cubicBezTo>
                    <a:pt x="263" y="1267"/>
                    <a:pt x="264" y="1274"/>
                    <a:pt x="267" y="1280"/>
                  </a:cubicBezTo>
                  <a:cubicBezTo>
                    <a:pt x="269" y="1283"/>
                    <a:pt x="272" y="1288"/>
                    <a:pt x="276" y="1294"/>
                  </a:cubicBezTo>
                  <a:cubicBezTo>
                    <a:pt x="278" y="1327"/>
                    <a:pt x="283" y="1379"/>
                    <a:pt x="291" y="1448"/>
                  </a:cubicBezTo>
                  <a:cubicBezTo>
                    <a:pt x="299" y="1513"/>
                    <a:pt x="303" y="1563"/>
                    <a:pt x="305" y="1600"/>
                  </a:cubicBezTo>
                  <a:cubicBezTo>
                    <a:pt x="308" y="1637"/>
                    <a:pt x="313" y="1676"/>
                    <a:pt x="320" y="1719"/>
                  </a:cubicBezTo>
                  <a:cubicBezTo>
                    <a:pt x="324" y="1741"/>
                    <a:pt x="331" y="1777"/>
                    <a:pt x="341" y="1830"/>
                  </a:cubicBezTo>
                  <a:cubicBezTo>
                    <a:pt x="346" y="1853"/>
                    <a:pt x="355" y="1885"/>
                    <a:pt x="368" y="1925"/>
                  </a:cubicBezTo>
                  <a:cubicBezTo>
                    <a:pt x="381" y="1966"/>
                    <a:pt x="389" y="1997"/>
                    <a:pt x="394" y="2016"/>
                  </a:cubicBezTo>
                  <a:cubicBezTo>
                    <a:pt x="398" y="2033"/>
                    <a:pt x="399" y="2047"/>
                    <a:pt x="398" y="2055"/>
                  </a:cubicBezTo>
                  <a:cubicBezTo>
                    <a:pt x="397" y="2061"/>
                    <a:pt x="391" y="2071"/>
                    <a:pt x="382" y="2083"/>
                  </a:cubicBezTo>
                  <a:cubicBezTo>
                    <a:pt x="373" y="2095"/>
                    <a:pt x="369" y="2104"/>
                    <a:pt x="369" y="2111"/>
                  </a:cubicBezTo>
                  <a:cubicBezTo>
                    <a:pt x="366" y="2113"/>
                    <a:pt x="362" y="2115"/>
                    <a:pt x="359" y="2117"/>
                  </a:cubicBezTo>
                  <a:cubicBezTo>
                    <a:pt x="288" y="2122"/>
                    <a:pt x="248" y="2127"/>
                    <a:pt x="242" y="2131"/>
                  </a:cubicBezTo>
                  <a:cubicBezTo>
                    <a:pt x="235" y="2137"/>
                    <a:pt x="232" y="2143"/>
                    <a:pt x="232" y="2151"/>
                  </a:cubicBezTo>
                  <a:cubicBezTo>
                    <a:pt x="234" y="2167"/>
                    <a:pt x="250" y="2179"/>
                    <a:pt x="280" y="2187"/>
                  </a:cubicBezTo>
                  <a:cubicBezTo>
                    <a:pt x="294" y="2190"/>
                    <a:pt x="319" y="2194"/>
                    <a:pt x="356" y="2198"/>
                  </a:cubicBezTo>
                  <a:cubicBezTo>
                    <a:pt x="342" y="2209"/>
                    <a:pt x="316" y="2219"/>
                    <a:pt x="276" y="2225"/>
                  </a:cubicBezTo>
                  <a:cubicBezTo>
                    <a:pt x="273" y="2225"/>
                    <a:pt x="269" y="2226"/>
                    <a:pt x="265" y="2227"/>
                  </a:cubicBezTo>
                  <a:cubicBezTo>
                    <a:pt x="251" y="2229"/>
                    <a:pt x="244" y="2237"/>
                    <a:pt x="244" y="2251"/>
                  </a:cubicBezTo>
                  <a:cubicBezTo>
                    <a:pt x="266" y="2275"/>
                    <a:pt x="306" y="2289"/>
                    <a:pt x="364" y="2292"/>
                  </a:cubicBezTo>
                  <a:cubicBezTo>
                    <a:pt x="421" y="2296"/>
                    <a:pt x="466" y="2288"/>
                    <a:pt x="499" y="2269"/>
                  </a:cubicBezTo>
                  <a:cubicBezTo>
                    <a:pt x="512" y="2275"/>
                    <a:pt x="531" y="2277"/>
                    <a:pt x="554" y="2276"/>
                  </a:cubicBezTo>
                  <a:cubicBezTo>
                    <a:pt x="575" y="2274"/>
                    <a:pt x="593" y="2270"/>
                    <a:pt x="607" y="2263"/>
                  </a:cubicBezTo>
                  <a:cubicBezTo>
                    <a:pt x="607" y="2254"/>
                    <a:pt x="607" y="2240"/>
                    <a:pt x="607" y="2221"/>
                  </a:cubicBezTo>
                  <a:cubicBezTo>
                    <a:pt x="608" y="2203"/>
                    <a:pt x="608" y="2190"/>
                    <a:pt x="607" y="2181"/>
                  </a:cubicBezTo>
                  <a:cubicBezTo>
                    <a:pt x="607" y="2170"/>
                    <a:pt x="603" y="2149"/>
                    <a:pt x="597" y="2116"/>
                  </a:cubicBezTo>
                  <a:cubicBezTo>
                    <a:pt x="593" y="2089"/>
                    <a:pt x="591" y="2070"/>
                    <a:pt x="592" y="2057"/>
                  </a:cubicBezTo>
                  <a:cubicBezTo>
                    <a:pt x="593" y="2047"/>
                    <a:pt x="594" y="2035"/>
                    <a:pt x="593" y="2021"/>
                  </a:cubicBezTo>
                  <a:cubicBezTo>
                    <a:pt x="592" y="2005"/>
                    <a:pt x="591" y="1993"/>
                    <a:pt x="590" y="1984"/>
                  </a:cubicBezTo>
                  <a:cubicBezTo>
                    <a:pt x="589" y="1958"/>
                    <a:pt x="588" y="1916"/>
                    <a:pt x="587" y="1858"/>
                  </a:cubicBezTo>
                  <a:cubicBezTo>
                    <a:pt x="586" y="1803"/>
                    <a:pt x="585" y="1763"/>
                    <a:pt x="583" y="1735"/>
                  </a:cubicBezTo>
                  <a:cubicBezTo>
                    <a:pt x="582" y="1723"/>
                    <a:pt x="580" y="1704"/>
                    <a:pt x="575" y="1677"/>
                  </a:cubicBezTo>
                  <a:cubicBezTo>
                    <a:pt x="570" y="1653"/>
                    <a:pt x="568" y="1635"/>
                    <a:pt x="568" y="1626"/>
                  </a:cubicBezTo>
                  <a:cubicBezTo>
                    <a:pt x="568" y="1615"/>
                    <a:pt x="571" y="1595"/>
                    <a:pt x="575" y="1565"/>
                  </a:cubicBezTo>
                  <a:cubicBezTo>
                    <a:pt x="581" y="1532"/>
                    <a:pt x="584" y="1508"/>
                    <a:pt x="585" y="1493"/>
                  </a:cubicBezTo>
                  <a:cubicBezTo>
                    <a:pt x="587" y="1451"/>
                    <a:pt x="588" y="1419"/>
                    <a:pt x="589" y="1398"/>
                  </a:cubicBezTo>
                  <a:cubicBezTo>
                    <a:pt x="592" y="1361"/>
                    <a:pt x="596" y="1334"/>
                    <a:pt x="602" y="1315"/>
                  </a:cubicBezTo>
                  <a:cubicBezTo>
                    <a:pt x="613" y="1307"/>
                    <a:pt x="620" y="1291"/>
                    <a:pt x="623" y="1268"/>
                  </a:cubicBezTo>
                  <a:cubicBezTo>
                    <a:pt x="625" y="1239"/>
                    <a:pt x="627" y="1217"/>
                    <a:pt x="630" y="1203"/>
                  </a:cubicBezTo>
                  <a:cubicBezTo>
                    <a:pt x="641" y="1146"/>
                    <a:pt x="649" y="1103"/>
                    <a:pt x="655" y="1074"/>
                  </a:cubicBezTo>
                  <a:cubicBezTo>
                    <a:pt x="664" y="1024"/>
                    <a:pt x="670" y="982"/>
                    <a:pt x="673" y="948"/>
                  </a:cubicBezTo>
                  <a:cubicBezTo>
                    <a:pt x="673" y="945"/>
                    <a:pt x="673" y="939"/>
                    <a:pt x="673" y="930"/>
                  </a:cubicBezTo>
                  <a:cubicBezTo>
                    <a:pt x="673" y="922"/>
                    <a:pt x="674" y="916"/>
                    <a:pt x="675" y="912"/>
                  </a:cubicBezTo>
                  <a:cubicBezTo>
                    <a:pt x="677" y="904"/>
                    <a:pt x="681" y="893"/>
                    <a:pt x="687" y="878"/>
                  </a:cubicBezTo>
                  <a:cubicBezTo>
                    <a:pt x="693" y="863"/>
                    <a:pt x="697" y="852"/>
                    <a:pt x="699" y="845"/>
                  </a:cubicBezTo>
                  <a:cubicBezTo>
                    <a:pt x="705" y="823"/>
                    <a:pt x="710" y="796"/>
                    <a:pt x="714" y="765"/>
                  </a:cubicBezTo>
                  <a:cubicBezTo>
                    <a:pt x="718" y="728"/>
                    <a:pt x="722" y="700"/>
                    <a:pt x="724" y="681"/>
                  </a:cubicBezTo>
                  <a:cubicBezTo>
                    <a:pt x="725" y="674"/>
                    <a:pt x="727" y="660"/>
                    <a:pt x="730" y="641"/>
                  </a:cubicBezTo>
                  <a:cubicBezTo>
                    <a:pt x="734" y="624"/>
                    <a:pt x="736" y="611"/>
                    <a:pt x="737" y="601"/>
                  </a:cubicBezTo>
                  <a:cubicBezTo>
                    <a:pt x="742" y="546"/>
                    <a:pt x="737" y="496"/>
                    <a:pt x="720" y="449"/>
                  </a:cubicBezTo>
                  <a:cubicBezTo>
                    <a:pt x="717" y="441"/>
                    <a:pt x="713" y="433"/>
                    <a:pt x="710" y="425"/>
                  </a:cubicBezTo>
                  <a:cubicBezTo>
                    <a:pt x="694" y="392"/>
                    <a:pt x="673" y="362"/>
                    <a:pt x="647" y="337"/>
                  </a:cubicBezTo>
                  <a:cubicBezTo>
                    <a:pt x="648" y="332"/>
                    <a:pt x="647" y="325"/>
                    <a:pt x="645" y="315"/>
                  </a:cubicBezTo>
                  <a:cubicBezTo>
                    <a:pt x="642" y="305"/>
                    <a:pt x="641" y="297"/>
                    <a:pt x="641" y="292"/>
                  </a:cubicBezTo>
                  <a:cubicBezTo>
                    <a:pt x="634" y="292"/>
                    <a:pt x="634" y="292"/>
                    <a:pt x="634" y="292"/>
                  </a:cubicBezTo>
                  <a:cubicBezTo>
                    <a:pt x="627" y="271"/>
                    <a:pt x="627" y="271"/>
                    <a:pt x="627" y="271"/>
                  </a:cubicBezTo>
                  <a:cubicBezTo>
                    <a:pt x="616" y="271"/>
                    <a:pt x="616" y="271"/>
                    <a:pt x="616" y="271"/>
                  </a:cubicBezTo>
                  <a:cubicBezTo>
                    <a:pt x="615" y="264"/>
                    <a:pt x="615" y="259"/>
                    <a:pt x="614" y="253"/>
                  </a:cubicBezTo>
                  <a:cubicBezTo>
                    <a:pt x="612" y="245"/>
                    <a:pt x="611" y="240"/>
                    <a:pt x="611" y="239"/>
                  </a:cubicBezTo>
                  <a:cubicBezTo>
                    <a:pt x="615" y="234"/>
                    <a:pt x="618" y="226"/>
                    <a:pt x="619" y="215"/>
                  </a:cubicBezTo>
                  <a:cubicBezTo>
                    <a:pt x="621" y="202"/>
                    <a:pt x="622" y="194"/>
                    <a:pt x="623" y="189"/>
                  </a:cubicBezTo>
                  <a:cubicBezTo>
                    <a:pt x="626" y="163"/>
                    <a:pt x="627" y="136"/>
                    <a:pt x="626" y="109"/>
                  </a:cubicBezTo>
                  <a:cubicBezTo>
                    <a:pt x="624" y="81"/>
                    <a:pt x="621" y="62"/>
                    <a:pt x="617" y="51"/>
                  </a:cubicBezTo>
                  <a:cubicBezTo>
                    <a:pt x="611" y="49"/>
                    <a:pt x="604" y="43"/>
                    <a:pt x="595" y="32"/>
                  </a:cubicBezTo>
                  <a:cubicBezTo>
                    <a:pt x="586" y="22"/>
                    <a:pt x="579" y="17"/>
                    <a:pt x="574"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7"/>
            <p:cNvSpPr>
              <a:spLocks/>
            </p:cNvSpPr>
            <p:nvPr/>
          </p:nvSpPr>
          <p:spPr bwMode="auto">
            <a:xfrm>
              <a:off x="2790825" y="1582738"/>
              <a:ext cx="1620838" cy="989013"/>
            </a:xfrm>
            <a:custGeom>
              <a:avLst/>
              <a:gdLst/>
              <a:ahLst/>
              <a:cxnLst>
                <a:cxn ang="0">
                  <a:pos x="500" y="288"/>
                </a:cxn>
                <a:cxn ang="0">
                  <a:pos x="500" y="262"/>
                </a:cxn>
                <a:cxn ang="0">
                  <a:pos x="356" y="262"/>
                </a:cxn>
                <a:cxn ang="0">
                  <a:pos x="246" y="0"/>
                </a:cxn>
                <a:cxn ang="0">
                  <a:pos x="0" y="47"/>
                </a:cxn>
                <a:cxn ang="0">
                  <a:pos x="109" y="311"/>
                </a:cxn>
                <a:cxn ang="0">
                  <a:pos x="500" y="288"/>
                </a:cxn>
              </a:cxnLst>
              <a:rect l="0" t="0" r="r" b="b"/>
              <a:pathLst>
                <a:path w="507" h="311">
                  <a:moveTo>
                    <a:pt x="500" y="288"/>
                  </a:moveTo>
                  <a:cubicBezTo>
                    <a:pt x="507" y="279"/>
                    <a:pt x="507" y="270"/>
                    <a:pt x="500" y="262"/>
                  </a:cubicBezTo>
                  <a:cubicBezTo>
                    <a:pt x="356" y="262"/>
                    <a:pt x="356" y="262"/>
                    <a:pt x="356" y="262"/>
                  </a:cubicBezTo>
                  <a:cubicBezTo>
                    <a:pt x="246" y="0"/>
                    <a:pt x="246" y="0"/>
                    <a:pt x="246" y="0"/>
                  </a:cubicBezTo>
                  <a:cubicBezTo>
                    <a:pt x="0" y="47"/>
                    <a:pt x="0" y="47"/>
                    <a:pt x="0" y="47"/>
                  </a:cubicBezTo>
                  <a:cubicBezTo>
                    <a:pt x="109" y="311"/>
                    <a:pt x="109" y="311"/>
                    <a:pt x="109" y="311"/>
                  </a:cubicBezTo>
                  <a:lnTo>
                    <a:pt x="500" y="28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95548350"/>
      </p:ext>
    </p:extLst>
  </p:cSld>
  <p:clrMapOvr>
    <a:masterClrMapping/>
  </p:clrMapOvr>
  <p:transition advClick="0" advTm="0">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58"/>
          <p:cNvSpPr txBox="1"/>
          <p:nvPr/>
        </p:nvSpPr>
        <p:spPr>
          <a:xfrm>
            <a:off x="1511011" y="494923"/>
            <a:ext cx="7770174" cy="769441"/>
          </a:xfrm>
          <a:prstGeom prst="rect">
            <a:avLst/>
          </a:prstGeom>
          <a:noFill/>
        </p:spPr>
        <p:txBody>
          <a:bodyPr wrap="square" rtlCol="0">
            <a:spAutoFit/>
          </a:bodyPr>
          <a:lstStyle/>
          <a:p>
            <a:r>
              <a:rPr lang="zh-TW" altLang="en-US" sz="4400" b="1" dirty="0" smtClean="0">
                <a:solidFill>
                  <a:schemeClr val="accent5">
                    <a:lumMod val="75000"/>
                  </a:schemeClr>
                </a:solidFill>
                <a:latin typeface="微軟正黑體" panose="020B0604030504040204" pitchFamily="34" charset="-120"/>
                <a:ea typeface="微軟正黑體" panose="020B0604030504040204" pitchFamily="34" charset="-120"/>
              </a:rPr>
              <a:t>前期考量</a:t>
            </a:r>
            <a:endParaRPr lang="zh-TW" altLang="en-US" sz="4400" b="1" dirty="0">
              <a:solidFill>
                <a:schemeClr val="accent5">
                  <a:lumMod val="75000"/>
                </a:schemeClr>
              </a:solidFill>
              <a:latin typeface="微軟正黑體" panose="020B0604030504040204" pitchFamily="34" charset="-120"/>
              <a:ea typeface="微軟正黑體" panose="020B0604030504040204" pitchFamily="34" charset="-120"/>
            </a:endParaRPr>
          </a:p>
        </p:txBody>
      </p:sp>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a:off x="2593682" y="2013700"/>
            <a:ext cx="2454854" cy="1519317"/>
            <a:chOff x="3181350" y="2107210"/>
            <a:chExt cx="2454854" cy="1519317"/>
          </a:xfrm>
        </p:grpSpPr>
        <p:sp>
          <p:nvSpPr>
            <p:cNvPr id="54" name="任意多边形 53"/>
            <p:cNvSpPr/>
            <p:nvPr/>
          </p:nvSpPr>
          <p:spPr>
            <a:xfrm>
              <a:off x="5027113" y="2396551"/>
              <a:ext cx="609091" cy="940633"/>
            </a:xfrm>
            <a:custGeom>
              <a:avLst/>
              <a:gdLst>
                <a:gd name="connsiteX0" fmla="*/ 0 w 1058022"/>
                <a:gd name="connsiteY0" fmla="*/ 0 h 1633928"/>
                <a:gd name="connsiteX1" fmla="*/ 241058 w 1058022"/>
                <a:gd name="connsiteY1" fmla="*/ 0 h 1633928"/>
                <a:gd name="connsiteX2" fmla="*/ 1058022 w 1058022"/>
                <a:gd name="connsiteY2" fmla="*/ 816964 h 1633928"/>
                <a:gd name="connsiteX3" fmla="*/ 241058 w 1058022"/>
                <a:gd name="connsiteY3" fmla="*/ 1633928 h 1633928"/>
                <a:gd name="connsiteX4" fmla="*/ 2 w 1058022"/>
                <a:gd name="connsiteY4" fmla="*/ 1633928 h 1633928"/>
                <a:gd name="connsiteX5" fmla="*/ 24196 w 1058022"/>
                <a:gd name="connsiteY5" fmla="*/ 1611939 h 1633928"/>
                <a:gd name="connsiteX6" fmla="*/ 353485 w 1058022"/>
                <a:gd name="connsiteY6" fmla="*/ 816965 h 1633928"/>
                <a:gd name="connsiteX7" fmla="*/ 24196 w 1058022"/>
                <a:gd name="connsiteY7" fmla="*/ 21991 h 163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8022" h="1633928">
                  <a:moveTo>
                    <a:pt x="0" y="0"/>
                  </a:moveTo>
                  <a:lnTo>
                    <a:pt x="241058" y="0"/>
                  </a:lnTo>
                  <a:lnTo>
                    <a:pt x="1058022" y="816964"/>
                  </a:lnTo>
                  <a:lnTo>
                    <a:pt x="241058" y="1633928"/>
                  </a:lnTo>
                  <a:lnTo>
                    <a:pt x="2" y="1633928"/>
                  </a:lnTo>
                  <a:lnTo>
                    <a:pt x="24196" y="1611939"/>
                  </a:lnTo>
                  <a:cubicBezTo>
                    <a:pt x="227648" y="1408487"/>
                    <a:pt x="353485" y="1127422"/>
                    <a:pt x="353485" y="816965"/>
                  </a:cubicBezTo>
                  <a:cubicBezTo>
                    <a:pt x="353485" y="506509"/>
                    <a:pt x="227648" y="225443"/>
                    <a:pt x="24196" y="21991"/>
                  </a:cubicBez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53" name="同心圆 52"/>
            <p:cNvSpPr/>
            <p:nvPr/>
          </p:nvSpPr>
          <p:spPr>
            <a:xfrm>
              <a:off x="3181350" y="2107210"/>
              <a:ext cx="1519317" cy="1519317"/>
            </a:xfrm>
            <a:prstGeom prst="donut">
              <a:avLst>
                <a:gd name="adj" fmla="val 16822"/>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grpSp>
        <p:nvGrpSpPr>
          <p:cNvPr id="56" name="组合 55"/>
          <p:cNvGrpSpPr/>
          <p:nvPr/>
        </p:nvGrpSpPr>
        <p:grpSpPr>
          <a:xfrm>
            <a:off x="5374982" y="2013700"/>
            <a:ext cx="2454854" cy="1519317"/>
            <a:chOff x="3181350" y="2107210"/>
            <a:chExt cx="2454854" cy="1519317"/>
          </a:xfrm>
        </p:grpSpPr>
        <p:sp>
          <p:nvSpPr>
            <p:cNvPr id="57" name="任意多边形 56"/>
            <p:cNvSpPr/>
            <p:nvPr/>
          </p:nvSpPr>
          <p:spPr>
            <a:xfrm>
              <a:off x="5027113" y="2396551"/>
              <a:ext cx="609091" cy="940633"/>
            </a:xfrm>
            <a:custGeom>
              <a:avLst/>
              <a:gdLst>
                <a:gd name="connsiteX0" fmla="*/ 0 w 1058022"/>
                <a:gd name="connsiteY0" fmla="*/ 0 h 1633928"/>
                <a:gd name="connsiteX1" fmla="*/ 241058 w 1058022"/>
                <a:gd name="connsiteY1" fmla="*/ 0 h 1633928"/>
                <a:gd name="connsiteX2" fmla="*/ 1058022 w 1058022"/>
                <a:gd name="connsiteY2" fmla="*/ 816964 h 1633928"/>
                <a:gd name="connsiteX3" fmla="*/ 241058 w 1058022"/>
                <a:gd name="connsiteY3" fmla="*/ 1633928 h 1633928"/>
                <a:gd name="connsiteX4" fmla="*/ 2 w 1058022"/>
                <a:gd name="connsiteY4" fmla="*/ 1633928 h 1633928"/>
                <a:gd name="connsiteX5" fmla="*/ 24196 w 1058022"/>
                <a:gd name="connsiteY5" fmla="*/ 1611939 h 1633928"/>
                <a:gd name="connsiteX6" fmla="*/ 353485 w 1058022"/>
                <a:gd name="connsiteY6" fmla="*/ 816965 h 1633928"/>
                <a:gd name="connsiteX7" fmla="*/ 24196 w 1058022"/>
                <a:gd name="connsiteY7" fmla="*/ 21991 h 163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8022" h="1633928">
                  <a:moveTo>
                    <a:pt x="0" y="0"/>
                  </a:moveTo>
                  <a:lnTo>
                    <a:pt x="241058" y="0"/>
                  </a:lnTo>
                  <a:lnTo>
                    <a:pt x="1058022" y="816964"/>
                  </a:lnTo>
                  <a:lnTo>
                    <a:pt x="241058" y="1633928"/>
                  </a:lnTo>
                  <a:lnTo>
                    <a:pt x="2" y="1633928"/>
                  </a:lnTo>
                  <a:lnTo>
                    <a:pt x="24196" y="1611939"/>
                  </a:lnTo>
                  <a:cubicBezTo>
                    <a:pt x="227648" y="1408487"/>
                    <a:pt x="353485" y="1127422"/>
                    <a:pt x="353485" y="816965"/>
                  </a:cubicBezTo>
                  <a:cubicBezTo>
                    <a:pt x="353485" y="506509"/>
                    <a:pt x="227648" y="225443"/>
                    <a:pt x="24196" y="21991"/>
                  </a:cubicBez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58" name="同心圆 57"/>
            <p:cNvSpPr/>
            <p:nvPr/>
          </p:nvSpPr>
          <p:spPr>
            <a:xfrm>
              <a:off x="3181350" y="2107210"/>
              <a:ext cx="1519317" cy="1519317"/>
            </a:xfrm>
            <a:prstGeom prst="donut">
              <a:avLst>
                <a:gd name="adj" fmla="val 16822"/>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sp>
        <p:nvSpPr>
          <p:cNvPr id="61" name="同心圆 60"/>
          <p:cNvSpPr/>
          <p:nvPr/>
        </p:nvSpPr>
        <p:spPr>
          <a:xfrm>
            <a:off x="8156282" y="2013698"/>
            <a:ext cx="1519317" cy="1519317"/>
          </a:xfrm>
          <a:prstGeom prst="donut">
            <a:avLst>
              <a:gd name="adj" fmla="val 16822"/>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67" name="椭圆 66"/>
          <p:cNvSpPr/>
          <p:nvPr/>
        </p:nvSpPr>
        <p:spPr>
          <a:xfrm>
            <a:off x="2765432" y="2185072"/>
            <a:ext cx="1175818" cy="11758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8" name="椭圆 67"/>
          <p:cNvSpPr/>
          <p:nvPr/>
        </p:nvSpPr>
        <p:spPr>
          <a:xfrm>
            <a:off x="5508091" y="2185072"/>
            <a:ext cx="1175818" cy="11758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9" name="椭圆 68"/>
          <p:cNvSpPr/>
          <p:nvPr/>
        </p:nvSpPr>
        <p:spPr>
          <a:xfrm>
            <a:off x="8328032" y="2185072"/>
            <a:ext cx="1175818" cy="11758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aphicFrame>
        <p:nvGraphicFramePr>
          <p:cNvPr id="72" name="表格 71"/>
          <p:cNvGraphicFramePr>
            <a:graphicFrameLocks noGrp="1"/>
          </p:cNvGraphicFramePr>
          <p:nvPr>
            <p:extLst/>
          </p:nvPr>
        </p:nvGraphicFramePr>
        <p:xfrm>
          <a:off x="2881548" y="2304731"/>
          <a:ext cx="900000" cy="914400"/>
        </p:xfrm>
        <a:graphic>
          <a:graphicData uri="http://schemas.openxmlformats.org/drawingml/2006/table">
            <a:tbl>
              <a:tblPr firstRow="1" bandRow="1">
                <a:tableStyleId>{5C22544A-7EE6-4342-B048-85BDC9FD1C3A}</a:tableStyleId>
              </a:tblPr>
              <a:tblGrid>
                <a:gridCol w="900000">
                  <a:extLst>
                    <a:ext uri="{9D8B030D-6E8A-4147-A177-3AD203B41FA5}">
                      <a16:colId xmlns:a16="http://schemas.microsoft.com/office/drawing/2014/main" val="20000"/>
                    </a:ext>
                  </a:extLst>
                </a:gridCol>
              </a:tblGrid>
              <a:tr h="900000">
                <a:tc>
                  <a:txBody>
                    <a:bodyPr/>
                    <a:lstStyle/>
                    <a:p>
                      <a:pPr algn="ctr"/>
                      <a:r>
                        <a:rPr lang="en-US" altLang="zh-CN" sz="5400" dirty="0">
                          <a:solidFill>
                            <a:schemeClr val="accent5">
                              <a:lumMod val="75000"/>
                            </a:schemeClr>
                          </a:solidFill>
                        </a:rPr>
                        <a:t>1</a:t>
                      </a:r>
                      <a:endParaRPr lang="zh-CN" altLang="en-US" sz="5400" dirty="0">
                        <a:solidFill>
                          <a:schemeClr val="accent5">
                            <a:lumMod val="7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76" name="表格 75"/>
          <p:cNvGraphicFramePr>
            <a:graphicFrameLocks noGrp="1"/>
          </p:cNvGraphicFramePr>
          <p:nvPr>
            <p:extLst/>
          </p:nvPr>
        </p:nvGraphicFramePr>
        <p:xfrm>
          <a:off x="5646000" y="2304731"/>
          <a:ext cx="900000" cy="914400"/>
        </p:xfrm>
        <a:graphic>
          <a:graphicData uri="http://schemas.openxmlformats.org/drawingml/2006/table">
            <a:tbl>
              <a:tblPr firstRow="1" bandRow="1">
                <a:tableStyleId>{5C22544A-7EE6-4342-B048-85BDC9FD1C3A}</a:tableStyleId>
              </a:tblPr>
              <a:tblGrid>
                <a:gridCol w="900000">
                  <a:extLst>
                    <a:ext uri="{9D8B030D-6E8A-4147-A177-3AD203B41FA5}">
                      <a16:colId xmlns:a16="http://schemas.microsoft.com/office/drawing/2014/main" val="20000"/>
                    </a:ext>
                  </a:extLst>
                </a:gridCol>
              </a:tblGrid>
              <a:tr h="900000">
                <a:tc>
                  <a:txBody>
                    <a:bodyPr/>
                    <a:lstStyle/>
                    <a:p>
                      <a:pPr algn="ctr"/>
                      <a:r>
                        <a:rPr lang="en-US" altLang="zh-CN" sz="5400" dirty="0">
                          <a:solidFill>
                            <a:schemeClr val="accent5">
                              <a:lumMod val="75000"/>
                            </a:schemeClr>
                          </a:solidFill>
                        </a:rPr>
                        <a:t>2</a:t>
                      </a:r>
                      <a:endParaRPr lang="zh-CN" altLang="en-US" sz="5400" dirty="0">
                        <a:solidFill>
                          <a:schemeClr val="accent5">
                            <a:lumMod val="7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77" name="表格 76"/>
          <p:cNvGraphicFramePr>
            <a:graphicFrameLocks noGrp="1"/>
          </p:cNvGraphicFramePr>
          <p:nvPr>
            <p:extLst/>
          </p:nvPr>
        </p:nvGraphicFramePr>
        <p:xfrm>
          <a:off x="8461772" y="2304731"/>
          <a:ext cx="900000" cy="914400"/>
        </p:xfrm>
        <a:graphic>
          <a:graphicData uri="http://schemas.openxmlformats.org/drawingml/2006/table">
            <a:tbl>
              <a:tblPr firstRow="1" bandRow="1">
                <a:tableStyleId>{5C22544A-7EE6-4342-B048-85BDC9FD1C3A}</a:tableStyleId>
              </a:tblPr>
              <a:tblGrid>
                <a:gridCol w="900000">
                  <a:extLst>
                    <a:ext uri="{9D8B030D-6E8A-4147-A177-3AD203B41FA5}">
                      <a16:colId xmlns:a16="http://schemas.microsoft.com/office/drawing/2014/main" val="20000"/>
                    </a:ext>
                  </a:extLst>
                </a:gridCol>
              </a:tblGrid>
              <a:tr h="900000">
                <a:tc>
                  <a:txBody>
                    <a:bodyPr/>
                    <a:lstStyle/>
                    <a:p>
                      <a:pPr algn="ctr"/>
                      <a:r>
                        <a:rPr lang="en-US" altLang="zh-CN" sz="5400" dirty="0">
                          <a:solidFill>
                            <a:schemeClr val="accent5">
                              <a:lumMod val="75000"/>
                            </a:schemeClr>
                          </a:solidFill>
                        </a:rPr>
                        <a:t>3</a:t>
                      </a:r>
                      <a:endParaRPr lang="zh-CN" altLang="en-US" sz="5400" dirty="0">
                        <a:solidFill>
                          <a:schemeClr val="accent5">
                            <a:lumMod val="7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78" name="表格 77"/>
          <p:cNvGraphicFramePr>
            <a:graphicFrameLocks noGrp="1"/>
          </p:cNvGraphicFramePr>
          <p:nvPr>
            <p:extLst>
              <p:ext uri="{D42A27DB-BD31-4B8C-83A1-F6EECF244321}">
                <p14:modId xmlns:p14="http://schemas.microsoft.com/office/powerpoint/2010/main" val="4185155959"/>
              </p:ext>
            </p:extLst>
          </p:nvPr>
        </p:nvGraphicFramePr>
        <p:xfrm>
          <a:off x="2070785" y="3682829"/>
          <a:ext cx="2368660" cy="1534425"/>
        </p:xfrm>
        <a:graphic>
          <a:graphicData uri="http://schemas.openxmlformats.org/drawingml/2006/table">
            <a:tbl>
              <a:tblPr firstRow="1" bandRow="1">
                <a:tableStyleId>{5C22544A-7EE6-4342-B048-85BDC9FD1C3A}</a:tableStyleId>
              </a:tblPr>
              <a:tblGrid>
                <a:gridCol w="2368660">
                  <a:extLst>
                    <a:ext uri="{9D8B030D-6E8A-4147-A177-3AD203B41FA5}">
                      <a16:colId xmlns:a16="http://schemas.microsoft.com/office/drawing/2014/main" val="20000"/>
                    </a:ext>
                  </a:extLst>
                </a:gridCol>
              </a:tblGrid>
              <a:tr h="1534425">
                <a:tc>
                  <a:txBody>
                    <a:bodyPr/>
                    <a:lstStyle/>
                    <a:p>
                      <a:pPr algn="ctr"/>
                      <a:r>
                        <a:rPr lang="zh-CN" altLang="en-US" sz="2800" b="0" dirty="0">
                          <a:solidFill>
                            <a:srgbClr val="2F5597"/>
                          </a:solidFill>
                        </a:rPr>
                        <a:t>成本</a:t>
                      </a:r>
                      <a:r>
                        <a:rPr lang="zh-CN" altLang="en-US" sz="2800" b="0" dirty="0" smtClean="0">
                          <a:solidFill>
                            <a:srgbClr val="2F5597"/>
                          </a:solidFill>
                        </a:rPr>
                        <a:t>、</a:t>
                      </a:r>
                      <a:endParaRPr lang="en-US" altLang="zh-CN" sz="2800" b="0" dirty="0" smtClean="0">
                        <a:solidFill>
                          <a:srgbClr val="2F5597"/>
                        </a:solidFill>
                      </a:endParaRPr>
                    </a:p>
                    <a:p>
                      <a:pPr algn="ctr"/>
                      <a:r>
                        <a:rPr lang="zh-CN" altLang="en-US" sz="2800" b="0" dirty="0" smtClean="0">
                          <a:solidFill>
                            <a:srgbClr val="2F5597"/>
                          </a:solidFill>
                        </a:rPr>
                        <a:t>耐用</a:t>
                      </a:r>
                      <a:r>
                        <a:rPr lang="zh-CN" altLang="en-US" sz="2800" b="0" dirty="0">
                          <a:solidFill>
                            <a:srgbClr val="2F5597"/>
                          </a:solidFill>
                        </a:rPr>
                        <a:t>度</a:t>
                      </a:r>
                    </a:p>
                  </a:txBody>
                  <a:tcPr anchor="ctr">
                    <a:lnL w="12700" cmpd="sng">
                      <a:noFill/>
                    </a:lnL>
                    <a:lnR w="12700" cmpd="sng">
                      <a:noFill/>
                    </a:lnR>
                    <a:lnT w="12700" cmpd="sng">
                      <a:noFill/>
                    </a:lnT>
                    <a:lnB w="38100" cmpd="sng">
                      <a:noFill/>
                    </a:lnB>
                    <a:noFill/>
                  </a:tcPr>
                </a:tc>
                <a:extLst>
                  <a:ext uri="{0D108BD9-81ED-4DB2-BD59-A6C34878D82A}">
                    <a16:rowId xmlns:a16="http://schemas.microsoft.com/office/drawing/2014/main" val="10000"/>
                  </a:ext>
                </a:extLst>
              </a:tr>
            </a:tbl>
          </a:graphicData>
        </a:graphic>
      </p:graphicFrame>
      <p:graphicFrame>
        <p:nvGraphicFramePr>
          <p:cNvPr id="79" name="表格 78"/>
          <p:cNvGraphicFramePr>
            <a:graphicFrameLocks noGrp="1"/>
          </p:cNvGraphicFramePr>
          <p:nvPr>
            <p:extLst>
              <p:ext uri="{D42A27DB-BD31-4B8C-83A1-F6EECF244321}">
                <p14:modId xmlns:p14="http://schemas.microsoft.com/office/powerpoint/2010/main" val="4198228372"/>
              </p:ext>
            </p:extLst>
          </p:nvPr>
        </p:nvGraphicFramePr>
        <p:xfrm>
          <a:off x="4973752" y="3809460"/>
          <a:ext cx="2368660" cy="1534425"/>
        </p:xfrm>
        <a:graphic>
          <a:graphicData uri="http://schemas.openxmlformats.org/drawingml/2006/table">
            <a:tbl>
              <a:tblPr firstRow="1" bandRow="1">
                <a:tableStyleId>{5C22544A-7EE6-4342-B048-85BDC9FD1C3A}</a:tableStyleId>
              </a:tblPr>
              <a:tblGrid>
                <a:gridCol w="2368660">
                  <a:extLst>
                    <a:ext uri="{9D8B030D-6E8A-4147-A177-3AD203B41FA5}">
                      <a16:colId xmlns:a16="http://schemas.microsoft.com/office/drawing/2014/main" val="20000"/>
                    </a:ext>
                  </a:extLst>
                </a:gridCol>
              </a:tblGrid>
              <a:tr h="1534425">
                <a:tc>
                  <a:txBody>
                    <a:bodyPr/>
                    <a:lstStyle/>
                    <a:p>
                      <a:pPr algn="ctr"/>
                      <a:r>
                        <a:rPr lang="zh-CN" altLang="en-US" sz="2800" b="0" dirty="0">
                          <a:solidFill>
                            <a:srgbClr val="2F5597"/>
                          </a:solidFill>
                        </a:rPr>
                        <a:t>組裝模組化的程度、未來的延展性</a:t>
                      </a:r>
                    </a:p>
                  </a:txBody>
                  <a:tcPr anchor="ctr">
                    <a:lnL w="12700" cmpd="sng">
                      <a:noFill/>
                    </a:lnL>
                    <a:lnR w="12700" cmpd="sng">
                      <a:noFill/>
                    </a:lnR>
                    <a:lnT w="12700" cmpd="sng">
                      <a:noFill/>
                    </a:lnT>
                    <a:lnB w="38100" cmpd="sng">
                      <a:noFill/>
                    </a:lnB>
                    <a:noFill/>
                  </a:tcPr>
                </a:tc>
                <a:extLst>
                  <a:ext uri="{0D108BD9-81ED-4DB2-BD59-A6C34878D82A}">
                    <a16:rowId xmlns:a16="http://schemas.microsoft.com/office/drawing/2014/main" val="10000"/>
                  </a:ext>
                </a:extLst>
              </a:tr>
            </a:tbl>
          </a:graphicData>
        </a:graphic>
      </p:graphicFrame>
      <p:graphicFrame>
        <p:nvGraphicFramePr>
          <p:cNvPr id="80" name="表格 79"/>
          <p:cNvGraphicFramePr>
            <a:graphicFrameLocks noGrp="1"/>
          </p:cNvGraphicFramePr>
          <p:nvPr>
            <p:extLst>
              <p:ext uri="{D42A27DB-BD31-4B8C-83A1-F6EECF244321}">
                <p14:modId xmlns:p14="http://schemas.microsoft.com/office/powerpoint/2010/main" val="2584859316"/>
              </p:ext>
            </p:extLst>
          </p:nvPr>
        </p:nvGraphicFramePr>
        <p:xfrm>
          <a:off x="7996881" y="3804534"/>
          <a:ext cx="2368660" cy="1534425"/>
        </p:xfrm>
        <a:graphic>
          <a:graphicData uri="http://schemas.openxmlformats.org/drawingml/2006/table">
            <a:tbl>
              <a:tblPr firstRow="1" bandRow="1">
                <a:tableStyleId>{5C22544A-7EE6-4342-B048-85BDC9FD1C3A}</a:tableStyleId>
              </a:tblPr>
              <a:tblGrid>
                <a:gridCol w="2368660">
                  <a:extLst>
                    <a:ext uri="{9D8B030D-6E8A-4147-A177-3AD203B41FA5}">
                      <a16:colId xmlns:a16="http://schemas.microsoft.com/office/drawing/2014/main" val="20000"/>
                    </a:ext>
                  </a:extLst>
                </a:gridCol>
              </a:tblGrid>
              <a:tr h="1534425">
                <a:tc>
                  <a:txBody>
                    <a:bodyPr/>
                    <a:lstStyle/>
                    <a:p>
                      <a:pPr algn="ctr"/>
                      <a:r>
                        <a:rPr lang="zh-CN" altLang="en-US" sz="2800" b="0" dirty="0">
                          <a:solidFill>
                            <a:srgbClr val="2F5597"/>
                          </a:solidFill>
                        </a:rPr>
                        <a:t>維護難易度、遠端更新</a:t>
                      </a:r>
                      <a:r>
                        <a:rPr lang="zh-CN" altLang="en-US" sz="2800" b="0" dirty="0" smtClean="0">
                          <a:solidFill>
                            <a:srgbClr val="2F5597"/>
                          </a:solidFill>
                        </a:rPr>
                        <a:t>的</a:t>
                      </a:r>
                      <a:endParaRPr lang="en-US" altLang="zh-CN" sz="2800" b="0" dirty="0" smtClean="0">
                        <a:solidFill>
                          <a:srgbClr val="2F5597"/>
                        </a:solidFill>
                      </a:endParaRPr>
                    </a:p>
                    <a:p>
                      <a:pPr algn="ctr"/>
                      <a:r>
                        <a:rPr lang="zh-CN" altLang="en-US" sz="2800" b="0" dirty="0" smtClean="0">
                          <a:solidFill>
                            <a:srgbClr val="2F5597"/>
                          </a:solidFill>
                        </a:rPr>
                        <a:t>可行性</a:t>
                      </a:r>
                      <a:endParaRPr lang="zh-CN" altLang="en-US" sz="2800" b="0" dirty="0">
                        <a:solidFill>
                          <a:srgbClr val="2F5597"/>
                        </a:solidFill>
                      </a:endParaRPr>
                    </a:p>
                  </a:txBody>
                  <a:tcPr anchor="ctr">
                    <a:lnL w="12700" cmpd="sng">
                      <a:noFill/>
                    </a:lnL>
                    <a:lnR w="12700" cmpd="sng">
                      <a:noFill/>
                    </a:lnR>
                    <a:lnT w="12700" cmpd="sng">
                      <a:noFill/>
                    </a:lnT>
                    <a:lnB w="38100" cmpd="sng">
                      <a:noFill/>
                    </a:lnB>
                    <a:noFill/>
                  </a:tcPr>
                </a:tc>
                <a:extLst>
                  <a:ext uri="{0D108BD9-81ED-4DB2-BD59-A6C34878D82A}">
                    <a16:rowId xmlns:a16="http://schemas.microsoft.com/office/drawing/2014/main" val="10000"/>
                  </a:ext>
                </a:extLst>
              </a:tr>
            </a:tbl>
          </a:graphicData>
        </a:graphic>
      </p:graphicFrame>
      <p:cxnSp>
        <p:nvCxnSpPr>
          <p:cNvPr id="8" name="直接连接符 7"/>
          <p:cNvCxnSpPr/>
          <p:nvPr/>
        </p:nvCxnSpPr>
        <p:spPr>
          <a:xfrm rot="1800000">
            <a:off x="4506584" y="3852728"/>
            <a:ext cx="0" cy="1219200"/>
          </a:xfrm>
          <a:prstGeom prst="line">
            <a:avLst/>
          </a:prstGeom>
          <a:ln w="2540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rot="1800000">
            <a:off x="7525036" y="3852729"/>
            <a:ext cx="0" cy="1219200"/>
          </a:xfrm>
          <a:prstGeom prst="line">
            <a:avLst/>
          </a:prstGeom>
          <a:ln w="2540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1774440" y="1929819"/>
            <a:ext cx="819242" cy="843161"/>
            <a:chOff x="1774440" y="1930198"/>
            <a:chExt cx="819242" cy="843161"/>
          </a:xfrm>
        </p:grpSpPr>
        <p:cxnSp>
          <p:nvCxnSpPr>
            <p:cNvPr id="12" name="直接连接符 11"/>
            <p:cNvCxnSpPr>
              <a:stCxn id="53" idx="2"/>
            </p:cNvCxnSpPr>
            <p:nvPr/>
          </p:nvCxnSpPr>
          <p:spPr>
            <a:xfrm flipH="1" flipV="1">
              <a:off x="2032000" y="2185072"/>
              <a:ext cx="561682" cy="588287"/>
            </a:xfrm>
            <a:prstGeom prst="line">
              <a:avLst/>
            </a:prstGeom>
            <a:ln w="2540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1774440" y="1930198"/>
              <a:ext cx="360000" cy="36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7" name="组合 16"/>
          <p:cNvGrpSpPr/>
          <p:nvPr/>
        </p:nvGrpSpPr>
        <p:grpSpPr>
          <a:xfrm rot="10800000">
            <a:off x="9675599" y="2772981"/>
            <a:ext cx="869942" cy="900068"/>
            <a:chOff x="9867302" y="3300825"/>
            <a:chExt cx="869942" cy="900068"/>
          </a:xfrm>
        </p:grpSpPr>
        <p:cxnSp>
          <p:nvCxnSpPr>
            <p:cNvPr id="46" name="直接连接符 45"/>
            <p:cNvCxnSpPr/>
            <p:nvPr/>
          </p:nvCxnSpPr>
          <p:spPr>
            <a:xfrm flipH="1" flipV="1">
              <a:off x="10175562" y="3612606"/>
              <a:ext cx="561682" cy="588287"/>
            </a:xfrm>
            <a:prstGeom prst="line">
              <a:avLst/>
            </a:prstGeom>
            <a:ln w="2540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47" name="椭圆 46"/>
            <p:cNvSpPr/>
            <p:nvPr/>
          </p:nvSpPr>
          <p:spPr>
            <a:xfrm>
              <a:off x="9867302" y="3300825"/>
              <a:ext cx="360000" cy="36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9" name="组合 64"/>
          <p:cNvGrpSpPr/>
          <p:nvPr/>
        </p:nvGrpSpPr>
        <p:grpSpPr>
          <a:xfrm>
            <a:off x="679272" y="440429"/>
            <a:ext cx="756383" cy="856472"/>
            <a:chOff x="1379538" y="735534"/>
            <a:chExt cx="756383" cy="856472"/>
          </a:xfrm>
        </p:grpSpPr>
        <p:sp>
          <p:nvSpPr>
            <p:cNvPr id="30" name="矩形 29"/>
            <p:cNvSpPr/>
            <p:nvPr/>
          </p:nvSpPr>
          <p:spPr>
            <a:xfrm>
              <a:off x="1379538" y="735534"/>
              <a:ext cx="119478"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1" name="矩形 30"/>
            <p:cNvSpPr/>
            <p:nvPr/>
          </p:nvSpPr>
          <p:spPr>
            <a:xfrm>
              <a:off x="1574373" y="735534"/>
              <a:ext cx="36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2" name="矩形 31"/>
            <p:cNvSpPr/>
            <p:nvPr/>
          </p:nvSpPr>
          <p:spPr>
            <a:xfrm>
              <a:off x="1685730" y="735534"/>
              <a:ext cx="108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矩形 32"/>
            <p:cNvSpPr/>
            <p:nvPr/>
          </p:nvSpPr>
          <p:spPr>
            <a:xfrm>
              <a:off x="1869087" y="735534"/>
              <a:ext cx="119478"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4" name="矩形 33"/>
            <p:cNvSpPr/>
            <p:nvPr/>
          </p:nvSpPr>
          <p:spPr>
            <a:xfrm>
              <a:off x="2063921" y="735534"/>
              <a:ext cx="72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Tree>
    <p:extLst>
      <p:ext uri="{BB962C8B-B14F-4D97-AF65-F5344CB8AC3E}">
        <p14:creationId xmlns:p14="http://schemas.microsoft.com/office/powerpoint/2010/main" val="3539266616"/>
      </p:ext>
    </p:extLst>
  </p:cSld>
  <p:clrMapOvr>
    <a:masterClrMapping/>
  </p:clrMapOvr>
  <p:transition advClick="0" advTm="0">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a:stCxn id="5" idx="3"/>
            <a:endCxn id="11" idx="0"/>
          </p:cNvCxnSpPr>
          <p:nvPr/>
        </p:nvCxnSpPr>
        <p:spPr>
          <a:xfrm>
            <a:off x="6035178" y="3154491"/>
            <a:ext cx="17046" cy="1515667"/>
          </a:xfrm>
          <a:prstGeom prst="line">
            <a:avLst/>
          </a:prstGeom>
          <a:ln w="2540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5879837" y="4670158"/>
            <a:ext cx="344774" cy="344774"/>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aphicFrame>
        <p:nvGraphicFramePr>
          <p:cNvPr id="12" name="表格 11"/>
          <p:cNvGraphicFramePr>
            <a:graphicFrameLocks noGrp="1"/>
          </p:cNvGraphicFramePr>
          <p:nvPr>
            <p:extLst/>
          </p:nvPr>
        </p:nvGraphicFramePr>
        <p:xfrm>
          <a:off x="4680287" y="4925123"/>
          <a:ext cx="2743874" cy="1483360"/>
        </p:xfrm>
        <a:graphic>
          <a:graphicData uri="http://schemas.openxmlformats.org/drawingml/2006/table">
            <a:tbl>
              <a:tblPr firstRow="1" bandRow="1">
                <a:tableStyleId>{5C22544A-7EE6-4342-B048-85BDC9FD1C3A}</a:tableStyleId>
              </a:tblPr>
              <a:tblGrid>
                <a:gridCol w="2743874">
                  <a:extLst>
                    <a:ext uri="{9D8B030D-6E8A-4147-A177-3AD203B41FA5}">
                      <a16:colId xmlns:a16="http://schemas.microsoft.com/office/drawing/2014/main" val="20000"/>
                    </a:ext>
                  </a:extLst>
                </a:gridCol>
              </a:tblGrid>
              <a:tr h="1483360">
                <a:tc>
                  <a:txBody>
                    <a:bodyPr/>
                    <a:lstStyle/>
                    <a:p>
                      <a:pPr algn="ctr"/>
                      <a:endParaRPr lang="zh-CN" altLang="en-US" sz="2400" b="0" dirty="0">
                        <a:solidFill>
                          <a:schemeClr val="accent5">
                            <a:lumMod val="75000"/>
                          </a:schemeClr>
                        </a:solidFill>
                      </a:endParaRPr>
                    </a:p>
                  </a:txBody>
                  <a:tcPr anchor="ctr">
                    <a:lnL w="12700" cmpd="sng">
                      <a:noFill/>
                    </a:lnL>
                    <a:lnR w="12700" cmpd="sng">
                      <a:noFill/>
                    </a:lnR>
                    <a:lnT w="12700" cmpd="sng">
                      <a:noFill/>
                    </a:lnT>
                    <a:lnB w="38100" cmpd="sng">
                      <a:noFill/>
                    </a:lnB>
                    <a:noFill/>
                  </a:tcPr>
                </a:tc>
                <a:extLst>
                  <a:ext uri="{0D108BD9-81ED-4DB2-BD59-A6C34878D82A}">
                    <a16:rowId xmlns:a16="http://schemas.microsoft.com/office/drawing/2014/main" val="10000"/>
                  </a:ext>
                </a:extLst>
              </a:tr>
            </a:tbl>
          </a:graphicData>
        </a:graphic>
      </p:graphicFrame>
      <p:sp>
        <p:nvSpPr>
          <p:cNvPr id="5" name="五边形 4"/>
          <p:cNvSpPr/>
          <p:nvPr/>
        </p:nvSpPr>
        <p:spPr>
          <a:xfrm flipH="1">
            <a:off x="6035178" y="1467981"/>
            <a:ext cx="5228261" cy="3373020"/>
          </a:xfrm>
          <a:prstGeom prst="homePlate">
            <a:avLst>
              <a:gd name="adj" fmla="val 2348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五边形 9"/>
          <p:cNvSpPr/>
          <p:nvPr/>
        </p:nvSpPr>
        <p:spPr>
          <a:xfrm>
            <a:off x="928560" y="1471068"/>
            <a:ext cx="5108117" cy="3373021"/>
          </a:xfrm>
          <a:prstGeom prst="homePlate">
            <a:avLst>
              <a:gd name="adj" fmla="val 22891"/>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6" name="图片 5">
            <a:extLst>
              <a:ext uri="{FF2B5EF4-FFF2-40B4-BE49-F238E27FC236}">
                <a16:creationId xmlns:a16="http://schemas.microsoft.com/office/drawing/2014/main" id="{8D00BB05-EDE7-7843-88FA-F6D5DEF0BF32}"/>
              </a:ext>
            </a:extLst>
          </p:cNvPr>
          <p:cNvPicPr>
            <a:picLocks noChangeAspect="1"/>
          </p:cNvPicPr>
          <p:nvPr/>
        </p:nvPicPr>
        <p:blipFill>
          <a:blip r:embed="rId2"/>
          <a:stretch>
            <a:fillRect/>
          </a:stretch>
        </p:blipFill>
        <p:spPr>
          <a:xfrm>
            <a:off x="928560" y="1464893"/>
            <a:ext cx="4572000" cy="3376108"/>
          </a:xfrm>
          <a:prstGeom prst="rect">
            <a:avLst/>
          </a:prstGeom>
        </p:spPr>
      </p:pic>
      <p:sp>
        <p:nvSpPr>
          <p:cNvPr id="7" name="文本框 6">
            <a:extLst>
              <a:ext uri="{FF2B5EF4-FFF2-40B4-BE49-F238E27FC236}">
                <a16:creationId xmlns:a16="http://schemas.microsoft.com/office/drawing/2014/main" id="{46B748F2-817F-3E4D-A64C-CE4D069BDD2B}"/>
              </a:ext>
            </a:extLst>
          </p:cNvPr>
          <p:cNvSpPr txBox="1"/>
          <p:nvPr/>
        </p:nvSpPr>
        <p:spPr>
          <a:xfrm>
            <a:off x="1663700" y="5063364"/>
            <a:ext cx="2971800" cy="1077218"/>
          </a:xfrm>
          <a:prstGeom prst="rect">
            <a:avLst/>
          </a:prstGeom>
          <a:noFill/>
        </p:spPr>
        <p:txBody>
          <a:bodyPr wrap="square" rtlCol="0">
            <a:spAutoFit/>
          </a:bodyPr>
          <a:lstStyle/>
          <a:p>
            <a:pPr algn="ctr"/>
            <a:r>
              <a:rPr kumimoji="1" lang="zh-CN" altLang="en-US" sz="3200" dirty="0">
                <a:solidFill>
                  <a:srgbClr val="2F5597"/>
                </a:solidFill>
              </a:rPr>
              <a:t>美利達自行車高品質車款</a:t>
            </a:r>
          </a:p>
        </p:txBody>
      </p:sp>
      <p:pic>
        <p:nvPicPr>
          <p:cNvPr id="8" name="图片 7">
            <a:extLst>
              <a:ext uri="{FF2B5EF4-FFF2-40B4-BE49-F238E27FC236}">
                <a16:creationId xmlns:a16="http://schemas.microsoft.com/office/drawing/2014/main" id="{5CD31647-83FD-1849-BC20-D406CFCE599F}"/>
              </a:ext>
            </a:extLst>
          </p:cNvPr>
          <p:cNvPicPr>
            <a:picLocks noChangeAspect="1"/>
          </p:cNvPicPr>
          <p:nvPr/>
        </p:nvPicPr>
        <p:blipFill>
          <a:blip r:embed="rId3"/>
          <a:stretch>
            <a:fillRect/>
          </a:stretch>
        </p:blipFill>
        <p:spPr>
          <a:xfrm>
            <a:off x="6415953" y="1464893"/>
            <a:ext cx="5382103" cy="3376108"/>
          </a:xfrm>
          <a:prstGeom prst="rect">
            <a:avLst/>
          </a:prstGeom>
        </p:spPr>
      </p:pic>
      <p:sp>
        <p:nvSpPr>
          <p:cNvPr id="15" name="文本框 14">
            <a:extLst>
              <a:ext uri="{FF2B5EF4-FFF2-40B4-BE49-F238E27FC236}">
                <a16:creationId xmlns:a16="http://schemas.microsoft.com/office/drawing/2014/main" id="{4CF0ECC8-05F6-FE4F-8E99-638D2249E1AE}"/>
              </a:ext>
            </a:extLst>
          </p:cNvPr>
          <p:cNvSpPr txBox="1"/>
          <p:nvPr/>
        </p:nvSpPr>
        <p:spPr>
          <a:xfrm>
            <a:off x="6743946" y="5309585"/>
            <a:ext cx="4519493" cy="584775"/>
          </a:xfrm>
          <a:prstGeom prst="rect">
            <a:avLst/>
          </a:prstGeom>
          <a:noFill/>
        </p:spPr>
        <p:txBody>
          <a:bodyPr wrap="square" rtlCol="0">
            <a:spAutoFit/>
          </a:bodyPr>
          <a:lstStyle/>
          <a:p>
            <a:pPr algn="ctr"/>
            <a:r>
              <a:rPr kumimoji="1" lang="en-US" altLang="zh-CN" sz="3200" dirty="0">
                <a:solidFill>
                  <a:srgbClr val="2F5597"/>
                </a:solidFill>
              </a:rPr>
              <a:t>RFID</a:t>
            </a:r>
            <a:r>
              <a:rPr kumimoji="1" lang="zh-CN" altLang="en-US" sz="3200" dirty="0">
                <a:solidFill>
                  <a:srgbClr val="2F5597"/>
                </a:solidFill>
              </a:rPr>
              <a:t>鎖舌</a:t>
            </a:r>
          </a:p>
        </p:txBody>
      </p:sp>
      <p:sp>
        <p:nvSpPr>
          <p:cNvPr id="14" name="文本框 58"/>
          <p:cNvSpPr txBox="1"/>
          <p:nvPr/>
        </p:nvSpPr>
        <p:spPr>
          <a:xfrm>
            <a:off x="1511011" y="484413"/>
            <a:ext cx="7770174" cy="769441"/>
          </a:xfrm>
          <a:prstGeom prst="rect">
            <a:avLst/>
          </a:prstGeom>
          <a:noFill/>
        </p:spPr>
        <p:txBody>
          <a:bodyPr wrap="square" rtlCol="0">
            <a:spAutoFit/>
          </a:bodyPr>
          <a:lstStyle/>
          <a:p>
            <a:r>
              <a:rPr lang="zh-TW" altLang="en-US" sz="4400" b="1" dirty="0" smtClean="0">
                <a:solidFill>
                  <a:schemeClr val="accent5">
                    <a:lumMod val="75000"/>
                  </a:schemeClr>
                </a:solidFill>
                <a:latin typeface="微軟正黑體" panose="020B0604030504040204" pitchFamily="34" charset="-120"/>
                <a:ea typeface="微軟正黑體" panose="020B0604030504040204" pitchFamily="34" charset="-120"/>
              </a:rPr>
              <a:t>公共腳踏車的構建</a:t>
            </a:r>
            <a:endParaRPr lang="zh-TW" altLang="en-US" sz="4400" b="1" dirty="0">
              <a:solidFill>
                <a:schemeClr val="accent5">
                  <a:lumMod val="75000"/>
                </a:schemeClr>
              </a:solidFill>
              <a:latin typeface="微軟正黑體" panose="020B0604030504040204" pitchFamily="34" charset="-120"/>
              <a:ea typeface="微軟正黑體" panose="020B0604030504040204" pitchFamily="34" charset="-120"/>
            </a:endParaRPr>
          </a:p>
        </p:txBody>
      </p:sp>
      <p:grpSp>
        <p:nvGrpSpPr>
          <p:cNvPr id="16" name="组合 64"/>
          <p:cNvGrpSpPr/>
          <p:nvPr/>
        </p:nvGrpSpPr>
        <p:grpSpPr>
          <a:xfrm>
            <a:off x="679272" y="440429"/>
            <a:ext cx="756383" cy="856472"/>
            <a:chOff x="1379538" y="735534"/>
            <a:chExt cx="756383" cy="856472"/>
          </a:xfrm>
        </p:grpSpPr>
        <p:sp>
          <p:nvSpPr>
            <p:cNvPr id="17" name="矩形 16"/>
            <p:cNvSpPr/>
            <p:nvPr/>
          </p:nvSpPr>
          <p:spPr>
            <a:xfrm>
              <a:off x="1379538" y="735534"/>
              <a:ext cx="119478"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 name="矩形 17"/>
            <p:cNvSpPr/>
            <p:nvPr/>
          </p:nvSpPr>
          <p:spPr>
            <a:xfrm>
              <a:off x="1574373" y="735534"/>
              <a:ext cx="36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矩形 18"/>
            <p:cNvSpPr/>
            <p:nvPr/>
          </p:nvSpPr>
          <p:spPr>
            <a:xfrm>
              <a:off x="1685730" y="735534"/>
              <a:ext cx="108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矩形 19"/>
            <p:cNvSpPr/>
            <p:nvPr/>
          </p:nvSpPr>
          <p:spPr>
            <a:xfrm>
              <a:off x="1869087" y="735534"/>
              <a:ext cx="119478"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矩形 20"/>
            <p:cNvSpPr/>
            <p:nvPr/>
          </p:nvSpPr>
          <p:spPr>
            <a:xfrm>
              <a:off x="2063921" y="735534"/>
              <a:ext cx="72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Tree>
    <p:extLst>
      <p:ext uri="{BB962C8B-B14F-4D97-AF65-F5344CB8AC3E}">
        <p14:creationId xmlns:p14="http://schemas.microsoft.com/office/powerpoint/2010/main" val="3682003575"/>
      </p:ext>
    </p:extLst>
  </p:cSld>
  <p:clrMapOvr>
    <a:masterClrMapping/>
  </p:clrMapOvr>
  <p:transition advClick="0" advTm="0">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4" name="表格 13"/>
          <p:cNvGraphicFramePr>
            <a:graphicFrameLocks noGrp="1"/>
          </p:cNvGraphicFramePr>
          <p:nvPr>
            <p:extLst/>
          </p:nvPr>
        </p:nvGraphicFramePr>
        <p:xfrm>
          <a:off x="3903365" y="1467581"/>
          <a:ext cx="3940540" cy="4136356"/>
        </p:xfrm>
        <a:graphic>
          <a:graphicData uri="http://schemas.openxmlformats.org/drawingml/2006/table">
            <a:tbl>
              <a:tblPr firstRow="1" bandRow="1">
                <a:tableStyleId>{5C22544A-7EE6-4342-B048-85BDC9FD1C3A}</a:tableStyleId>
              </a:tblPr>
              <a:tblGrid>
                <a:gridCol w="3940540">
                  <a:extLst>
                    <a:ext uri="{9D8B030D-6E8A-4147-A177-3AD203B41FA5}">
                      <a16:colId xmlns:a16="http://schemas.microsoft.com/office/drawing/2014/main" val="20000"/>
                    </a:ext>
                  </a:extLst>
                </a:gridCol>
              </a:tblGrid>
              <a:tr h="1863972">
                <a:tc>
                  <a:txBody>
                    <a:bodyPr/>
                    <a:lstStyle/>
                    <a:p>
                      <a:pPr algn="ctr"/>
                      <a:r>
                        <a:rPr lang="zh-CN" altLang="en-US" sz="3200" dirty="0">
                          <a:solidFill>
                            <a:schemeClr val="accent5">
                              <a:lumMod val="75000"/>
                            </a:schemeClr>
                          </a:solidFill>
                        </a:rPr>
                        <a:t>自動化中控台</a:t>
                      </a:r>
                    </a:p>
                  </a:txBody>
                  <a:tcPr>
                    <a:lnB w="38100" cmpd="sng">
                      <a:noFill/>
                    </a:lnB>
                    <a:solidFill>
                      <a:schemeClr val="bg1">
                        <a:lumMod val="85000"/>
                      </a:schemeClr>
                    </a:solidFill>
                  </a:tcPr>
                </a:tc>
                <a:extLst>
                  <a:ext uri="{0D108BD9-81ED-4DB2-BD59-A6C34878D82A}">
                    <a16:rowId xmlns:a16="http://schemas.microsoft.com/office/drawing/2014/main" val="10000"/>
                  </a:ext>
                </a:extLst>
              </a:tr>
              <a:tr h="227238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400" dirty="0"/>
                    </a:p>
                  </a:txBody>
                  <a:tcPr anchor="ctr">
                    <a:lnL w="12700" cmpd="sng">
                      <a:noFill/>
                    </a:lnL>
                    <a:lnR w="12700" cmpd="sng">
                      <a:noFill/>
                    </a:lnR>
                    <a:lnT w="38100" cmpd="sng">
                      <a:noFill/>
                    </a:lnT>
                    <a:lnB w="12700" cmpd="sng">
                      <a:noFill/>
                    </a:lnB>
                    <a:solidFill>
                      <a:schemeClr val="accent5">
                        <a:lumMod val="75000"/>
                      </a:schemeClr>
                    </a:solidFill>
                  </a:tcPr>
                </a:tc>
                <a:extLst>
                  <a:ext uri="{0D108BD9-81ED-4DB2-BD59-A6C34878D82A}">
                    <a16:rowId xmlns:a16="http://schemas.microsoft.com/office/drawing/2014/main" val="10001"/>
                  </a:ext>
                </a:extLst>
              </a:tr>
            </a:tbl>
          </a:graphicData>
        </a:graphic>
      </p:graphicFrame>
      <p:pic>
        <p:nvPicPr>
          <p:cNvPr id="19" name="图片 18">
            <a:extLst>
              <a:ext uri="{FF2B5EF4-FFF2-40B4-BE49-F238E27FC236}">
                <a16:creationId xmlns:a16="http://schemas.microsoft.com/office/drawing/2014/main" id="{63BB322E-84CB-A54B-A859-B181ED96F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636" y="1967963"/>
            <a:ext cx="9789458" cy="4674884"/>
          </a:xfrm>
          <a:prstGeom prst="rect">
            <a:avLst/>
          </a:prstGeom>
        </p:spPr>
      </p:pic>
      <p:sp>
        <p:nvSpPr>
          <p:cNvPr id="7" name="文本框 58"/>
          <p:cNvSpPr txBox="1"/>
          <p:nvPr/>
        </p:nvSpPr>
        <p:spPr>
          <a:xfrm>
            <a:off x="1511011" y="484413"/>
            <a:ext cx="7770174" cy="769441"/>
          </a:xfrm>
          <a:prstGeom prst="rect">
            <a:avLst/>
          </a:prstGeom>
          <a:noFill/>
        </p:spPr>
        <p:txBody>
          <a:bodyPr wrap="square" rtlCol="0">
            <a:spAutoFit/>
          </a:bodyPr>
          <a:lstStyle/>
          <a:p>
            <a:r>
              <a:rPr lang="zh-TW" altLang="en-US" sz="4400" b="1" dirty="0" smtClean="0">
                <a:solidFill>
                  <a:schemeClr val="accent5">
                    <a:lumMod val="75000"/>
                  </a:schemeClr>
                </a:solidFill>
                <a:latin typeface="微軟正黑體" panose="020B0604030504040204" pitchFamily="34" charset="-120"/>
                <a:ea typeface="微軟正黑體" panose="020B0604030504040204" pitchFamily="34" charset="-120"/>
              </a:rPr>
              <a:t>作業系統建立</a:t>
            </a:r>
            <a:endParaRPr lang="zh-TW" altLang="en-US" sz="4400" b="1" dirty="0">
              <a:solidFill>
                <a:schemeClr val="accent5">
                  <a:lumMod val="75000"/>
                </a:schemeClr>
              </a:solidFill>
              <a:latin typeface="微軟正黑體" panose="020B0604030504040204" pitchFamily="34" charset="-120"/>
              <a:ea typeface="微軟正黑體" panose="020B0604030504040204" pitchFamily="34" charset="-120"/>
            </a:endParaRPr>
          </a:p>
        </p:txBody>
      </p:sp>
      <p:grpSp>
        <p:nvGrpSpPr>
          <p:cNvPr id="8" name="组合 64"/>
          <p:cNvGrpSpPr/>
          <p:nvPr/>
        </p:nvGrpSpPr>
        <p:grpSpPr>
          <a:xfrm>
            <a:off x="679272" y="440429"/>
            <a:ext cx="756383" cy="856472"/>
            <a:chOff x="1379538" y="735534"/>
            <a:chExt cx="756383" cy="856472"/>
          </a:xfrm>
        </p:grpSpPr>
        <p:sp>
          <p:nvSpPr>
            <p:cNvPr id="9" name="矩形 8"/>
            <p:cNvSpPr/>
            <p:nvPr/>
          </p:nvSpPr>
          <p:spPr>
            <a:xfrm>
              <a:off x="1379538" y="735534"/>
              <a:ext cx="119478"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矩形 9"/>
            <p:cNvSpPr/>
            <p:nvPr/>
          </p:nvSpPr>
          <p:spPr>
            <a:xfrm>
              <a:off x="1574373" y="735534"/>
              <a:ext cx="36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矩形 10"/>
            <p:cNvSpPr/>
            <p:nvPr/>
          </p:nvSpPr>
          <p:spPr>
            <a:xfrm>
              <a:off x="1685730" y="735534"/>
              <a:ext cx="108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矩形 11"/>
            <p:cNvSpPr/>
            <p:nvPr/>
          </p:nvSpPr>
          <p:spPr>
            <a:xfrm>
              <a:off x="1869087" y="735534"/>
              <a:ext cx="119478"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12"/>
            <p:cNvSpPr/>
            <p:nvPr/>
          </p:nvSpPr>
          <p:spPr>
            <a:xfrm>
              <a:off x="2063921" y="735534"/>
              <a:ext cx="72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Tree>
    <p:extLst>
      <p:ext uri="{BB962C8B-B14F-4D97-AF65-F5344CB8AC3E}">
        <p14:creationId xmlns:p14="http://schemas.microsoft.com/office/powerpoint/2010/main" val="1352845025"/>
      </p:ext>
    </p:extLst>
  </p:cSld>
  <p:clrMapOvr>
    <a:masterClrMapping/>
  </p:clrMapOvr>
  <p:transition advClick="0" advTm="0">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8" name="表格 27">
            <a:extLst>
              <a:ext uri="{FF2B5EF4-FFF2-40B4-BE49-F238E27FC236}">
                <a16:creationId xmlns:a16="http://schemas.microsoft.com/office/drawing/2014/main" id="{1F5B2228-206C-5443-AD86-67CB9642A04A}"/>
              </a:ext>
            </a:extLst>
          </p:cNvPr>
          <p:cNvGraphicFramePr>
            <a:graphicFrameLocks noGrp="1"/>
          </p:cNvGraphicFramePr>
          <p:nvPr>
            <p:extLst>
              <p:ext uri="{D42A27DB-BD31-4B8C-83A1-F6EECF244321}">
                <p14:modId xmlns:p14="http://schemas.microsoft.com/office/powerpoint/2010/main" val="31711325"/>
              </p:ext>
            </p:extLst>
          </p:nvPr>
        </p:nvGraphicFramePr>
        <p:xfrm>
          <a:off x="1815354" y="1106413"/>
          <a:ext cx="4049418" cy="4760259"/>
        </p:xfrm>
        <a:graphic>
          <a:graphicData uri="http://schemas.openxmlformats.org/drawingml/2006/table">
            <a:tbl>
              <a:tblPr firstRow="1" bandRow="1">
                <a:tableStyleId>{5C22544A-7EE6-4342-B048-85BDC9FD1C3A}</a:tableStyleId>
              </a:tblPr>
              <a:tblGrid>
                <a:gridCol w="4049418">
                  <a:extLst>
                    <a:ext uri="{9D8B030D-6E8A-4147-A177-3AD203B41FA5}">
                      <a16:colId xmlns:a16="http://schemas.microsoft.com/office/drawing/2014/main" val="20000"/>
                    </a:ext>
                  </a:extLst>
                </a:gridCol>
              </a:tblGrid>
              <a:tr h="779245">
                <a:tc>
                  <a:txBody>
                    <a:bodyPr/>
                    <a:lstStyle/>
                    <a:p>
                      <a:pPr algn="ctr"/>
                      <a:r>
                        <a:rPr lang="en-US" altLang="zh-CN" sz="3200" dirty="0">
                          <a:solidFill>
                            <a:schemeClr val="accent5">
                              <a:lumMod val="75000"/>
                            </a:schemeClr>
                          </a:solidFill>
                        </a:rPr>
                        <a:t>Web</a:t>
                      </a:r>
                      <a:r>
                        <a:rPr lang="zh-CN" altLang="en-US" sz="3200" dirty="0">
                          <a:solidFill>
                            <a:schemeClr val="accent5">
                              <a:lumMod val="75000"/>
                            </a:schemeClr>
                          </a:solidFill>
                        </a:rPr>
                        <a:t>化後台管理系統</a:t>
                      </a:r>
                    </a:p>
                  </a:txBody>
                  <a:tcPr anchor="ctr">
                    <a:lnB w="38100" cmpd="sng">
                      <a:noFill/>
                    </a:lnB>
                    <a:solidFill>
                      <a:schemeClr val="bg1">
                        <a:lumMod val="85000"/>
                      </a:schemeClr>
                    </a:solidFill>
                  </a:tcPr>
                </a:tc>
                <a:extLst>
                  <a:ext uri="{0D108BD9-81ED-4DB2-BD59-A6C34878D82A}">
                    <a16:rowId xmlns:a16="http://schemas.microsoft.com/office/drawing/2014/main" val="10000"/>
                  </a:ext>
                </a:extLst>
              </a:tr>
              <a:tr h="398101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a:solidFill>
                            <a:schemeClr val="bg1"/>
                          </a:solidFill>
                        </a:rPr>
                        <a:t>1.</a:t>
                      </a:r>
                      <a:r>
                        <a:rPr lang="zh-CN" altLang="en-US" sz="2400" dirty="0">
                          <a:solidFill>
                            <a:schemeClr val="bg1"/>
                          </a:solidFill>
                        </a:rPr>
                        <a:t>後台租賃車及清算系統畫面</a:t>
                      </a:r>
                      <a:endParaRPr lang="en-US" altLang="zh-CN" sz="2400" dirty="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a:solidFill>
                            <a:schemeClr val="bg1"/>
                          </a:solidFill>
                        </a:rPr>
                        <a:t>2.</a:t>
                      </a:r>
                      <a:r>
                        <a:rPr lang="zh-CN" altLang="en-US" sz="2400" dirty="0">
                          <a:solidFill>
                            <a:schemeClr val="bg1"/>
                          </a:solidFill>
                        </a:rPr>
                        <a:t>公共腳踏車租賃管理系統</a:t>
                      </a:r>
                    </a:p>
                  </a:txBody>
                  <a:tcPr anchor="ctr">
                    <a:lnL w="12700" cmpd="sng">
                      <a:noFill/>
                    </a:lnL>
                    <a:lnR w="12700" cmpd="sng">
                      <a:noFill/>
                    </a:lnR>
                    <a:lnT w="38100" cmpd="sng">
                      <a:noFill/>
                    </a:lnT>
                    <a:lnB w="12700" cmpd="sng">
                      <a:noFill/>
                    </a:lnB>
                    <a:solidFill>
                      <a:schemeClr val="accent5">
                        <a:lumMod val="75000"/>
                      </a:schemeClr>
                    </a:solidFill>
                  </a:tcPr>
                </a:tc>
                <a:extLst>
                  <a:ext uri="{0D108BD9-81ED-4DB2-BD59-A6C34878D82A}">
                    <a16:rowId xmlns:a16="http://schemas.microsoft.com/office/drawing/2014/main" val="10001"/>
                  </a:ext>
                </a:extLst>
              </a:tr>
            </a:tbl>
          </a:graphicData>
        </a:graphic>
      </p:graphicFrame>
      <p:graphicFrame>
        <p:nvGraphicFramePr>
          <p:cNvPr id="30" name="表格 29">
            <a:extLst>
              <a:ext uri="{FF2B5EF4-FFF2-40B4-BE49-F238E27FC236}">
                <a16:creationId xmlns:a16="http://schemas.microsoft.com/office/drawing/2014/main" id="{024B2A1A-D9EB-ED4F-AD07-E810EB1B61AF}"/>
              </a:ext>
            </a:extLst>
          </p:cNvPr>
          <p:cNvGraphicFramePr>
            <a:graphicFrameLocks noGrp="1"/>
          </p:cNvGraphicFramePr>
          <p:nvPr>
            <p:extLst>
              <p:ext uri="{D42A27DB-BD31-4B8C-83A1-F6EECF244321}">
                <p14:modId xmlns:p14="http://schemas.microsoft.com/office/powerpoint/2010/main" val="2318717069"/>
              </p:ext>
            </p:extLst>
          </p:nvPr>
        </p:nvGraphicFramePr>
        <p:xfrm>
          <a:off x="6790765" y="1106412"/>
          <a:ext cx="3950553" cy="4760259"/>
        </p:xfrm>
        <a:graphic>
          <a:graphicData uri="http://schemas.openxmlformats.org/drawingml/2006/table">
            <a:tbl>
              <a:tblPr firstRow="1" bandRow="1">
                <a:tableStyleId>{5C22544A-7EE6-4342-B048-85BDC9FD1C3A}</a:tableStyleId>
              </a:tblPr>
              <a:tblGrid>
                <a:gridCol w="3950553">
                  <a:extLst>
                    <a:ext uri="{9D8B030D-6E8A-4147-A177-3AD203B41FA5}">
                      <a16:colId xmlns:a16="http://schemas.microsoft.com/office/drawing/2014/main" val="20000"/>
                    </a:ext>
                  </a:extLst>
                </a:gridCol>
              </a:tblGrid>
              <a:tr h="779245">
                <a:tc>
                  <a:txBody>
                    <a:bodyPr/>
                    <a:lstStyle/>
                    <a:p>
                      <a:pPr algn="ctr"/>
                      <a:r>
                        <a:rPr lang="zh-CN" altLang="en-US" sz="3200" dirty="0">
                          <a:solidFill>
                            <a:schemeClr val="accent5">
                              <a:lumMod val="75000"/>
                            </a:schemeClr>
                          </a:solidFill>
                        </a:rPr>
                        <a:t>資料傳輸</a:t>
                      </a:r>
                    </a:p>
                  </a:txBody>
                  <a:tcPr anchor="ctr">
                    <a:lnB w="38100" cmpd="sng">
                      <a:noFill/>
                    </a:lnB>
                    <a:solidFill>
                      <a:schemeClr val="bg1">
                        <a:lumMod val="85000"/>
                      </a:schemeClr>
                    </a:solidFill>
                  </a:tcPr>
                </a:tc>
                <a:extLst>
                  <a:ext uri="{0D108BD9-81ED-4DB2-BD59-A6C34878D82A}">
                    <a16:rowId xmlns:a16="http://schemas.microsoft.com/office/drawing/2014/main" val="10000"/>
                  </a:ext>
                </a:extLst>
              </a:tr>
              <a:tr h="39810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schemeClr val="bg1"/>
                          </a:solidFill>
                        </a:rPr>
                        <a:t>從一開始的</a:t>
                      </a:r>
                      <a:r>
                        <a:rPr lang="en-US" altLang="zh-CN" sz="2400" dirty="0">
                          <a:solidFill>
                            <a:schemeClr val="bg1"/>
                          </a:solidFill>
                        </a:rPr>
                        <a:t>GPRS</a:t>
                      </a:r>
                      <a:r>
                        <a:rPr lang="zh-CN" altLang="en-US" sz="2400" dirty="0">
                          <a:solidFill>
                            <a:schemeClr val="bg1"/>
                          </a:solidFill>
                        </a:rPr>
                        <a:t>無線傳導，後加入</a:t>
                      </a:r>
                      <a:r>
                        <a:rPr lang="en-US" altLang="zh-CN" sz="2400" dirty="0">
                          <a:solidFill>
                            <a:schemeClr val="bg1"/>
                          </a:solidFill>
                        </a:rPr>
                        <a:t>ADSL</a:t>
                      </a:r>
                      <a:r>
                        <a:rPr lang="zh-CN" altLang="en-US" sz="2400" dirty="0">
                          <a:solidFill>
                            <a:schemeClr val="bg1"/>
                          </a:solidFill>
                        </a:rPr>
                        <a:t>的通訊方式</a:t>
                      </a:r>
                    </a:p>
                  </a:txBody>
                  <a:tcPr anchor="ctr">
                    <a:lnL w="12700" cmpd="sng">
                      <a:noFill/>
                    </a:lnL>
                    <a:lnR w="12700" cmpd="sng">
                      <a:noFill/>
                    </a:lnR>
                    <a:lnT w="38100" cmpd="sng">
                      <a:noFill/>
                    </a:lnT>
                    <a:lnB w="12700" cmpd="sng">
                      <a:noFill/>
                    </a:lnB>
                    <a:solidFill>
                      <a:schemeClr val="accent5">
                        <a:lumMod val="7500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33762204"/>
      </p:ext>
    </p:extLst>
  </p:cSld>
  <p:clrMapOvr>
    <a:masterClrMapping/>
  </p:clrMapOvr>
  <p:transition advClick="0" advTm="0">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群組 4"/>
          <p:cNvGrpSpPr/>
          <p:nvPr/>
        </p:nvGrpSpPr>
        <p:grpSpPr>
          <a:xfrm>
            <a:off x="4200561" y="861849"/>
            <a:ext cx="3419371" cy="5431251"/>
            <a:chOff x="1869399" y="1743165"/>
            <a:chExt cx="2373971" cy="3770762"/>
          </a:xfrm>
        </p:grpSpPr>
        <p:grpSp>
          <p:nvGrpSpPr>
            <p:cNvPr id="30" name="组合 29"/>
            <p:cNvGrpSpPr/>
            <p:nvPr/>
          </p:nvGrpSpPr>
          <p:grpSpPr>
            <a:xfrm>
              <a:off x="1869399" y="1743165"/>
              <a:ext cx="2373971" cy="3770762"/>
              <a:chOff x="2414692" y="2411811"/>
              <a:chExt cx="2121313" cy="3369446"/>
            </a:xfrm>
          </p:grpSpPr>
          <p:grpSp>
            <p:nvGrpSpPr>
              <p:cNvPr id="15" name="组合 14"/>
              <p:cNvGrpSpPr/>
              <p:nvPr/>
            </p:nvGrpSpPr>
            <p:grpSpPr>
              <a:xfrm>
                <a:off x="2414692" y="2411811"/>
                <a:ext cx="2121313" cy="2741214"/>
                <a:chOff x="2414692" y="2411811"/>
                <a:chExt cx="2121313" cy="2741214"/>
              </a:xfrm>
            </p:grpSpPr>
            <p:sp>
              <p:nvSpPr>
                <p:cNvPr id="4" name="椭圆 3"/>
                <p:cNvSpPr/>
                <p:nvPr/>
              </p:nvSpPr>
              <p:spPr>
                <a:xfrm>
                  <a:off x="2414692" y="2411811"/>
                  <a:ext cx="2121313" cy="2072478"/>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4000" dirty="0"/>
                    <a:t>使用者與系統間的互動 </a:t>
                  </a:r>
                  <a:endParaRPr lang="zh-CN" altLang="en-US" sz="4000" dirty="0"/>
                </a:p>
              </p:txBody>
            </p:sp>
            <p:cxnSp>
              <p:nvCxnSpPr>
                <p:cNvPr id="12" name="直接连接符 11"/>
                <p:cNvCxnSpPr>
                  <a:stCxn id="4" idx="4"/>
                  <a:endCxn id="28" idx="0"/>
                </p:cNvCxnSpPr>
                <p:nvPr/>
              </p:nvCxnSpPr>
              <p:spPr>
                <a:xfrm flipH="1">
                  <a:off x="3111668" y="4484289"/>
                  <a:ext cx="363681" cy="668736"/>
                </a:xfrm>
                <a:prstGeom prst="line">
                  <a:avLst/>
                </a:prstGeom>
                <a:ln w="2540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8" name="任意多边形 27"/>
              <p:cNvSpPr/>
              <p:nvPr/>
            </p:nvSpPr>
            <p:spPr>
              <a:xfrm>
                <a:off x="2625685" y="5153025"/>
                <a:ext cx="1650493" cy="628232"/>
              </a:xfrm>
              <a:custGeom>
                <a:avLst/>
                <a:gdLst>
                  <a:gd name="connsiteX0" fmla="*/ 485983 w 1650493"/>
                  <a:gd name="connsiteY0" fmla="*/ 0 h 628232"/>
                  <a:gd name="connsiteX1" fmla="*/ 563246 w 1650493"/>
                  <a:gd name="connsiteY1" fmla="*/ 41937 h 628232"/>
                  <a:gd name="connsiteX2" fmla="*/ 825247 w 1650493"/>
                  <a:gd name="connsiteY2" fmla="*/ 94832 h 628232"/>
                  <a:gd name="connsiteX3" fmla="*/ 1087248 w 1650493"/>
                  <a:gd name="connsiteY3" fmla="*/ 41937 h 628232"/>
                  <a:gd name="connsiteX4" fmla="*/ 1164511 w 1650493"/>
                  <a:gd name="connsiteY4" fmla="*/ 0 h 628232"/>
                  <a:gd name="connsiteX5" fmla="*/ 1650493 w 1650493"/>
                  <a:gd name="connsiteY5" fmla="*/ 628232 h 628232"/>
                  <a:gd name="connsiteX6" fmla="*/ 0 w 1650493"/>
                  <a:gd name="connsiteY6" fmla="*/ 628232 h 62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0493" h="628232">
                    <a:moveTo>
                      <a:pt x="485983" y="0"/>
                    </a:moveTo>
                    <a:lnTo>
                      <a:pt x="563246" y="41937"/>
                    </a:lnTo>
                    <a:cubicBezTo>
                      <a:pt x="643775" y="75997"/>
                      <a:pt x="732311" y="94832"/>
                      <a:pt x="825247" y="94832"/>
                    </a:cubicBezTo>
                    <a:cubicBezTo>
                      <a:pt x="918183" y="94832"/>
                      <a:pt x="1006719" y="75997"/>
                      <a:pt x="1087248" y="41937"/>
                    </a:cubicBezTo>
                    <a:lnTo>
                      <a:pt x="1164511" y="0"/>
                    </a:lnTo>
                    <a:lnTo>
                      <a:pt x="1650493" y="628232"/>
                    </a:lnTo>
                    <a:lnTo>
                      <a:pt x="0" y="628232"/>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3600"/>
              </a:p>
            </p:txBody>
          </p:sp>
        </p:grpSp>
        <p:cxnSp>
          <p:nvCxnSpPr>
            <p:cNvPr id="48" name="直接连接符 47"/>
            <p:cNvCxnSpPr>
              <a:stCxn id="4" idx="4"/>
              <a:endCxn id="28" idx="4"/>
            </p:cNvCxnSpPr>
            <p:nvPr/>
          </p:nvCxnSpPr>
          <p:spPr>
            <a:xfrm>
              <a:off x="3056385" y="4062485"/>
              <a:ext cx="352346" cy="748385"/>
            </a:xfrm>
            <a:prstGeom prst="line">
              <a:avLst/>
            </a:prstGeom>
            <a:ln w="2540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45"/>
          <p:cNvGrpSpPr/>
          <p:nvPr/>
        </p:nvGrpSpPr>
        <p:grpSpPr>
          <a:xfrm>
            <a:off x="9448362" y="2942965"/>
            <a:ext cx="1397000" cy="3742406"/>
            <a:chOff x="2790825" y="0"/>
            <a:chExt cx="2857500" cy="7654925"/>
          </a:xfrm>
          <a:solidFill>
            <a:srgbClr val="406FC4"/>
          </a:solidFill>
        </p:grpSpPr>
        <p:sp>
          <p:nvSpPr>
            <p:cNvPr id="25" name="Freeform 5"/>
            <p:cNvSpPr>
              <a:spLocks/>
            </p:cNvSpPr>
            <p:nvPr/>
          </p:nvSpPr>
          <p:spPr bwMode="auto">
            <a:xfrm>
              <a:off x="4017963" y="7089775"/>
              <a:ext cx="1201738" cy="565150"/>
            </a:xfrm>
            <a:custGeom>
              <a:avLst/>
              <a:gdLst/>
              <a:ahLst/>
              <a:cxnLst>
                <a:cxn ang="0">
                  <a:pos x="375" y="33"/>
                </a:cxn>
                <a:cxn ang="0">
                  <a:pos x="322" y="20"/>
                </a:cxn>
                <a:cxn ang="0">
                  <a:pos x="267" y="27"/>
                </a:cxn>
                <a:cxn ang="0">
                  <a:pos x="132" y="4"/>
                </a:cxn>
                <a:cxn ang="0">
                  <a:pos x="12" y="45"/>
                </a:cxn>
                <a:cxn ang="0">
                  <a:pos x="33" y="69"/>
                </a:cxn>
                <a:cxn ang="0">
                  <a:pos x="44" y="71"/>
                </a:cxn>
                <a:cxn ang="0">
                  <a:pos x="124" y="98"/>
                </a:cxn>
                <a:cxn ang="0">
                  <a:pos x="48" y="109"/>
                </a:cxn>
                <a:cxn ang="0">
                  <a:pos x="0" y="145"/>
                </a:cxn>
                <a:cxn ang="0">
                  <a:pos x="10" y="165"/>
                </a:cxn>
                <a:cxn ang="0">
                  <a:pos x="114" y="178"/>
                </a:cxn>
                <a:cxn ang="0">
                  <a:pos x="373" y="137"/>
                </a:cxn>
                <a:cxn ang="0">
                  <a:pos x="375" y="115"/>
                </a:cxn>
                <a:cxn ang="0">
                  <a:pos x="375" y="75"/>
                </a:cxn>
                <a:cxn ang="0">
                  <a:pos x="375" y="33"/>
                </a:cxn>
              </a:cxnLst>
              <a:rect l="0" t="0" r="r" b="b"/>
              <a:pathLst>
                <a:path w="376" h="178">
                  <a:moveTo>
                    <a:pt x="375" y="33"/>
                  </a:moveTo>
                  <a:cubicBezTo>
                    <a:pt x="361" y="26"/>
                    <a:pt x="343" y="22"/>
                    <a:pt x="322" y="20"/>
                  </a:cubicBezTo>
                  <a:cubicBezTo>
                    <a:pt x="299" y="19"/>
                    <a:pt x="280" y="21"/>
                    <a:pt x="267" y="27"/>
                  </a:cubicBezTo>
                  <a:cubicBezTo>
                    <a:pt x="234" y="8"/>
                    <a:pt x="189" y="0"/>
                    <a:pt x="132" y="4"/>
                  </a:cubicBezTo>
                  <a:cubicBezTo>
                    <a:pt x="74" y="7"/>
                    <a:pt x="34" y="21"/>
                    <a:pt x="12" y="45"/>
                  </a:cubicBezTo>
                  <a:cubicBezTo>
                    <a:pt x="12" y="59"/>
                    <a:pt x="19" y="67"/>
                    <a:pt x="33" y="69"/>
                  </a:cubicBezTo>
                  <a:cubicBezTo>
                    <a:pt x="37" y="70"/>
                    <a:pt x="41" y="71"/>
                    <a:pt x="44" y="71"/>
                  </a:cubicBezTo>
                  <a:cubicBezTo>
                    <a:pt x="84" y="77"/>
                    <a:pt x="110" y="87"/>
                    <a:pt x="124" y="98"/>
                  </a:cubicBezTo>
                  <a:cubicBezTo>
                    <a:pt x="87" y="102"/>
                    <a:pt x="62" y="106"/>
                    <a:pt x="48" y="109"/>
                  </a:cubicBezTo>
                  <a:cubicBezTo>
                    <a:pt x="18" y="117"/>
                    <a:pt x="2" y="129"/>
                    <a:pt x="0" y="145"/>
                  </a:cubicBezTo>
                  <a:cubicBezTo>
                    <a:pt x="0" y="153"/>
                    <a:pt x="3" y="159"/>
                    <a:pt x="10" y="165"/>
                  </a:cubicBezTo>
                  <a:cubicBezTo>
                    <a:pt x="16" y="169"/>
                    <a:pt x="51" y="173"/>
                    <a:pt x="114" y="178"/>
                  </a:cubicBezTo>
                  <a:cubicBezTo>
                    <a:pt x="207" y="168"/>
                    <a:pt x="293" y="154"/>
                    <a:pt x="373" y="137"/>
                  </a:cubicBezTo>
                  <a:cubicBezTo>
                    <a:pt x="374" y="127"/>
                    <a:pt x="375" y="120"/>
                    <a:pt x="375" y="115"/>
                  </a:cubicBezTo>
                  <a:cubicBezTo>
                    <a:pt x="376" y="106"/>
                    <a:pt x="376" y="93"/>
                    <a:pt x="375" y="75"/>
                  </a:cubicBezTo>
                  <a:cubicBezTo>
                    <a:pt x="375" y="56"/>
                    <a:pt x="375" y="42"/>
                    <a:pt x="375" y="3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6"/>
            <p:cNvSpPr>
              <a:spLocks/>
            </p:cNvSpPr>
            <p:nvPr/>
          </p:nvSpPr>
          <p:spPr bwMode="auto">
            <a:xfrm>
              <a:off x="3276600" y="0"/>
              <a:ext cx="2371725" cy="7299325"/>
            </a:xfrm>
            <a:custGeom>
              <a:avLst/>
              <a:gdLst/>
              <a:ahLst/>
              <a:cxnLst>
                <a:cxn ang="0">
                  <a:pos x="549" y="18"/>
                </a:cxn>
                <a:cxn ang="0">
                  <a:pos x="462" y="13"/>
                </a:cxn>
                <a:cxn ang="0">
                  <a:pos x="405" y="25"/>
                </a:cxn>
                <a:cxn ang="0">
                  <a:pos x="392" y="37"/>
                </a:cxn>
                <a:cxn ang="0">
                  <a:pos x="369" y="72"/>
                </a:cxn>
                <a:cxn ang="0">
                  <a:pos x="376" y="92"/>
                </a:cxn>
                <a:cxn ang="0">
                  <a:pos x="379" y="102"/>
                </a:cxn>
                <a:cxn ang="0">
                  <a:pos x="386" y="111"/>
                </a:cxn>
                <a:cxn ang="0">
                  <a:pos x="387" y="160"/>
                </a:cxn>
                <a:cxn ang="0">
                  <a:pos x="389" y="190"/>
                </a:cxn>
                <a:cxn ang="0">
                  <a:pos x="403" y="203"/>
                </a:cxn>
                <a:cxn ang="0">
                  <a:pos x="407" y="257"/>
                </a:cxn>
                <a:cxn ang="0">
                  <a:pos x="442" y="337"/>
                </a:cxn>
                <a:cxn ang="0">
                  <a:pos x="473" y="359"/>
                </a:cxn>
                <a:cxn ang="0">
                  <a:pos x="443" y="425"/>
                </a:cxn>
                <a:cxn ang="0">
                  <a:pos x="360" y="561"/>
                </a:cxn>
                <a:cxn ang="0">
                  <a:pos x="317" y="711"/>
                </a:cxn>
                <a:cxn ang="0">
                  <a:pos x="289" y="698"/>
                </a:cxn>
                <a:cxn ang="0">
                  <a:pos x="248" y="712"/>
                </a:cxn>
                <a:cxn ang="0">
                  <a:pos x="216" y="717"/>
                </a:cxn>
                <a:cxn ang="0">
                  <a:pos x="204" y="737"/>
                </a:cxn>
                <a:cxn ang="0">
                  <a:pos x="116" y="792"/>
                </a:cxn>
                <a:cxn ang="0">
                  <a:pos x="0" y="801"/>
                </a:cxn>
                <a:cxn ang="0">
                  <a:pos x="76" y="864"/>
                </a:cxn>
                <a:cxn ang="0">
                  <a:pos x="176" y="869"/>
                </a:cxn>
                <a:cxn ang="0">
                  <a:pos x="234" y="959"/>
                </a:cxn>
                <a:cxn ang="0">
                  <a:pos x="234" y="1260"/>
                </a:cxn>
                <a:cxn ang="0">
                  <a:pos x="267" y="1280"/>
                </a:cxn>
                <a:cxn ang="0">
                  <a:pos x="305" y="1600"/>
                </a:cxn>
                <a:cxn ang="0">
                  <a:pos x="368" y="1925"/>
                </a:cxn>
                <a:cxn ang="0">
                  <a:pos x="382" y="2083"/>
                </a:cxn>
                <a:cxn ang="0">
                  <a:pos x="242" y="2131"/>
                </a:cxn>
                <a:cxn ang="0">
                  <a:pos x="356" y="2198"/>
                </a:cxn>
                <a:cxn ang="0">
                  <a:pos x="244" y="2251"/>
                </a:cxn>
                <a:cxn ang="0">
                  <a:pos x="554" y="2276"/>
                </a:cxn>
                <a:cxn ang="0">
                  <a:pos x="607" y="2181"/>
                </a:cxn>
                <a:cxn ang="0">
                  <a:pos x="593" y="2021"/>
                </a:cxn>
                <a:cxn ang="0">
                  <a:pos x="583" y="1735"/>
                </a:cxn>
                <a:cxn ang="0">
                  <a:pos x="575" y="1565"/>
                </a:cxn>
                <a:cxn ang="0">
                  <a:pos x="602" y="1315"/>
                </a:cxn>
                <a:cxn ang="0">
                  <a:pos x="655" y="1074"/>
                </a:cxn>
                <a:cxn ang="0">
                  <a:pos x="675" y="912"/>
                </a:cxn>
                <a:cxn ang="0">
                  <a:pos x="714" y="765"/>
                </a:cxn>
                <a:cxn ang="0">
                  <a:pos x="737" y="601"/>
                </a:cxn>
                <a:cxn ang="0">
                  <a:pos x="647" y="337"/>
                </a:cxn>
                <a:cxn ang="0">
                  <a:pos x="634" y="292"/>
                </a:cxn>
                <a:cxn ang="0">
                  <a:pos x="614" y="253"/>
                </a:cxn>
                <a:cxn ang="0">
                  <a:pos x="623" y="189"/>
                </a:cxn>
                <a:cxn ang="0">
                  <a:pos x="595" y="32"/>
                </a:cxn>
              </a:cxnLst>
              <a:rect l="0" t="0" r="r" b="b"/>
              <a:pathLst>
                <a:path w="742" h="2296">
                  <a:moveTo>
                    <a:pt x="574" y="16"/>
                  </a:moveTo>
                  <a:cubicBezTo>
                    <a:pt x="573" y="17"/>
                    <a:pt x="569" y="17"/>
                    <a:pt x="564" y="15"/>
                  </a:cubicBezTo>
                  <a:cubicBezTo>
                    <a:pt x="558" y="13"/>
                    <a:pt x="553" y="14"/>
                    <a:pt x="549" y="18"/>
                  </a:cubicBezTo>
                  <a:cubicBezTo>
                    <a:pt x="542" y="14"/>
                    <a:pt x="537" y="10"/>
                    <a:pt x="533" y="8"/>
                  </a:cubicBezTo>
                  <a:cubicBezTo>
                    <a:pt x="525" y="4"/>
                    <a:pt x="518" y="2"/>
                    <a:pt x="510" y="1"/>
                  </a:cubicBezTo>
                  <a:cubicBezTo>
                    <a:pt x="496" y="0"/>
                    <a:pt x="480" y="4"/>
                    <a:pt x="462" y="13"/>
                  </a:cubicBezTo>
                  <a:cubicBezTo>
                    <a:pt x="443" y="23"/>
                    <a:pt x="429" y="31"/>
                    <a:pt x="422" y="35"/>
                  </a:cubicBezTo>
                  <a:cubicBezTo>
                    <a:pt x="420" y="32"/>
                    <a:pt x="418" y="30"/>
                    <a:pt x="416" y="31"/>
                  </a:cubicBezTo>
                  <a:cubicBezTo>
                    <a:pt x="417" y="28"/>
                    <a:pt x="413" y="26"/>
                    <a:pt x="405" y="25"/>
                  </a:cubicBezTo>
                  <a:cubicBezTo>
                    <a:pt x="404" y="27"/>
                    <a:pt x="402" y="29"/>
                    <a:pt x="399" y="33"/>
                  </a:cubicBezTo>
                  <a:cubicBezTo>
                    <a:pt x="395" y="38"/>
                    <a:pt x="393" y="41"/>
                    <a:pt x="392" y="44"/>
                  </a:cubicBezTo>
                  <a:cubicBezTo>
                    <a:pt x="391" y="42"/>
                    <a:pt x="391" y="40"/>
                    <a:pt x="392" y="37"/>
                  </a:cubicBezTo>
                  <a:cubicBezTo>
                    <a:pt x="393" y="34"/>
                    <a:pt x="393" y="33"/>
                    <a:pt x="392" y="33"/>
                  </a:cubicBezTo>
                  <a:cubicBezTo>
                    <a:pt x="374" y="47"/>
                    <a:pt x="365" y="59"/>
                    <a:pt x="366" y="68"/>
                  </a:cubicBezTo>
                  <a:cubicBezTo>
                    <a:pt x="367" y="70"/>
                    <a:pt x="368" y="71"/>
                    <a:pt x="369" y="72"/>
                  </a:cubicBezTo>
                  <a:cubicBezTo>
                    <a:pt x="369" y="74"/>
                    <a:pt x="371" y="76"/>
                    <a:pt x="373" y="79"/>
                  </a:cubicBezTo>
                  <a:cubicBezTo>
                    <a:pt x="376" y="83"/>
                    <a:pt x="376" y="87"/>
                    <a:pt x="375" y="92"/>
                  </a:cubicBezTo>
                  <a:cubicBezTo>
                    <a:pt x="375" y="92"/>
                    <a:pt x="376" y="92"/>
                    <a:pt x="376" y="92"/>
                  </a:cubicBezTo>
                  <a:cubicBezTo>
                    <a:pt x="383" y="92"/>
                    <a:pt x="387" y="92"/>
                    <a:pt x="388" y="93"/>
                  </a:cubicBezTo>
                  <a:cubicBezTo>
                    <a:pt x="385" y="93"/>
                    <a:pt x="384" y="95"/>
                    <a:pt x="384" y="97"/>
                  </a:cubicBezTo>
                  <a:cubicBezTo>
                    <a:pt x="383" y="100"/>
                    <a:pt x="381" y="101"/>
                    <a:pt x="379" y="102"/>
                  </a:cubicBezTo>
                  <a:cubicBezTo>
                    <a:pt x="383" y="102"/>
                    <a:pt x="384" y="104"/>
                    <a:pt x="384" y="108"/>
                  </a:cubicBezTo>
                  <a:cubicBezTo>
                    <a:pt x="383" y="113"/>
                    <a:pt x="384" y="116"/>
                    <a:pt x="384" y="117"/>
                  </a:cubicBezTo>
                  <a:cubicBezTo>
                    <a:pt x="385" y="114"/>
                    <a:pt x="385" y="112"/>
                    <a:pt x="386" y="111"/>
                  </a:cubicBezTo>
                  <a:cubicBezTo>
                    <a:pt x="387" y="110"/>
                    <a:pt x="389" y="109"/>
                    <a:pt x="392" y="110"/>
                  </a:cubicBezTo>
                  <a:cubicBezTo>
                    <a:pt x="385" y="117"/>
                    <a:pt x="383" y="128"/>
                    <a:pt x="385" y="141"/>
                  </a:cubicBezTo>
                  <a:cubicBezTo>
                    <a:pt x="386" y="151"/>
                    <a:pt x="387" y="158"/>
                    <a:pt x="387" y="160"/>
                  </a:cubicBezTo>
                  <a:cubicBezTo>
                    <a:pt x="387" y="172"/>
                    <a:pt x="386" y="178"/>
                    <a:pt x="385" y="176"/>
                  </a:cubicBezTo>
                  <a:cubicBezTo>
                    <a:pt x="385" y="175"/>
                    <a:pt x="384" y="176"/>
                    <a:pt x="382" y="177"/>
                  </a:cubicBezTo>
                  <a:cubicBezTo>
                    <a:pt x="381" y="183"/>
                    <a:pt x="383" y="187"/>
                    <a:pt x="389" y="190"/>
                  </a:cubicBezTo>
                  <a:cubicBezTo>
                    <a:pt x="395" y="193"/>
                    <a:pt x="397" y="197"/>
                    <a:pt x="396" y="203"/>
                  </a:cubicBezTo>
                  <a:cubicBezTo>
                    <a:pt x="397" y="204"/>
                    <a:pt x="398" y="204"/>
                    <a:pt x="400" y="202"/>
                  </a:cubicBezTo>
                  <a:cubicBezTo>
                    <a:pt x="402" y="201"/>
                    <a:pt x="402" y="202"/>
                    <a:pt x="403" y="203"/>
                  </a:cubicBezTo>
                  <a:cubicBezTo>
                    <a:pt x="403" y="210"/>
                    <a:pt x="403" y="218"/>
                    <a:pt x="401" y="229"/>
                  </a:cubicBezTo>
                  <a:cubicBezTo>
                    <a:pt x="400" y="240"/>
                    <a:pt x="399" y="248"/>
                    <a:pt x="399" y="254"/>
                  </a:cubicBezTo>
                  <a:cubicBezTo>
                    <a:pt x="400" y="256"/>
                    <a:pt x="403" y="257"/>
                    <a:pt x="407" y="257"/>
                  </a:cubicBezTo>
                  <a:cubicBezTo>
                    <a:pt x="412" y="258"/>
                    <a:pt x="415" y="259"/>
                    <a:pt x="416" y="260"/>
                  </a:cubicBezTo>
                  <a:cubicBezTo>
                    <a:pt x="418" y="272"/>
                    <a:pt x="422" y="285"/>
                    <a:pt x="428" y="300"/>
                  </a:cubicBezTo>
                  <a:cubicBezTo>
                    <a:pt x="431" y="308"/>
                    <a:pt x="436" y="320"/>
                    <a:pt x="442" y="337"/>
                  </a:cubicBezTo>
                  <a:cubicBezTo>
                    <a:pt x="446" y="340"/>
                    <a:pt x="453" y="341"/>
                    <a:pt x="463" y="340"/>
                  </a:cubicBezTo>
                  <a:cubicBezTo>
                    <a:pt x="473" y="338"/>
                    <a:pt x="480" y="338"/>
                    <a:pt x="484" y="338"/>
                  </a:cubicBezTo>
                  <a:cubicBezTo>
                    <a:pt x="483" y="342"/>
                    <a:pt x="479" y="349"/>
                    <a:pt x="473" y="359"/>
                  </a:cubicBezTo>
                  <a:cubicBezTo>
                    <a:pt x="470" y="363"/>
                    <a:pt x="467" y="369"/>
                    <a:pt x="463" y="375"/>
                  </a:cubicBezTo>
                  <a:cubicBezTo>
                    <a:pt x="454" y="389"/>
                    <a:pt x="449" y="403"/>
                    <a:pt x="448" y="417"/>
                  </a:cubicBezTo>
                  <a:cubicBezTo>
                    <a:pt x="446" y="420"/>
                    <a:pt x="444" y="422"/>
                    <a:pt x="443" y="425"/>
                  </a:cubicBezTo>
                  <a:cubicBezTo>
                    <a:pt x="415" y="464"/>
                    <a:pt x="393" y="497"/>
                    <a:pt x="379" y="522"/>
                  </a:cubicBezTo>
                  <a:cubicBezTo>
                    <a:pt x="376" y="526"/>
                    <a:pt x="373" y="533"/>
                    <a:pt x="369" y="542"/>
                  </a:cubicBezTo>
                  <a:cubicBezTo>
                    <a:pt x="366" y="551"/>
                    <a:pt x="362" y="558"/>
                    <a:pt x="360" y="561"/>
                  </a:cubicBezTo>
                  <a:cubicBezTo>
                    <a:pt x="357" y="567"/>
                    <a:pt x="351" y="574"/>
                    <a:pt x="342" y="584"/>
                  </a:cubicBezTo>
                  <a:cubicBezTo>
                    <a:pt x="334" y="593"/>
                    <a:pt x="329" y="600"/>
                    <a:pt x="326" y="606"/>
                  </a:cubicBezTo>
                  <a:cubicBezTo>
                    <a:pt x="316" y="628"/>
                    <a:pt x="313" y="663"/>
                    <a:pt x="317" y="711"/>
                  </a:cubicBezTo>
                  <a:cubicBezTo>
                    <a:pt x="313" y="712"/>
                    <a:pt x="310" y="713"/>
                    <a:pt x="309" y="715"/>
                  </a:cubicBezTo>
                  <a:cubicBezTo>
                    <a:pt x="305" y="710"/>
                    <a:pt x="302" y="707"/>
                    <a:pt x="300" y="705"/>
                  </a:cubicBezTo>
                  <a:cubicBezTo>
                    <a:pt x="297" y="701"/>
                    <a:pt x="293" y="699"/>
                    <a:pt x="289" y="698"/>
                  </a:cubicBezTo>
                  <a:cubicBezTo>
                    <a:pt x="283" y="702"/>
                    <a:pt x="278" y="704"/>
                    <a:pt x="274" y="704"/>
                  </a:cubicBezTo>
                  <a:cubicBezTo>
                    <a:pt x="268" y="706"/>
                    <a:pt x="262" y="706"/>
                    <a:pt x="255" y="704"/>
                  </a:cubicBezTo>
                  <a:cubicBezTo>
                    <a:pt x="253" y="705"/>
                    <a:pt x="250" y="707"/>
                    <a:pt x="248" y="712"/>
                  </a:cubicBezTo>
                  <a:cubicBezTo>
                    <a:pt x="245" y="716"/>
                    <a:pt x="243" y="718"/>
                    <a:pt x="240" y="719"/>
                  </a:cubicBezTo>
                  <a:cubicBezTo>
                    <a:pt x="235" y="717"/>
                    <a:pt x="231" y="716"/>
                    <a:pt x="228" y="716"/>
                  </a:cubicBezTo>
                  <a:cubicBezTo>
                    <a:pt x="223" y="715"/>
                    <a:pt x="219" y="715"/>
                    <a:pt x="216" y="717"/>
                  </a:cubicBezTo>
                  <a:cubicBezTo>
                    <a:pt x="214" y="718"/>
                    <a:pt x="213" y="721"/>
                    <a:pt x="214" y="727"/>
                  </a:cubicBezTo>
                  <a:cubicBezTo>
                    <a:pt x="214" y="733"/>
                    <a:pt x="213" y="737"/>
                    <a:pt x="212" y="738"/>
                  </a:cubicBezTo>
                  <a:cubicBezTo>
                    <a:pt x="209" y="738"/>
                    <a:pt x="206" y="738"/>
                    <a:pt x="204" y="737"/>
                  </a:cubicBezTo>
                  <a:cubicBezTo>
                    <a:pt x="201" y="736"/>
                    <a:pt x="178" y="754"/>
                    <a:pt x="136" y="790"/>
                  </a:cubicBezTo>
                  <a:cubicBezTo>
                    <a:pt x="138" y="790"/>
                    <a:pt x="137" y="790"/>
                    <a:pt x="135" y="790"/>
                  </a:cubicBezTo>
                  <a:cubicBezTo>
                    <a:pt x="132" y="790"/>
                    <a:pt x="126" y="791"/>
                    <a:pt x="116" y="792"/>
                  </a:cubicBezTo>
                  <a:cubicBezTo>
                    <a:pt x="116" y="792"/>
                    <a:pt x="115" y="792"/>
                    <a:pt x="114" y="792"/>
                  </a:cubicBezTo>
                  <a:cubicBezTo>
                    <a:pt x="109" y="792"/>
                    <a:pt x="104" y="793"/>
                    <a:pt x="98" y="793"/>
                  </a:cubicBezTo>
                  <a:cubicBezTo>
                    <a:pt x="75" y="796"/>
                    <a:pt x="42" y="798"/>
                    <a:pt x="0" y="801"/>
                  </a:cubicBezTo>
                  <a:cubicBezTo>
                    <a:pt x="4" y="814"/>
                    <a:pt x="13" y="825"/>
                    <a:pt x="27" y="833"/>
                  </a:cubicBezTo>
                  <a:cubicBezTo>
                    <a:pt x="35" y="838"/>
                    <a:pt x="48" y="845"/>
                    <a:pt x="66" y="854"/>
                  </a:cubicBezTo>
                  <a:cubicBezTo>
                    <a:pt x="68" y="856"/>
                    <a:pt x="72" y="859"/>
                    <a:pt x="76" y="864"/>
                  </a:cubicBezTo>
                  <a:cubicBezTo>
                    <a:pt x="80" y="868"/>
                    <a:pt x="83" y="870"/>
                    <a:pt x="86" y="871"/>
                  </a:cubicBezTo>
                  <a:cubicBezTo>
                    <a:pt x="95" y="873"/>
                    <a:pt x="110" y="872"/>
                    <a:pt x="130" y="868"/>
                  </a:cubicBezTo>
                  <a:cubicBezTo>
                    <a:pt x="150" y="865"/>
                    <a:pt x="165" y="865"/>
                    <a:pt x="176" y="869"/>
                  </a:cubicBezTo>
                  <a:cubicBezTo>
                    <a:pt x="175" y="884"/>
                    <a:pt x="177" y="901"/>
                    <a:pt x="180" y="919"/>
                  </a:cubicBezTo>
                  <a:cubicBezTo>
                    <a:pt x="186" y="946"/>
                    <a:pt x="189" y="961"/>
                    <a:pt x="189" y="964"/>
                  </a:cubicBezTo>
                  <a:cubicBezTo>
                    <a:pt x="202" y="964"/>
                    <a:pt x="217" y="962"/>
                    <a:pt x="234" y="959"/>
                  </a:cubicBezTo>
                  <a:cubicBezTo>
                    <a:pt x="244" y="957"/>
                    <a:pt x="258" y="955"/>
                    <a:pt x="278" y="951"/>
                  </a:cubicBezTo>
                  <a:cubicBezTo>
                    <a:pt x="274" y="986"/>
                    <a:pt x="268" y="1040"/>
                    <a:pt x="260" y="1113"/>
                  </a:cubicBezTo>
                  <a:cubicBezTo>
                    <a:pt x="253" y="1175"/>
                    <a:pt x="244" y="1224"/>
                    <a:pt x="234" y="1260"/>
                  </a:cubicBezTo>
                  <a:cubicBezTo>
                    <a:pt x="236" y="1261"/>
                    <a:pt x="240" y="1262"/>
                    <a:pt x="246" y="1261"/>
                  </a:cubicBezTo>
                  <a:cubicBezTo>
                    <a:pt x="254" y="1260"/>
                    <a:pt x="259" y="1260"/>
                    <a:pt x="262" y="1260"/>
                  </a:cubicBezTo>
                  <a:cubicBezTo>
                    <a:pt x="263" y="1267"/>
                    <a:pt x="264" y="1274"/>
                    <a:pt x="267" y="1280"/>
                  </a:cubicBezTo>
                  <a:cubicBezTo>
                    <a:pt x="269" y="1283"/>
                    <a:pt x="272" y="1288"/>
                    <a:pt x="276" y="1294"/>
                  </a:cubicBezTo>
                  <a:cubicBezTo>
                    <a:pt x="278" y="1327"/>
                    <a:pt x="283" y="1379"/>
                    <a:pt x="291" y="1448"/>
                  </a:cubicBezTo>
                  <a:cubicBezTo>
                    <a:pt x="299" y="1513"/>
                    <a:pt x="303" y="1563"/>
                    <a:pt x="305" y="1600"/>
                  </a:cubicBezTo>
                  <a:cubicBezTo>
                    <a:pt x="308" y="1637"/>
                    <a:pt x="313" y="1676"/>
                    <a:pt x="320" y="1719"/>
                  </a:cubicBezTo>
                  <a:cubicBezTo>
                    <a:pt x="324" y="1741"/>
                    <a:pt x="331" y="1777"/>
                    <a:pt x="341" y="1830"/>
                  </a:cubicBezTo>
                  <a:cubicBezTo>
                    <a:pt x="346" y="1853"/>
                    <a:pt x="355" y="1885"/>
                    <a:pt x="368" y="1925"/>
                  </a:cubicBezTo>
                  <a:cubicBezTo>
                    <a:pt x="381" y="1966"/>
                    <a:pt x="389" y="1997"/>
                    <a:pt x="394" y="2016"/>
                  </a:cubicBezTo>
                  <a:cubicBezTo>
                    <a:pt x="398" y="2033"/>
                    <a:pt x="399" y="2047"/>
                    <a:pt x="398" y="2055"/>
                  </a:cubicBezTo>
                  <a:cubicBezTo>
                    <a:pt x="397" y="2061"/>
                    <a:pt x="391" y="2071"/>
                    <a:pt x="382" y="2083"/>
                  </a:cubicBezTo>
                  <a:cubicBezTo>
                    <a:pt x="373" y="2095"/>
                    <a:pt x="369" y="2104"/>
                    <a:pt x="369" y="2111"/>
                  </a:cubicBezTo>
                  <a:cubicBezTo>
                    <a:pt x="366" y="2113"/>
                    <a:pt x="362" y="2115"/>
                    <a:pt x="359" y="2117"/>
                  </a:cubicBezTo>
                  <a:cubicBezTo>
                    <a:pt x="288" y="2122"/>
                    <a:pt x="248" y="2127"/>
                    <a:pt x="242" y="2131"/>
                  </a:cubicBezTo>
                  <a:cubicBezTo>
                    <a:pt x="235" y="2137"/>
                    <a:pt x="232" y="2143"/>
                    <a:pt x="232" y="2151"/>
                  </a:cubicBezTo>
                  <a:cubicBezTo>
                    <a:pt x="234" y="2167"/>
                    <a:pt x="250" y="2179"/>
                    <a:pt x="280" y="2187"/>
                  </a:cubicBezTo>
                  <a:cubicBezTo>
                    <a:pt x="294" y="2190"/>
                    <a:pt x="319" y="2194"/>
                    <a:pt x="356" y="2198"/>
                  </a:cubicBezTo>
                  <a:cubicBezTo>
                    <a:pt x="342" y="2209"/>
                    <a:pt x="316" y="2219"/>
                    <a:pt x="276" y="2225"/>
                  </a:cubicBezTo>
                  <a:cubicBezTo>
                    <a:pt x="273" y="2225"/>
                    <a:pt x="269" y="2226"/>
                    <a:pt x="265" y="2227"/>
                  </a:cubicBezTo>
                  <a:cubicBezTo>
                    <a:pt x="251" y="2229"/>
                    <a:pt x="244" y="2237"/>
                    <a:pt x="244" y="2251"/>
                  </a:cubicBezTo>
                  <a:cubicBezTo>
                    <a:pt x="266" y="2275"/>
                    <a:pt x="306" y="2289"/>
                    <a:pt x="364" y="2292"/>
                  </a:cubicBezTo>
                  <a:cubicBezTo>
                    <a:pt x="421" y="2296"/>
                    <a:pt x="466" y="2288"/>
                    <a:pt x="499" y="2269"/>
                  </a:cubicBezTo>
                  <a:cubicBezTo>
                    <a:pt x="512" y="2275"/>
                    <a:pt x="531" y="2277"/>
                    <a:pt x="554" y="2276"/>
                  </a:cubicBezTo>
                  <a:cubicBezTo>
                    <a:pt x="575" y="2274"/>
                    <a:pt x="593" y="2270"/>
                    <a:pt x="607" y="2263"/>
                  </a:cubicBezTo>
                  <a:cubicBezTo>
                    <a:pt x="607" y="2254"/>
                    <a:pt x="607" y="2240"/>
                    <a:pt x="607" y="2221"/>
                  </a:cubicBezTo>
                  <a:cubicBezTo>
                    <a:pt x="608" y="2203"/>
                    <a:pt x="608" y="2190"/>
                    <a:pt x="607" y="2181"/>
                  </a:cubicBezTo>
                  <a:cubicBezTo>
                    <a:pt x="607" y="2170"/>
                    <a:pt x="603" y="2149"/>
                    <a:pt x="597" y="2116"/>
                  </a:cubicBezTo>
                  <a:cubicBezTo>
                    <a:pt x="593" y="2089"/>
                    <a:pt x="591" y="2070"/>
                    <a:pt x="592" y="2057"/>
                  </a:cubicBezTo>
                  <a:cubicBezTo>
                    <a:pt x="593" y="2047"/>
                    <a:pt x="594" y="2035"/>
                    <a:pt x="593" y="2021"/>
                  </a:cubicBezTo>
                  <a:cubicBezTo>
                    <a:pt x="592" y="2005"/>
                    <a:pt x="591" y="1993"/>
                    <a:pt x="590" y="1984"/>
                  </a:cubicBezTo>
                  <a:cubicBezTo>
                    <a:pt x="589" y="1958"/>
                    <a:pt x="588" y="1916"/>
                    <a:pt x="587" y="1858"/>
                  </a:cubicBezTo>
                  <a:cubicBezTo>
                    <a:pt x="586" y="1803"/>
                    <a:pt x="585" y="1763"/>
                    <a:pt x="583" y="1735"/>
                  </a:cubicBezTo>
                  <a:cubicBezTo>
                    <a:pt x="582" y="1723"/>
                    <a:pt x="580" y="1704"/>
                    <a:pt x="575" y="1677"/>
                  </a:cubicBezTo>
                  <a:cubicBezTo>
                    <a:pt x="570" y="1653"/>
                    <a:pt x="568" y="1635"/>
                    <a:pt x="568" y="1626"/>
                  </a:cubicBezTo>
                  <a:cubicBezTo>
                    <a:pt x="568" y="1615"/>
                    <a:pt x="571" y="1595"/>
                    <a:pt x="575" y="1565"/>
                  </a:cubicBezTo>
                  <a:cubicBezTo>
                    <a:pt x="581" y="1532"/>
                    <a:pt x="584" y="1508"/>
                    <a:pt x="585" y="1493"/>
                  </a:cubicBezTo>
                  <a:cubicBezTo>
                    <a:pt x="587" y="1451"/>
                    <a:pt x="588" y="1419"/>
                    <a:pt x="589" y="1398"/>
                  </a:cubicBezTo>
                  <a:cubicBezTo>
                    <a:pt x="592" y="1361"/>
                    <a:pt x="596" y="1334"/>
                    <a:pt x="602" y="1315"/>
                  </a:cubicBezTo>
                  <a:cubicBezTo>
                    <a:pt x="613" y="1307"/>
                    <a:pt x="620" y="1291"/>
                    <a:pt x="623" y="1268"/>
                  </a:cubicBezTo>
                  <a:cubicBezTo>
                    <a:pt x="625" y="1239"/>
                    <a:pt x="627" y="1217"/>
                    <a:pt x="630" y="1203"/>
                  </a:cubicBezTo>
                  <a:cubicBezTo>
                    <a:pt x="641" y="1146"/>
                    <a:pt x="649" y="1103"/>
                    <a:pt x="655" y="1074"/>
                  </a:cubicBezTo>
                  <a:cubicBezTo>
                    <a:pt x="664" y="1024"/>
                    <a:pt x="670" y="982"/>
                    <a:pt x="673" y="948"/>
                  </a:cubicBezTo>
                  <a:cubicBezTo>
                    <a:pt x="673" y="945"/>
                    <a:pt x="673" y="939"/>
                    <a:pt x="673" y="930"/>
                  </a:cubicBezTo>
                  <a:cubicBezTo>
                    <a:pt x="673" y="922"/>
                    <a:pt x="674" y="916"/>
                    <a:pt x="675" y="912"/>
                  </a:cubicBezTo>
                  <a:cubicBezTo>
                    <a:pt x="677" y="904"/>
                    <a:pt x="681" y="893"/>
                    <a:pt x="687" y="878"/>
                  </a:cubicBezTo>
                  <a:cubicBezTo>
                    <a:pt x="693" y="863"/>
                    <a:pt x="697" y="852"/>
                    <a:pt x="699" y="845"/>
                  </a:cubicBezTo>
                  <a:cubicBezTo>
                    <a:pt x="705" y="823"/>
                    <a:pt x="710" y="796"/>
                    <a:pt x="714" y="765"/>
                  </a:cubicBezTo>
                  <a:cubicBezTo>
                    <a:pt x="718" y="728"/>
                    <a:pt x="722" y="700"/>
                    <a:pt x="724" y="681"/>
                  </a:cubicBezTo>
                  <a:cubicBezTo>
                    <a:pt x="725" y="674"/>
                    <a:pt x="727" y="660"/>
                    <a:pt x="730" y="641"/>
                  </a:cubicBezTo>
                  <a:cubicBezTo>
                    <a:pt x="734" y="624"/>
                    <a:pt x="736" y="611"/>
                    <a:pt x="737" y="601"/>
                  </a:cubicBezTo>
                  <a:cubicBezTo>
                    <a:pt x="742" y="546"/>
                    <a:pt x="737" y="496"/>
                    <a:pt x="720" y="449"/>
                  </a:cubicBezTo>
                  <a:cubicBezTo>
                    <a:pt x="717" y="441"/>
                    <a:pt x="713" y="433"/>
                    <a:pt x="710" y="425"/>
                  </a:cubicBezTo>
                  <a:cubicBezTo>
                    <a:pt x="694" y="392"/>
                    <a:pt x="673" y="362"/>
                    <a:pt x="647" y="337"/>
                  </a:cubicBezTo>
                  <a:cubicBezTo>
                    <a:pt x="648" y="332"/>
                    <a:pt x="647" y="325"/>
                    <a:pt x="645" y="315"/>
                  </a:cubicBezTo>
                  <a:cubicBezTo>
                    <a:pt x="642" y="305"/>
                    <a:pt x="641" y="297"/>
                    <a:pt x="641" y="292"/>
                  </a:cubicBezTo>
                  <a:cubicBezTo>
                    <a:pt x="634" y="292"/>
                    <a:pt x="634" y="292"/>
                    <a:pt x="634" y="292"/>
                  </a:cubicBezTo>
                  <a:cubicBezTo>
                    <a:pt x="627" y="271"/>
                    <a:pt x="627" y="271"/>
                    <a:pt x="627" y="271"/>
                  </a:cubicBezTo>
                  <a:cubicBezTo>
                    <a:pt x="616" y="271"/>
                    <a:pt x="616" y="271"/>
                    <a:pt x="616" y="271"/>
                  </a:cubicBezTo>
                  <a:cubicBezTo>
                    <a:pt x="615" y="264"/>
                    <a:pt x="615" y="259"/>
                    <a:pt x="614" y="253"/>
                  </a:cubicBezTo>
                  <a:cubicBezTo>
                    <a:pt x="612" y="245"/>
                    <a:pt x="611" y="240"/>
                    <a:pt x="611" y="239"/>
                  </a:cubicBezTo>
                  <a:cubicBezTo>
                    <a:pt x="615" y="234"/>
                    <a:pt x="618" y="226"/>
                    <a:pt x="619" y="215"/>
                  </a:cubicBezTo>
                  <a:cubicBezTo>
                    <a:pt x="621" y="202"/>
                    <a:pt x="622" y="194"/>
                    <a:pt x="623" y="189"/>
                  </a:cubicBezTo>
                  <a:cubicBezTo>
                    <a:pt x="626" y="163"/>
                    <a:pt x="627" y="136"/>
                    <a:pt x="626" y="109"/>
                  </a:cubicBezTo>
                  <a:cubicBezTo>
                    <a:pt x="624" y="81"/>
                    <a:pt x="621" y="62"/>
                    <a:pt x="617" y="51"/>
                  </a:cubicBezTo>
                  <a:cubicBezTo>
                    <a:pt x="611" y="49"/>
                    <a:pt x="604" y="43"/>
                    <a:pt x="595" y="32"/>
                  </a:cubicBezTo>
                  <a:cubicBezTo>
                    <a:pt x="586" y="22"/>
                    <a:pt x="579" y="17"/>
                    <a:pt x="574"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7"/>
            <p:cNvSpPr>
              <a:spLocks/>
            </p:cNvSpPr>
            <p:nvPr/>
          </p:nvSpPr>
          <p:spPr bwMode="auto">
            <a:xfrm>
              <a:off x="2790825" y="1582738"/>
              <a:ext cx="1620838" cy="989013"/>
            </a:xfrm>
            <a:custGeom>
              <a:avLst/>
              <a:gdLst/>
              <a:ahLst/>
              <a:cxnLst>
                <a:cxn ang="0">
                  <a:pos x="500" y="288"/>
                </a:cxn>
                <a:cxn ang="0">
                  <a:pos x="500" y="262"/>
                </a:cxn>
                <a:cxn ang="0">
                  <a:pos x="356" y="262"/>
                </a:cxn>
                <a:cxn ang="0">
                  <a:pos x="246" y="0"/>
                </a:cxn>
                <a:cxn ang="0">
                  <a:pos x="0" y="47"/>
                </a:cxn>
                <a:cxn ang="0">
                  <a:pos x="109" y="311"/>
                </a:cxn>
                <a:cxn ang="0">
                  <a:pos x="500" y="288"/>
                </a:cxn>
              </a:cxnLst>
              <a:rect l="0" t="0" r="r" b="b"/>
              <a:pathLst>
                <a:path w="507" h="311">
                  <a:moveTo>
                    <a:pt x="500" y="288"/>
                  </a:moveTo>
                  <a:cubicBezTo>
                    <a:pt x="507" y="279"/>
                    <a:pt x="507" y="270"/>
                    <a:pt x="500" y="262"/>
                  </a:cubicBezTo>
                  <a:cubicBezTo>
                    <a:pt x="356" y="262"/>
                    <a:pt x="356" y="262"/>
                    <a:pt x="356" y="262"/>
                  </a:cubicBezTo>
                  <a:cubicBezTo>
                    <a:pt x="246" y="0"/>
                    <a:pt x="246" y="0"/>
                    <a:pt x="246" y="0"/>
                  </a:cubicBezTo>
                  <a:cubicBezTo>
                    <a:pt x="0" y="47"/>
                    <a:pt x="0" y="47"/>
                    <a:pt x="0" y="47"/>
                  </a:cubicBezTo>
                  <a:cubicBezTo>
                    <a:pt x="109" y="311"/>
                    <a:pt x="109" y="311"/>
                    <a:pt x="109" y="311"/>
                  </a:cubicBezTo>
                  <a:lnTo>
                    <a:pt x="500" y="28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17050353"/>
      </p:ext>
    </p:extLst>
  </p:cSld>
  <p:clrMapOvr>
    <a:masterClrMapping/>
  </p:clrMapOvr>
  <p:transition advClick="0" advTm="0">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2183" t="25354" r="32462" b="33247"/>
          <a:stretch/>
        </p:blipFill>
        <p:spPr>
          <a:xfrm>
            <a:off x="3946490" y="2191375"/>
            <a:ext cx="4121333" cy="2054856"/>
          </a:xfrm>
          <a:prstGeom prst="rect">
            <a:avLst/>
          </a:prstGeom>
        </p:spPr>
      </p:pic>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圖片 6"/>
          <p:cNvPicPr>
            <a:picLocks noChangeAspect="1"/>
          </p:cNvPicPr>
          <p:nvPr/>
        </p:nvPicPr>
        <p:blipFill>
          <a:blip r:embed="rId3" cstate="print">
            <a:clrChange>
              <a:clrFrom>
                <a:srgbClr val="F6F6F6"/>
              </a:clrFrom>
              <a:clrTo>
                <a:srgbClr val="F6F6F6">
                  <a:alpha val="0"/>
                </a:srgbClr>
              </a:clrTo>
            </a:clrChange>
            <a:extLst>
              <a:ext uri="{28A0092B-C50C-407E-A947-70E740481C1C}">
                <a14:useLocalDpi xmlns:a14="http://schemas.microsoft.com/office/drawing/2010/main" val="0"/>
              </a:ext>
            </a:extLst>
          </a:blip>
          <a:stretch>
            <a:fillRect/>
          </a:stretch>
        </p:blipFill>
        <p:spPr>
          <a:xfrm>
            <a:off x="8047290" y="763385"/>
            <a:ext cx="1805608" cy="1805608"/>
          </a:xfrm>
          <a:prstGeom prst="rect">
            <a:avLst/>
          </a:prstGeom>
        </p:spPr>
      </p:pic>
      <p:pic>
        <p:nvPicPr>
          <p:cNvPr id="8" name="圖片 7"/>
          <p:cNvPicPr>
            <a:picLocks noChangeAspect="1"/>
          </p:cNvPicPr>
          <p:nvPr/>
        </p:nvPicPr>
        <p:blipFill>
          <a:blip r:embed="rId4" cstate="print">
            <a:clrChange>
              <a:clrFrom>
                <a:srgbClr val="F6F6F6"/>
              </a:clrFrom>
              <a:clrTo>
                <a:srgbClr val="F6F6F6">
                  <a:alpha val="0"/>
                </a:srgbClr>
              </a:clrTo>
            </a:clrChange>
            <a:extLst>
              <a:ext uri="{28A0092B-C50C-407E-A947-70E740481C1C}">
                <a14:useLocalDpi xmlns:a14="http://schemas.microsoft.com/office/drawing/2010/main" val="0"/>
              </a:ext>
            </a:extLst>
          </a:blip>
          <a:stretch>
            <a:fillRect/>
          </a:stretch>
        </p:blipFill>
        <p:spPr>
          <a:xfrm>
            <a:off x="3095606" y="-13429"/>
            <a:ext cx="2326491" cy="2330070"/>
          </a:xfrm>
          <a:prstGeom prst="rect">
            <a:avLst/>
          </a:prstGeom>
        </p:spPr>
      </p:pic>
      <p:pic>
        <p:nvPicPr>
          <p:cNvPr id="9" name="圖片 8"/>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7100" y="1835462"/>
            <a:ext cx="1759227" cy="1759227"/>
          </a:xfrm>
          <a:prstGeom prst="rect">
            <a:avLst/>
          </a:prstGeom>
        </p:spPr>
      </p:pic>
      <p:pic>
        <p:nvPicPr>
          <p:cNvPr id="10" name="圖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135901">
            <a:off x="1927391" y="2435267"/>
            <a:ext cx="2128035" cy="829221"/>
          </a:xfrm>
          <a:prstGeom prst="rect">
            <a:avLst/>
          </a:prstGeom>
        </p:spPr>
      </p:pic>
      <p:pic>
        <p:nvPicPr>
          <p:cNvPr id="41" name="圖片 40"/>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5200697" flipH="1" flipV="1">
            <a:off x="3691291" y="1982609"/>
            <a:ext cx="1312269" cy="668064"/>
          </a:xfrm>
          <a:prstGeom prst="rect">
            <a:avLst/>
          </a:prstGeom>
        </p:spPr>
      </p:pic>
      <p:pic>
        <p:nvPicPr>
          <p:cNvPr id="42" name="圖片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0464099" flipH="1">
            <a:off x="5257657" y="2220942"/>
            <a:ext cx="2817718" cy="903103"/>
          </a:xfrm>
          <a:prstGeom prst="rect">
            <a:avLst/>
          </a:prstGeom>
        </p:spPr>
      </p:pic>
      <p:sp>
        <p:nvSpPr>
          <p:cNvPr id="14" name="文字方塊 13"/>
          <p:cNvSpPr txBox="1"/>
          <p:nvPr/>
        </p:nvSpPr>
        <p:spPr>
          <a:xfrm>
            <a:off x="-674073" y="3341856"/>
            <a:ext cx="3402307" cy="707886"/>
          </a:xfrm>
          <a:prstGeom prst="rect">
            <a:avLst/>
          </a:prstGeom>
          <a:noFill/>
        </p:spPr>
        <p:txBody>
          <a:bodyPr wrap="square" rtlCol="0">
            <a:spAutoFit/>
          </a:bodyPr>
          <a:lstStyle/>
          <a:p>
            <a:pPr algn="ctr"/>
            <a:r>
              <a:rPr kumimoji="1" lang="zh-TW" altLang="en-US" sz="2000" b="1" dirty="0" smtClean="0">
                <a:solidFill>
                  <a:srgbClr val="2F5597"/>
                </a:solidFill>
                <a:latin typeface="+mn-ea"/>
                <a:cs typeface="HanziPen TC" charset="-120"/>
              </a:rPr>
              <a:t>從火車站騎來之</a:t>
            </a:r>
            <a:r>
              <a:rPr kumimoji="1" lang="en-US" altLang="zh-TW" sz="2000" b="1" dirty="0" smtClean="0">
                <a:solidFill>
                  <a:srgbClr val="2F5597"/>
                </a:solidFill>
                <a:latin typeface="+mn-ea"/>
                <a:cs typeface="HanziPen TC" charset="-120"/>
              </a:rPr>
              <a:t/>
            </a:r>
            <a:br>
              <a:rPr kumimoji="1" lang="en-US" altLang="zh-TW" sz="2000" b="1" dirty="0" smtClean="0">
                <a:solidFill>
                  <a:srgbClr val="2F5597"/>
                </a:solidFill>
                <a:latin typeface="+mn-ea"/>
                <a:cs typeface="HanziPen TC" charset="-120"/>
              </a:rPr>
            </a:br>
            <a:r>
              <a:rPr kumimoji="1" lang="zh-TW" altLang="en-US" sz="2000" b="1" dirty="0" smtClean="0">
                <a:solidFill>
                  <a:srgbClr val="2F5597"/>
                </a:solidFill>
                <a:latin typeface="+mn-ea"/>
                <a:cs typeface="HanziPen TC" charset="-120"/>
              </a:rPr>
              <a:t>要遲到的上班族</a:t>
            </a:r>
          </a:p>
        </p:txBody>
      </p:sp>
      <p:sp>
        <p:nvSpPr>
          <p:cNvPr id="16" name="文字方塊 15"/>
          <p:cNvSpPr txBox="1"/>
          <p:nvPr/>
        </p:nvSpPr>
        <p:spPr>
          <a:xfrm>
            <a:off x="8671135" y="1526569"/>
            <a:ext cx="3203525" cy="707886"/>
          </a:xfrm>
          <a:prstGeom prst="rect">
            <a:avLst/>
          </a:prstGeom>
          <a:noFill/>
        </p:spPr>
        <p:txBody>
          <a:bodyPr wrap="square" rtlCol="0">
            <a:spAutoFit/>
          </a:bodyPr>
          <a:lstStyle/>
          <a:p>
            <a:pPr algn="ctr"/>
            <a:r>
              <a:rPr kumimoji="1" lang="zh-TW" altLang="en-US" sz="2000" b="1" dirty="0" smtClean="0">
                <a:solidFill>
                  <a:srgbClr val="2F5597"/>
                </a:solidFill>
                <a:latin typeface="+mn-ea"/>
                <a:cs typeface="HanziPen TC" charset="-120"/>
              </a:rPr>
              <a:t>從捷運站騎來之</a:t>
            </a:r>
            <a:endParaRPr kumimoji="1" lang="en-US" altLang="zh-TW" sz="2000" b="1" dirty="0" smtClean="0">
              <a:solidFill>
                <a:srgbClr val="2F5597"/>
              </a:solidFill>
              <a:latin typeface="+mn-ea"/>
              <a:cs typeface="HanziPen TC" charset="-120"/>
            </a:endParaRPr>
          </a:p>
          <a:p>
            <a:pPr algn="ctr"/>
            <a:r>
              <a:rPr kumimoji="1" lang="zh-TW" altLang="en-US" sz="2000" b="1" dirty="0" smtClean="0">
                <a:solidFill>
                  <a:srgbClr val="2F5597"/>
                </a:solidFill>
                <a:latin typeface="+mn-ea"/>
                <a:cs typeface="HanziPen TC" charset="-120"/>
              </a:rPr>
              <a:t>悠閒大學生</a:t>
            </a:r>
          </a:p>
        </p:txBody>
      </p:sp>
      <p:sp>
        <p:nvSpPr>
          <p:cNvPr id="17" name="文字方塊 16"/>
          <p:cNvSpPr txBox="1"/>
          <p:nvPr/>
        </p:nvSpPr>
        <p:spPr>
          <a:xfrm>
            <a:off x="831840" y="609159"/>
            <a:ext cx="3094117" cy="707886"/>
          </a:xfrm>
          <a:prstGeom prst="rect">
            <a:avLst/>
          </a:prstGeom>
          <a:noFill/>
        </p:spPr>
        <p:txBody>
          <a:bodyPr wrap="none" rtlCol="0">
            <a:spAutoFit/>
          </a:bodyPr>
          <a:lstStyle/>
          <a:p>
            <a:pPr algn="r"/>
            <a:r>
              <a:rPr kumimoji="1" lang="zh-TW" altLang="en-US" sz="2000" b="1" dirty="0" smtClean="0">
                <a:solidFill>
                  <a:srgbClr val="2F5597"/>
                </a:solidFill>
                <a:latin typeface="+mn-ea"/>
                <a:cs typeface="HanziPen TC" charset="-120"/>
              </a:rPr>
              <a:t>剛完成租借</a:t>
            </a:r>
            <a:endParaRPr kumimoji="1" lang="en-US" altLang="zh-TW" sz="2000" b="1" dirty="0" smtClean="0">
              <a:solidFill>
                <a:srgbClr val="2F5597"/>
              </a:solidFill>
              <a:latin typeface="+mn-ea"/>
              <a:cs typeface="HanziPen TC" charset="-120"/>
            </a:endParaRPr>
          </a:p>
          <a:p>
            <a:pPr algn="r"/>
            <a:r>
              <a:rPr kumimoji="1" lang="zh-TW" altLang="en-US" sz="2000" b="1" dirty="0" smtClean="0">
                <a:solidFill>
                  <a:srgbClr val="2F5597"/>
                </a:solidFill>
                <a:latin typeface="+mn-ea"/>
                <a:cs typeface="HanziPen TC" charset="-120"/>
              </a:rPr>
              <a:t>要去市場買菜的地方媽媽</a:t>
            </a:r>
          </a:p>
        </p:txBody>
      </p:sp>
      <p:pic>
        <p:nvPicPr>
          <p:cNvPr id="18" name="圖片 17"/>
          <p:cNvPicPr>
            <a:picLocks noChangeAspect="1"/>
          </p:cNvPicPr>
          <p:nvPr/>
        </p:nvPicPr>
        <p:blipFill>
          <a:blip r:embed="rId9" cstate="print">
            <a:clrChange>
              <a:clrFrom>
                <a:srgbClr val="F6F6F6"/>
              </a:clrFrom>
              <a:clrTo>
                <a:srgbClr val="F6F6F6">
                  <a:alpha val="0"/>
                </a:srgbClr>
              </a:clrTo>
            </a:clrChange>
            <a:extLst>
              <a:ext uri="{28A0092B-C50C-407E-A947-70E740481C1C}">
                <a14:useLocalDpi xmlns:a14="http://schemas.microsoft.com/office/drawing/2010/main" val="0"/>
              </a:ext>
            </a:extLst>
          </a:blip>
          <a:stretch>
            <a:fillRect/>
          </a:stretch>
        </p:blipFill>
        <p:spPr>
          <a:xfrm>
            <a:off x="3816846" y="4339739"/>
            <a:ext cx="2155126" cy="2158442"/>
          </a:xfrm>
          <a:prstGeom prst="rect">
            <a:avLst/>
          </a:prstGeom>
        </p:spPr>
      </p:pic>
      <p:pic>
        <p:nvPicPr>
          <p:cNvPr id="20" name="圖片 1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4011661" y="3834457"/>
            <a:ext cx="925935" cy="925935"/>
          </a:xfrm>
          <a:prstGeom prst="rect">
            <a:avLst/>
          </a:prstGeom>
        </p:spPr>
      </p:pic>
      <p:pic>
        <p:nvPicPr>
          <p:cNvPr id="44" name="圖片 4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6200000" flipV="1">
            <a:off x="4315241" y="3809181"/>
            <a:ext cx="925935" cy="925935"/>
          </a:xfrm>
          <a:prstGeom prst="rect">
            <a:avLst/>
          </a:prstGeom>
        </p:spPr>
      </p:pic>
      <p:sp>
        <p:nvSpPr>
          <p:cNvPr id="21" name="文字方塊 20"/>
          <p:cNvSpPr txBox="1"/>
          <p:nvPr/>
        </p:nvSpPr>
        <p:spPr>
          <a:xfrm>
            <a:off x="4906336" y="4315495"/>
            <a:ext cx="2089033" cy="461665"/>
          </a:xfrm>
          <a:prstGeom prst="rect">
            <a:avLst/>
          </a:prstGeom>
          <a:noFill/>
        </p:spPr>
        <p:txBody>
          <a:bodyPr wrap="none" rtlCol="0">
            <a:spAutoFit/>
          </a:bodyPr>
          <a:lstStyle>
            <a:defPPr>
              <a:defRPr lang="zh-CN"/>
            </a:defPPr>
            <a:lvl1pPr algn="r">
              <a:defRPr kumimoji="1" sz="2000" b="1">
                <a:solidFill>
                  <a:srgbClr val="2F5597"/>
                </a:solidFill>
                <a:latin typeface="HanziPen TC" charset="-120"/>
                <a:ea typeface="HanziPen TC" charset="-120"/>
                <a:cs typeface="HanziPen TC" charset="-120"/>
              </a:defRPr>
            </a:lvl1pPr>
          </a:lstStyle>
          <a:p>
            <a:r>
              <a:rPr lang="zh-TW" altLang="en-US" sz="2400" dirty="0">
                <a:latin typeface="+mn-ea"/>
                <a:ea typeface="+mn-ea"/>
              </a:rPr>
              <a:t>資料同步傳輸</a:t>
            </a:r>
          </a:p>
        </p:txBody>
      </p:sp>
      <p:sp>
        <p:nvSpPr>
          <p:cNvPr id="22" name="文字方塊 21"/>
          <p:cNvSpPr txBox="1"/>
          <p:nvPr/>
        </p:nvSpPr>
        <p:spPr>
          <a:xfrm>
            <a:off x="3085752" y="6201360"/>
            <a:ext cx="3542245" cy="461665"/>
          </a:xfrm>
          <a:prstGeom prst="rect">
            <a:avLst/>
          </a:prstGeom>
          <a:noFill/>
        </p:spPr>
        <p:txBody>
          <a:bodyPr wrap="square" rtlCol="0">
            <a:spAutoFit/>
          </a:bodyPr>
          <a:lstStyle/>
          <a:p>
            <a:pPr algn="ctr"/>
            <a:r>
              <a:rPr kumimoji="1" lang="en-US" altLang="zh-TW" sz="2400" b="1" dirty="0" smtClean="0">
                <a:solidFill>
                  <a:srgbClr val="2F5597"/>
                </a:solidFill>
                <a:latin typeface="+mn-ea"/>
                <a:cs typeface="HanziPen TC" charset="-120"/>
              </a:rPr>
              <a:t>Web</a:t>
            </a:r>
            <a:r>
              <a:rPr kumimoji="1" lang="zh-TW" altLang="en-US" sz="2400" b="1" dirty="0" smtClean="0">
                <a:solidFill>
                  <a:srgbClr val="2F5597"/>
                </a:solidFill>
                <a:latin typeface="+mn-ea"/>
                <a:cs typeface="HanziPen TC" charset="-120"/>
              </a:rPr>
              <a:t>後台管理系統</a:t>
            </a:r>
          </a:p>
        </p:txBody>
      </p:sp>
      <p:pic>
        <p:nvPicPr>
          <p:cNvPr id="45" name="圖片 44"/>
          <p:cNvPicPr>
            <a:picLocks noChangeAspect="1"/>
          </p:cNvPicPr>
          <p:nvPr/>
        </p:nvPicPr>
        <p:blipFill>
          <a:blip r:embed="rId8"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20663509">
            <a:off x="5589952" y="2568942"/>
            <a:ext cx="2817718" cy="903103"/>
          </a:xfrm>
          <a:prstGeom prst="rect">
            <a:avLst/>
          </a:prstGeom>
        </p:spPr>
      </p:pic>
      <p:pic>
        <p:nvPicPr>
          <p:cNvPr id="47" name="圖片 4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5140516" flipV="1">
            <a:off x="3399247" y="2107827"/>
            <a:ext cx="1312269" cy="668064"/>
          </a:xfrm>
          <a:prstGeom prst="rect">
            <a:avLst/>
          </a:prstGeom>
        </p:spPr>
      </p:pic>
      <p:pic>
        <p:nvPicPr>
          <p:cNvPr id="49" name="圖片 48"/>
          <p:cNvPicPr>
            <a:picLocks noChangeAspect="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11947207" flipV="1">
            <a:off x="1927446" y="2759460"/>
            <a:ext cx="2180817" cy="829221"/>
          </a:xfrm>
          <a:prstGeom prst="rect">
            <a:avLst/>
          </a:prstGeom>
        </p:spPr>
      </p:pic>
      <p:sp>
        <p:nvSpPr>
          <p:cNvPr id="23" name="文字方塊 22"/>
          <p:cNvSpPr txBox="1"/>
          <p:nvPr/>
        </p:nvSpPr>
        <p:spPr>
          <a:xfrm rot="1077785">
            <a:off x="2206345" y="3430981"/>
            <a:ext cx="1758815" cy="400110"/>
          </a:xfrm>
          <a:prstGeom prst="rect">
            <a:avLst/>
          </a:prstGeom>
          <a:noFill/>
        </p:spPr>
        <p:txBody>
          <a:bodyPr wrap="none" rtlCol="0">
            <a:spAutoFit/>
          </a:bodyPr>
          <a:lstStyle/>
          <a:p>
            <a:pPr algn="ctr"/>
            <a:r>
              <a:rPr kumimoji="1" lang="en-US" altLang="zh-TW" sz="2000" b="1" dirty="0" smtClean="0">
                <a:solidFill>
                  <a:srgbClr val="CA6E31"/>
                </a:solidFill>
                <a:latin typeface="HanziPen TC" charset="-120"/>
                <a:ea typeface="HanziPen TC" charset="-120"/>
                <a:cs typeface="HanziPen TC" charset="-120"/>
              </a:rPr>
              <a:t>FRID</a:t>
            </a:r>
            <a:r>
              <a:rPr kumimoji="1" lang="zh-TW" altLang="en-US" sz="2000" b="1" dirty="0" smtClean="0">
                <a:solidFill>
                  <a:srgbClr val="CA6E31"/>
                </a:solidFill>
                <a:latin typeface="HanziPen TC" charset="-120"/>
                <a:ea typeface="HanziPen TC" charset="-120"/>
                <a:cs typeface="HanziPen TC" charset="-120"/>
              </a:rPr>
              <a:t>追蹤辨識</a:t>
            </a:r>
          </a:p>
        </p:txBody>
      </p:sp>
      <p:sp>
        <p:nvSpPr>
          <p:cNvPr id="26" name="文字方塊 25"/>
          <p:cNvSpPr txBox="1"/>
          <p:nvPr/>
        </p:nvSpPr>
        <p:spPr>
          <a:xfrm rot="20600566">
            <a:off x="5160664" y="1922213"/>
            <a:ext cx="3418297" cy="400110"/>
          </a:xfrm>
          <a:prstGeom prst="rect">
            <a:avLst/>
          </a:prstGeom>
          <a:noFill/>
        </p:spPr>
        <p:txBody>
          <a:bodyPr wrap="square" rtlCol="0">
            <a:spAutoFit/>
          </a:bodyPr>
          <a:lstStyle/>
          <a:p>
            <a:pPr algn="ctr"/>
            <a:r>
              <a:rPr kumimoji="1" lang="zh-TW" altLang="en-US" sz="2000" b="1" dirty="0" smtClean="0">
                <a:solidFill>
                  <a:srgbClr val="2F5597"/>
                </a:solidFill>
                <a:latin typeface="+mn-ea"/>
                <a:cs typeface="HanziPen TC" charset="-120"/>
              </a:rPr>
              <a:t>以一卡通或信用卡操作租借</a:t>
            </a:r>
          </a:p>
        </p:txBody>
      </p:sp>
      <p:pic>
        <p:nvPicPr>
          <p:cNvPr id="52" name="圖片 51"/>
          <p:cNvPicPr>
            <a:picLocks noChangeAspect="1"/>
          </p:cNvPicPr>
          <p:nvPr/>
        </p:nvPicPr>
        <p:blipFill>
          <a:blip r:embed="rId12">
            <a:clrChange>
              <a:clrFrom>
                <a:srgbClr val="F6F6F6"/>
              </a:clrFrom>
              <a:clrTo>
                <a:srgbClr val="F6F6F6">
                  <a:alpha val="0"/>
                </a:srgbClr>
              </a:clrTo>
            </a:clrChange>
            <a:extLst>
              <a:ext uri="{28A0092B-C50C-407E-A947-70E740481C1C}">
                <a14:useLocalDpi xmlns:a14="http://schemas.microsoft.com/office/drawing/2010/main" val="0"/>
              </a:ext>
            </a:extLst>
          </a:blip>
          <a:stretch>
            <a:fillRect/>
          </a:stretch>
        </p:blipFill>
        <p:spPr>
          <a:xfrm>
            <a:off x="8564585" y="3277480"/>
            <a:ext cx="3260543" cy="3356756"/>
          </a:xfrm>
          <a:prstGeom prst="rect">
            <a:avLst/>
          </a:prstGeom>
        </p:spPr>
      </p:pic>
      <p:pic>
        <p:nvPicPr>
          <p:cNvPr id="53" name="圖片 5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89082" y="4023167"/>
            <a:ext cx="2762968" cy="2762968"/>
          </a:xfrm>
          <a:prstGeom prst="rect">
            <a:avLst/>
          </a:prstGeom>
        </p:spPr>
      </p:pic>
      <p:sp>
        <p:nvSpPr>
          <p:cNvPr id="55" name="文字方塊 54"/>
          <p:cNvSpPr txBox="1"/>
          <p:nvPr/>
        </p:nvSpPr>
        <p:spPr>
          <a:xfrm>
            <a:off x="6475009" y="5996479"/>
            <a:ext cx="1877437" cy="584775"/>
          </a:xfrm>
          <a:prstGeom prst="rect">
            <a:avLst/>
          </a:prstGeom>
          <a:noFill/>
        </p:spPr>
        <p:txBody>
          <a:bodyPr wrap="none" rtlCol="0">
            <a:spAutoFit/>
          </a:bodyPr>
          <a:lstStyle/>
          <a:p>
            <a:pPr algn="ctr"/>
            <a:r>
              <a:rPr kumimoji="1" lang="zh-TW" altLang="en-US" sz="3200" b="1" dirty="0" smtClean="0">
                <a:solidFill>
                  <a:srgbClr val="2F5597"/>
                </a:solidFill>
                <a:latin typeface="+mn-ea"/>
                <a:cs typeface="HanziPen TC" charset="-120"/>
              </a:rPr>
              <a:t>資料分析</a:t>
            </a:r>
          </a:p>
        </p:txBody>
      </p:sp>
    </p:spTree>
    <p:extLst>
      <p:ext uri="{BB962C8B-B14F-4D97-AF65-F5344CB8AC3E}">
        <p14:creationId xmlns:p14="http://schemas.microsoft.com/office/powerpoint/2010/main" val="3727314914"/>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par>
                                <p:cTn id="9" presetID="1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ppt_y</p:attrName>
                                        </p:attrNameLst>
                                      </p:cBhvr>
                                      <p:tavLst>
                                        <p:tav tm="0">
                                          <p:val>
                                            <p:strVal val="#ppt_y+#ppt_h*1.125000"/>
                                          </p:val>
                                        </p:tav>
                                        <p:tav tm="100000">
                                          <p:val>
                                            <p:strVal val="#ppt_y"/>
                                          </p:val>
                                        </p:tav>
                                      </p:tavLst>
                                    </p:anim>
                                    <p:animEffect transition="in" filter="wipe(up)">
                                      <p:cBhvr>
                                        <p:cTn id="12" dur="500"/>
                                        <p:tgtEl>
                                          <p:spTgt spid="8"/>
                                        </p:tgtEl>
                                      </p:cBhvr>
                                    </p:animEffect>
                                  </p:childTnLst>
                                </p:cTn>
                              </p:par>
                              <p:par>
                                <p:cTn id="13" presetID="1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p:tgtEl>
                                          <p:spTgt spid="9"/>
                                        </p:tgtEl>
                                        <p:attrNameLst>
                                          <p:attrName>ppt_y</p:attrName>
                                        </p:attrNameLst>
                                      </p:cBhvr>
                                      <p:tavLst>
                                        <p:tav tm="0">
                                          <p:val>
                                            <p:strVal val="#ppt_y+#ppt_h*1.125000"/>
                                          </p:val>
                                        </p:tav>
                                        <p:tav tm="100000">
                                          <p:val>
                                            <p:strVal val="#ppt_y"/>
                                          </p:val>
                                        </p:tav>
                                      </p:tavLst>
                                    </p:anim>
                                    <p:animEffect transition="in" filter="wipe(up)">
                                      <p:cBhvr>
                                        <p:cTn id="16" dur="500"/>
                                        <p:tgtEl>
                                          <p:spTgt spid="9"/>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p:tgtEl>
                                          <p:spTgt spid="17"/>
                                        </p:tgtEl>
                                        <p:attrNameLst>
                                          <p:attrName>ppt_y</p:attrName>
                                        </p:attrNameLst>
                                      </p:cBhvr>
                                      <p:tavLst>
                                        <p:tav tm="0">
                                          <p:val>
                                            <p:strVal val="#ppt_y+#ppt_h*1.125000"/>
                                          </p:val>
                                        </p:tav>
                                        <p:tav tm="100000">
                                          <p:val>
                                            <p:strVal val="#ppt_y"/>
                                          </p:val>
                                        </p:tav>
                                      </p:tavLst>
                                    </p:anim>
                                    <p:animEffect transition="in" filter="wipe(up)">
                                      <p:cBhvr>
                                        <p:cTn id="20" dur="500"/>
                                        <p:tgtEl>
                                          <p:spTgt spid="17"/>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p:tgtEl>
                                          <p:spTgt spid="14"/>
                                        </p:tgtEl>
                                        <p:attrNameLst>
                                          <p:attrName>ppt_y</p:attrName>
                                        </p:attrNameLst>
                                      </p:cBhvr>
                                      <p:tavLst>
                                        <p:tav tm="0">
                                          <p:val>
                                            <p:strVal val="#ppt_y+#ppt_h*1.125000"/>
                                          </p:val>
                                        </p:tav>
                                        <p:tav tm="100000">
                                          <p:val>
                                            <p:strVal val="#ppt_y"/>
                                          </p:val>
                                        </p:tav>
                                      </p:tavLst>
                                    </p:anim>
                                    <p:animEffect transition="in" filter="wipe(up)">
                                      <p:cBhvr>
                                        <p:cTn id="24" dur="500"/>
                                        <p:tgtEl>
                                          <p:spTgt spid="14"/>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p:tgtEl>
                                          <p:spTgt spid="16"/>
                                        </p:tgtEl>
                                        <p:attrNameLst>
                                          <p:attrName>ppt_y</p:attrName>
                                        </p:attrNameLst>
                                      </p:cBhvr>
                                      <p:tavLst>
                                        <p:tav tm="0">
                                          <p:val>
                                            <p:strVal val="#ppt_y+#ppt_h*1.125000"/>
                                          </p:val>
                                        </p:tav>
                                        <p:tav tm="100000">
                                          <p:val>
                                            <p:strVal val="#ppt_y"/>
                                          </p:val>
                                        </p:tav>
                                      </p:tavLst>
                                    </p:anim>
                                    <p:animEffect transition="in" filter="wipe(up)">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4"/>
                                        </p:tgtEl>
                                        <p:attrNameLst>
                                          <p:attrName>style.visibility</p:attrName>
                                        </p:attrNameLst>
                                      </p:cBhvr>
                                      <p:to>
                                        <p:strVal val="visible"/>
                                      </p:to>
                                    </p:set>
                                    <p:anim calcmode="lin" valueType="num">
                                      <p:cBhvr additive="base">
                                        <p:cTn id="43" dur="500" fill="hold"/>
                                        <p:tgtEl>
                                          <p:spTgt spid="44"/>
                                        </p:tgtEl>
                                        <p:attrNameLst>
                                          <p:attrName>ppt_x</p:attrName>
                                        </p:attrNameLst>
                                      </p:cBhvr>
                                      <p:tavLst>
                                        <p:tav tm="0">
                                          <p:val>
                                            <p:strVal val="#ppt_x"/>
                                          </p:val>
                                        </p:tav>
                                        <p:tav tm="100000">
                                          <p:val>
                                            <p:strVal val="#ppt_x"/>
                                          </p:val>
                                        </p:tav>
                                      </p:tavLst>
                                    </p:anim>
                                    <p:anim calcmode="lin" valueType="num">
                                      <p:cBhvr additive="base">
                                        <p:cTn id="44" dur="500" fill="hold"/>
                                        <p:tgtEl>
                                          <p:spTgt spid="44"/>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ppt_x"/>
                                          </p:val>
                                        </p:tav>
                                        <p:tav tm="100000">
                                          <p:val>
                                            <p:strVal val="#ppt_x"/>
                                          </p:val>
                                        </p:tav>
                                      </p:tavLst>
                                    </p:anim>
                                    <p:anim calcmode="lin" valueType="num">
                                      <p:cBhvr additive="base">
                                        <p:cTn id="48" dur="500" fill="hold"/>
                                        <p:tgtEl>
                                          <p:spTgt spid="2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500" fill="hold"/>
                                        <p:tgtEl>
                                          <p:spTgt spid="21"/>
                                        </p:tgtEl>
                                        <p:attrNameLst>
                                          <p:attrName>ppt_x</p:attrName>
                                        </p:attrNameLst>
                                      </p:cBhvr>
                                      <p:tavLst>
                                        <p:tav tm="0">
                                          <p:val>
                                            <p:strVal val="#ppt_x"/>
                                          </p:val>
                                        </p:tav>
                                        <p:tav tm="100000">
                                          <p:val>
                                            <p:strVal val="#ppt_x"/>
                                          </p:val>
                                        </p:tav>
                                      </p:tavLst>
                                    </p:anim>
                                    <p:anim calcmode="lin" valueType="num">
                                      <p:cBhvr additive="base">
                                        <p:cTn id="52" dur="500" fill="hold"/>
                                        <p:tgtEl>
                                          <p:spTgt spid="21"/>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500" fill="hold"/>
                                        <p:tgtEl>
                                          <p:spTgt spid="18"/>
                                        </p:tgtEl>
                                        <p:attrNameLst>
                                          <p:attrName>ppt_x</p:attrName>
                                        </p:attrNameLst>
                                      </p:cBhvr>
                                      <p:tavLst>
                                        <p:tav tm="0">
                                          <p:val>
                                            <p:strVal val="#ppt_x"/>
                                          </p:val>
                                        </p:tav>
                                        <p:tav tm="100000">
                                          <p:val>
                                            <p:strVal val="#ppt_x"/>
                                          </p:val>
                                        </p:tav>
                                      </p:tavLst>
                                    </p:anim>
                                    <p:anim calcmode="lin" valueType="num">
                                      <p:cBhvr additive="base">
                                        <p:cTn id="56" dur="500" fill="hold"/>
                                        <p:tgtEl>
                                          <p:spTgt spid="18"/>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additive="base">
                                        <p:cTn id="59" dur="500" fill="hold"/>
                                        <p:tgtEl>
                                          <p:spTgt spid="22"/>
                                        </p:tgtEl>
                                        <p:attrNameLst>
                                          <p:attrName>ppt_x</p:attrName>
                                        </p:attrNameLst>
                                      </p:cBhvr>
                                      <p:tavLst>
                                        <p:tav tm="0">
                                          <p:val>
                                            <p:strVal val="#ppt_x"/>
                                          </p:val>
                                        </p:tav>
                                        <p:tav tm="100000">
                                          <p:val>
                                            <p:strVal val="#ppt_x"/>
                                          </p:val>
                                        </p:tav>
                                      </p:tavLst>
                                    </p:anim>
                                    <p:anim calcmode="lin" valueType="num">
                                      <p:cBhvr additive="base">
                                        <p:cTn id="6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49"/>
                                        </p:tgtEl>
                                        <p:attrNameLst>
                                          <p:attrName>style.visibility</p:attrName>
                                        </p:attrNameLst>
                                      </p:cBhvr>
                                      <p:to>
                                        <p:strVal val="visible"/>
                                      </p:to>
                                    </p:set>
                                    <p:animEffect transition="in" filter="wipe(down)">
                                      <p:cBhvr>
                                        <p:cTn id="65" dur="500"/>
                                        <p:tgtEl>
                                          <p:spTgt spid="49"/>
                                        </p:tgtEl>
                                      </p:cBhvr>
                                    </p:animEffect>
                                  </p:childTnLst>
                                </p:cTn>
                              </p:par>
                              <p:par>
                                <p:cTn id="66" presetID="22" presetClass="entr" presetSubtype="4" fill="hold" nodeType="withEffect">
                                  <p:stCondLst>
                                    <p:cond delay="0"/>
                                  </p:stCondLst>
                                  <p:childTnLst>
                                    <p:set>
                                      <p:cBhvr>
                                        <p:cTn id="67" dur="1" fill="hold">
                                          <p:stCondLst>
                                            <p:cond delay="0"/>
                                          </p:stCondLst>
                                        </p:cTn>
                                        <p:tgtEl>
                                          <p:spTgt spid="41"/>
                                        </p:tgtEl>
                                        <p:attrNameLst>
                                          <p:attrName>style.visibility</p:attrName>
                                        </p:attrNameLst>
                                      </p:cBhvr>
                                      <p:to>
                                        <p:strVal val="visible"/>
                                      </p:to>
                                    </p:set>
                                    <p:animEffect transition="in" filter="wipe(down)">
                                      <p:cBhvr>
                                        <p:cTn id="68" dur="500"/>
                                        <p:tgtEl>
                                          <p:spTgt spid="41"/>
                                        </p:tgtEl>
                                      </p:cBhvr>
                                    </p:animEffect>
                                  </p:childTnLst>
                                </p:cTn>
                              </p:par>
                              <p:par>
                                <p:cTn id="69" presetID="22" presetClass="entr" presetSubtype="4" fill="hold" nodeType="withEffect">
                                  <p:stCondLst>
                                    <p:cond delay="0"/>
                                  </p:stCondLst>
                                  <p:childTnLst>
                                    <p:set>
                                      <p:cBhvr>
                                        <p:cTn id="70" dur="1" fill="hold">
                                          <p:stCondLst>
                                            <p:cond delay="0"/>
                                          </p:stCondLst>
                                        </p:cTn>
                                        <p:tgtEl>
                                          <p:spTgt spid="45"/>
                                        </p:tgtEl>
                                        <p:attrNameLst>
                                          <p:attrName>style.visibility</p:attrName>
                                        </p:attrNameLst>
                                      </p:cBhvr>
                                      <p:to>
                                        <p:strVal val="visible"/>
                                      </p:to>
                                    </p:set>
                                    <p:animEffect transition="in" filter="wipe(down)">
                                      <p:cBhvr>
                                        <p:cTn id="71" dur="500"/>
                                        <p:tgtEl>
                                          <p:spTgt spid="45"/>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wipe(down)">
                                      <p:cBhvr>
                                        <p:cTn id="74" dur="500"/>
                                        <p:tgtEl>
                                          <p:spTgt spid="23"/>
                                        </p:tgtEl>
                                      </p:cBhvr>
                                    </p:animEffect>
                                  </p:childTnLst>
                                </p:cTn>
                              </p:par>
                            </p:childTnLst>
                          </p:cTn>
                        </p:par>
                      </p:childTnLst>
                    </p:cTn>
                  </p:par>
                  <p:par>
                    <p:cTn id="75" fill="hold">
                      <p:stCondLst>
                        <p:cond delay="indefinite"/>
                      </p:stCondLst>
                      <p:childTnLst>
                        <p:par>
                          <p:cTn id="76" fill="hold">
                            <p:stCondLst>
                              <p:cond delay="0"/>
                            </p:stCondLst>
                            <p:childTnLst>
                              <p:par>
                                <p:cTn id="77" presetID="55" presetClass="entr" presetSubtype="0" fill="hold" nodeType="clickEffect">
                                  <p:stCondLst>
                                    <p:cond delay="0"/>
                                  </p:stCondLst>
                                  <p:childTnLst>
                                    <p:set>
                                      <p:cBhvr>
                                        <p:cTn id="78" dur="1" fill="hold">
                                          <p:stCondLst>
                                            <p:cond delay="0"/>
                                          </p:stCondLst>
                                        </p:cTn>
                                        <p:tgtEl>
                                          <p:spTgt spid="53"/>
                                        </p:tgtEl>
                                        <p:attrNameLst>
                                          <p:attrName>style.visibility</p:attrName>
                                        </p:attrNameLst>
                                      </p:cBhvr>
                                      <p:to>
                                        <p:strVal val="visible"/>
                                      </p:to>
                                    </p:set>
                                    <p:anim calcmode="lin" valueType="num">
                                      <p:cBhvr>
                                        <p:cTn id="79" dur="1000" fill="hold"/>
                                        <p:tgtEl>
                                          <p:spTgt spid="53"/>
                                        </p:tgtEl>
                                        <p:attrNameLst>
                                          <p:attrName>ppt_w</p:attrName>
                                        </p:attrNameLst>
                                      </p:cBhvr>
                                      <p:tavLst>
                                        <p:tav tm="0">
                                          <p:val>
                                            <p:strVal val="#ppt_w*0.70"/>
                                          </p:val>
                                        </p:tav>
                                        <p:tav tm="100000">
                                          <p:val>
                                            <p:strVal val="#ppt_w"/>
                                          </p:val>
                                        </p:tav>
                                      </p:tavLst>
                                    </p:anim>
                                    <p:anim calcmode="lin" valueType="num">
                                      <p:cBhvr>
                                        <p:cTn id="80" dur="1000" fill="hold"/>
                                        <p:tgtEl>
                                          <p:spTgt spid="53"/>
                                        </p:tgtEl>
                                        <p:attrNameLst>
                                          <p:attrName>ppt_h</p:attrName>
                                        </p:attrNameLst>
                                      </p:cBhvr>
                                      <p:tavLst>
                                        <p:tav tm="0">
                                          <p:val>
                                            <p:strVal val="#ppt_h"/>
                                          </p:val>
                                        </p:tav>
                                        <p:tav tm="100000">
                                          <p:val>
                                            <p:strVal val="#ppt_h"/>
                                          </p:val>
                                        </p:tav>
                                      </p:tavLst>
                                    </p:anim>
                                    <p:animEffect transition="in" filter="fade">
                                      <p:cBhvr>
                                        <p:cTn id="81" dur="1000"/>
                                        <p:tgtEl>
                                          <p:spTgt spid="53"/>
                                        </p:tgtEl>
                                      </p:cBhvr>
                                    </p:animEffect>
                                  </p:childTnLst>
                                </p:cTn>
                              </p:par>
                              <p:par>
                                <p:cTn id="82" presetID="55" presetClass="entr" presetSubtype="0" fill="hold" grpId="0" nodeType="withEffect">
                                  <p:stCondLst>
                                    <p:cond delay="0"/>
                                  </p:stCondLst>
                                  <p:childTnLst>
                                    <p:set>
                                      <p:cBhvr>
                                        <p:cTn id="83" dur="1" fill="hold">
                                          <p:stCondLst>
                                            <p:cond delay="0"/>
                                          </p:stCondLst>
                                        </p:cTn>
                                        <p:tgtEl>
                                          <p:spTgt spid="55"/>
                                        </p:tgtEl>
                                        <p:attrNameLst>
                                          <p:attrName>style.visibility</p:attrName>
                                        </p:attrNameLst>
                                      </p:cBhvr>
                                      <p:to>
                                        <p:strVal val="visible"/>
                                      </p:to>
                                    </p:set>
                                    <p:anim calcmode="lin" valueType="num">
                                      <p:cBhvr>
                                        <p:cTn id="84" dur="1000" fill="hold"/>
                                        <p:tgtEl>
                                          <p:spTgt spid="55"/>
                                        </p:tgtEl>
                                        <p:attrNameLst>
                                          <p:attrName>ppt_w</p:attrName>
                                        </p:attrNameLst>
                                      </p:cBhvr>
                                      <p:tavLst>
                                        <p:tav tm="0">
                                          <p:val>
                                            <p:strVal val="#ppt_w*0.70"/>
                                          </p:val>
                                        </p:tav>
                                        <p:tav tm="100000">
                                          <p:val>
                                            <p:strVal val="#ppt_w"/>
                                          </p:val>
                                        </p:tav>
                                      </p:tavLst>
                                    </p:anim>
                                    <p:anim calcmode="lin" valueType="num">
                                      <p:cBhvr>
                                        <p:cTn id="85" dur="1000" fill="hold"/>
                                        <p:tgtEl>
                                          <p:spTgt spid="55"/>
                                        </p:tgtEl>
                                        <p:attrNameLst>
                                          <p:attrName>ppt_h</p:attrName>
                                        </p:attrNameLst>
                                      </p:cBhvr>
                                      <p:tavLst>
                                        <p:tav tm="0">
                                          <p:val>
                                            <p:strVal val="#ppt_h"/>
                                          </p:val>
                                        </p:tav>
                                        <p:tav tm="100000">
                                          <p:val>
                                            <p:strVal val="#ppt_h"/>
                                          </p:val>
                                        </p:tav>
                                      </p:tavLst>
                                    </p:anim>
                                    <p:animEffect transition="in" filter="fade">
                                      <p:cBhvr>
                                        <p:cTn id="86" dur="1000"/>
                                        <p:tgtEl>
                                          <p:spTgt spid="55"/>
                                        </p:tgtEl>
                                      </p:cBhvr>
                                    </p:animEffect>
                                  </p:childTnLst>
                                </p:cTn>
                              </p:par>
                              <p:par>
                                <p:cTn id="87" presetID="55" presetClass="entr" presetSubtype="0" fill="hold" nodeType="withEffect">
                                  <p:stCondLst>
                                    <p:cond delay="0"/>
                                  </p:stCondLst>
                                  <p:childTnLst>
                                    <p:set>
                                      <p:cBhvr>
                                        <p:cTn id="88" dur="1" fill="hold">
                                          <p:stCondLst>
                                            <p:cond delay="0"/>
                                          </p:stCondLst>
                                        </p:cTn>
                                        <p:tgtEl>
                                          <p:spTgt spid="52"/>
                                        </p:tgtEl>
                                        <p:attrNameLst>
                                          <p:attrName>style.visibility</p:attrName>
                                        </p:attrNameLst>
                                      </p:cBhvr>
                                      <p:to>
                                        <p:strVal val="visible"/>
                                      </p:to>
                                    </p:set>
                                    <p:anim calcmode="lin" valueType="num">
                                      <p:cBhvr>
                                        <p:cTn id="89" dur="1000" fill="hold"/>
                                        <p:tgtEl>
                                          <p:spTgt spid="52"/>
                                        </p:tgtEl>
                                        <p:attrNameLst>
                                          <p:attrName>ppt_w</p:attrName>
                                        </p:attrNameLst>
                                      </p:cBhvr>
                                      <p:tavLst>
                                        <p:tav tm="0">
                                          <p:val>
                                            <p:strVal val="#ppt_w*0.70"/>
                                          </p:val>
                                        </p:tav>
                                        <p:tav tm="100000">
                                          <p:val>
                                            <p:strVal val="#ppt_w"/>
                                          </p:val>
                                        </p:tav>
                                      </p:tavLst>
                                    </p:anim>
                                    <p:anim calcmode="lin" valueType="num">
                                      <p:cBhvr>
                                        <p:cTn id="90" dur="1000" fill="hold"/>
                                        <p:tgtEl>
                                          <p:spTgt spid="52"/>
                                        </p:tgtEl>
                                        <p:attrNameLst>
                                          <p:attrName>ppt_h</p:attrName>
                                        </p:attrNameLst>
                                      </p:cBhvr>
                                      <p:tavLst>
                                        <p:tav tm="0">
                                          <p:val>
                                            <p:strVal val="#ppt_h"/>
                                          </p:val>
                                        </p:tav>
                                        <p:tav tm="100000">
                                          <p:val>
                                            <p:strVal val="#ppt_h"/>
                                          </p:val>
                                        </p:tav>
                                      </p:tavLst>
                                    </p:anim>
                                    <p:animEffect transition="in" filter="fade">
                                      <p:cBhvr>
                                        <p:cTn id="91" dur="1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P spid="21" grpId="0"/>
      <p:bldP spid="22" grpId="0"/>
      <p:bldP spid="23" grpId="0"/>
      <p:bldP spid="26" grpId="0"/>
      <p:bldP spid="5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a:off x="1178637" y="2103375"/>
            <a:ext cx="2454854" cy="1519317"/>
            <a:chOff x="3181350" y="2107210"/>
            <a:chExt cx="2454854" cy="1519317"/>
          </a:xfrm>
        </p:grpSpPr>
        <p:sp>
          <p:nvSpPr>
            <p:cNvPr id="54" name="任意多边形 53"/>
            <p:cNvSpPr/>
            <p:nvPr/>
          </p:nvSpPr>
          <p:spPr>
            <a:xfrm>
              <a:off x="5027113" y="2396551"/>
              <a:ext cx="609091" cy="940633"/>
            </a:xfrm>
            <a:custGeom>
              <a:avLst/>
              <a:gdLst>
                <a:gd name="connsiteX0" fmla="*/ 0 w 1058022"/>
                <a:gd name="connsiteY0" fmla="*/ 0 h 1633928"/>
                <a:gd name="connsiteX1" fmla="*/ 241058 w 1058022"/>
                <a:gd name="connsiteY1" fmla="*/ 0 h 1633928"/>
                <a:gd name="connsiteX2" fmla="*/ 1058022 w 1058022"/>
                <a:gd name="connsiteY2" fmla="*/ 816964 h 1633928"/>
                <a:gd name="connsiteX3" fmla="*/ 241058 w 1058022"/>
                <a:gd name="connsiteY3" fmla="*/ 1633928 h 1633928"/>
                <a:gd name="connsiteX4" fmla="*/ 2 w 1058022"/>
                <a:gd name="connsiteY4" fmla="*/ 1633928 h 1633928"/>
                <a:gd name="connsiteX5" fmla="*/ 24196 w 1058022"/>
                <a:gd name="connsiteY5" fmla="*/ 1611939 h 1633928"/>
                <a:gd name="connsiteX6" fmla="*/ 353485 w 1058022"/>
                <a:gd name="connsiteY6" fmla="*/ 816965 h 1633928"/>
                <a:gd name="connsiteX7" fmla="*/ 24196 w 1058022"/>
                <a:gd name="connsiteY7" fmla="*/ 21991 h 163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8022" h="1633928">
                  <a:moveTo>
                    <a:pt x="0" y="0"/>
                  </a:moveTo>
                  <a:lnTo>
                    <a:pt x="241058" y="0"/>
                  </a:lnTo>
                  <a:lnTo>
                    <a:pt x="1058022" y="816964"/>
                  </a:lnTo>
                  <a:lnTo>
                    <a:pt x="241058" y="1633928"/>
                  </a:lnTo>
                  <a:lnTo>
                    <a:pt x="2" y="1633928"/>
                  </a:lnTo>
                  <a:lnTo>
                    <a:pt x="24196" y="1611939"/>
                  </a:lnTo>
                  <a:cubicBezTo>
                    <a:pt x="227648" y="1408487"/>
                    <a:pt x="353485" y="1127422"/>
                    <a:pt x="353485" y="816965"/>
                  </a:cubicBezTo>
                  <a:cubicBezTo>
                    <a:pt x="353485" y="506509"/>
                    <a:pt x="227648" y="225443"/>
                    <a:pt x="24196" y="21991"/>
                  </a:cubicBez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53" name="同心圆 52"/>
            <p:cNvSpPr/>
            <p:nvPr/>
          </p:nvSpPr>
          <p:spPr>
            <a:xfrm>
              <a:off x="3181350" y="2107210"/>
              <a:ext cx="1519317" cy="1519317"/>
            </a:xfrm>
            <a:prstGeom prst="donut">
              <a:avLst>
                <a:gd name="adj" fmla="val 16822"/>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grpSp>
        <p:nvGrpSpPr>
          <p:cNvPr id="56" name="组合 55"/>
          <p:cNvGrpSpPr/>
          <p:nvPr/>
        </p:nvGrpSpPr>
        <p:grpSpPr>
          <a:xfrm>
            <a:off x="3959937" y="2103375"/>
            <a:ext cx="2454854" cy="1519317"/>
            <a:chOff x="3181350" y="2107210"/>
            <a:chExt cx="2454854" cy="1519317"/>
          </a:xfrm>
        </p:grpSpPr>
        <p:sp>
          <p:nvSpPr>
            <p:cNvPr id="57" name="任意多边形 56"/>
            <p:cNvSpPr/>
            <p:nvPr/>
          </p:nvSpPr>
          <p:spPr>
            <a:xfrm>
              <a:off x="5027113" y="2396551"/>
              <a:ext cx="609091" cy="940633"/>
            </a:xfrm>
            <a:custGeom>
              <a:avLst/>
              <a:gdLst>
                <a:gd name="connsiteX0" fmla="*/ 0 w 1058022"/>
                <a:gd name="connsiteY0" fmla="*/ 0 h 1633928"/>
                <a:gd name="connsiteX1" fmla="*/ 241058 w 1058022"/>
                <a:gd name="connsiteY1" fmla="*/ 0 h 1633928"/>
                <a:gd name="connsiteX2" fmla="*/ 1058022 w 1058022"/>
                <a:gd name="connsiteY2" fmla="*/ 816964 h 1633928"/>
                <a:gd name="connsiteX3" fmla="*/ 241058 w 1058022"/>
                <a:gd name="connsiteY3" fmla="*/ 1633928 h 1633928"/>
                <a:gd name="connsiteX4" fmla="*/ 2 w 1058022"/>
                <a:gd name="connsiteY4" fmla="*/ 1633928 h 1633928"/>
                <a:gd name="connsiteX5" fmla="*/ 24196 w 1058022"/>
                <a:gd name="connsiteY5" fmla="*/ 1611939 h 1633928"/>
                <a:gd name="connsiteX6" fmla="*/ 353485 w 1058022"/>
                <a:gd name="connsiteY6" fmla="*/ 816965 h 1633928"/>
                <a:gd name="connsiteX7" fmla="*/ 24196 w 1058022"/>
                <a:gd name="connsiteY7" fmla="*/ 21991 h 163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8022" h="1633928">
                  <a:moveTo>
                    <a:pt x="0" y="0"/>
                  </a:moveTo>
                  <a:lnTo>
                    <a:pt x="241058" y="0"/>
                  </a:lnTo>
                  <a:lnTo>
                    <a:pt x="1058022" y="816964"/>
                  </a:lnTo>
                  <a:lnTo>
                    <a:pt x="241058" y="1633928"/>
                  </a:lnTo>
                  <a:lnTo>
                    <a:pt x="2" y="1633928"/>
                  </a:lnTo>
                  <a:lnTo>
                    <a:pt x="24196" y="1611939"/>
                  </a:lnTo>
                  <a:cubicBezTo>
                    <a:pt x="227648" y="1408487"/>
                    <a:pt x="353485" y="1127422"/>
                    <a:pt x="353485" y="816965"/>
                  </a:cubicBezTo>
                  <a:cubicBezTo>
                    <a:pt x="353485" y="506509"/>
                    <a:pt x="227648" y="225443"/>
                    <a:pt x="24196" y="21991"/>
                  </a:cubicBez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58" name="同心圆 57"/>
            <p:cNvSpPr/>
            <p:nvPr/>
          </p:nvSpPr>
          <p:spPr>
            <a:xfrm>
              <a:off x="3181350" y="2107210"/>
              <a:ext cx="1519317" cy="1519317"/>
            </a:xfrm>
            <a:prstGeom prst="donut">
              <a:avLst>
                <a:gd name="adj" fmla="val 16822"/>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sp>
        <p:nvSpPr>
          <p:cNvPr id="61" name="同心圆 60"/>
          <p:cNvSpPr/>
          <p:nvPr/>
        </p:nvSpPr>
        <p:spPr>
          <a:xfrm>
            <a:off x="9363544" y="2103375"/>
            <a:ext cx="1519317" cy="1519317"/>
          </a:xfrm>
          <a:prstGeom prst="donut">
            <a:avLst>
              <a:gd name="adj" fmla="val 16822"/>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67" name="椭圆 66"/>
          <p:cNvSpPr/>
          <p:nvPr/>
        </p:nvSpPr>
        <p:spPr>
          <a:xfrm>
            <a:off x="1350387" y="2274747"/>
            <a:ext cx="1175818" cy="11758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8" name="椭圆 67"/>
          <p:cNvSpPr/>
          <p:nvPr/>
        </p:nvSpPr>
        <p:spPr>
          <a:xfrm>
            <a:off x="4093046" y="2274747"/>
            <a:ext cx="1175818" cy="11758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9" name="椭圆 68"/>
          <p:cNvSpPr/>
          <p:nvPr/>
        </p:nvSpPr>
        <p:spPr>
          <a:xfrm>
            <a:off x="9535294" y="2274749"/>
            <a:ext cx="1175818" cy="11758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aphicFrame>
        <p:nvGraphicFramePr>
          <p:cNvPr id="72" name="表格 71"/>
          <p:cNvGraphicFramePr>
            <a:graphicFrameLocks noGrp="1"/>
          </p:cNvGraphicFramePr>
          <p:nvPr>
            <p:extLst/>
          </p:nvPr>
        </p:nvGraphicFramePr>
        <p:xfrm>
          <a:off x="1466503" y="2394406"/>
          <a:ext cx="900000" cy="914400"/>
        </p:xfrm>
        <a:graphic>
          <a:graphicData uri="http://schemas.openxmlformats.org/drawingml/2006/table">
            <a:tbl>
              <a:tblPr firstRow="1" bandRow="1">
                <a:tableStyleId>{5C22544A-7EE6-4342-B048-85BDC9FD1C3A}</a:tableStyleId>
              </a:tblPr>
              <a:tblGrid>
                <a:gridCol w="900000">
                  <a:extLst>
                    <a:ext uri="{9D8B030D-6E8A-4147-A177-3AD203B41FA5}">
                      <a16:colId xmlns:a16="http://schemas.microsoft.com/office/drawing/2014/main" val="20000"/>
                    </a:ext>
                  </a:extLst>
                </a:gridCol>
              </a:tblGrid>
              <a:tr h="900000">
                <a:tc>
                  <a:txBody>
                    <a:bodyPr/>
                    <a:lstStyle/>
                    <a:p>
                      <a:pPr algn="ctr"/>
                      <a:r>
                        <a:rPr lang="en-US" altLang="zh-CN" sz="5400" dirty="0" smtClean="0">
                          <a:solidFill>
                            <a:schemeClr val="accent5">
                              <a:lumMod val="75000"/>
                            </a:schemeClr>
                          </a:solidFill>
                        </a:rPr>
                        <a:t>1</a:t>
                      </a:r>
                      <a:endParaRPr lang="zh-CN" altLang="en-US" sz="5400" dirty="0">
                        <a:solidFill>
                          <a:schemeClr val="accent5">
                            <a:lumMod val="7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76" name="表格 75"/>
          <p:cNvGraphicFramePr>
            <a:graphicFrameLocks noGrp="1"/>
          </p:cNvGraphicFramePr>
          <p:nvPr>
            <p:extLst/>
          </p:nvPr>
        </p:nvGraphicFramePr>
        <p:xfrm>
          <a:off x="4230955" y="2394406"/>
          <a:ext cx="900000" cy="914400"/>
        </p:xfrm>
        <a:graphic>
          <a:graphicData uri="http://schemas.openxmlformats.org/drawingml/2006/table">
            <a:tbl>
              <a:tblPr firstRow="1" bandRow="1">
                <a:tableStyleId>{5C22544A-7EE6-4342-B048-85BDC9FD1C3A}</a:tableStyleId>
              </a:tblPr>
              <a:tblGrid>
                <a:gridCol w="900000">
                  <a:extLst>
                    <a:ext uri="{9D8B030D-6E8A-4147-A177-3AD203B41FA5}">
                      <a16:colId xmlns:a16="http://schemas.microsoft.com/office/drawing/2014/main" val="20000"/>
                    </a:ext>
                  </a:extLst>
                </a:gridCol>
              </a:tblGrid>
              <a:tr h="900000">
                <a:tc>
                  <a:txBody>
                    <a:bodyPr/>
                    <a:lstStyle/>
                    <a:p>
                      <a:pPr algn="ctr"/>
                      <a:r>
                        <a:rPr lang="en-US" altLang="zh-CN" sz="5400" dirty="0" smtClean="0">
                          <a:solidFill>
                            <a:schemeClr val="accent5">
                              <a:lumMod val="75000"/>
                            </a:schemeClr>
                          </a:solidFill>
                        </a:rPr>
                        <a:t>2</a:t>
                      </a:r>
                      <a:endParaRPr lang="zh-CN" altLang="en-US" sz="5400" dirty="0">
                        <a:solidFill>
                          <a:schemeClr val="accent5">
                            <a:lumMod val="7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77" name="表格 76"/>
          <p:cNvGraphicFramePr>
            <a:graphicFrameLocks noGrp="1"/>
          </p:cNvGraphicFramePr>
          <p:nvPr>
            <p:extLst/>
          </p:nvPr>
        </p:nvGraphicFramePr>
        <p:xfrm>
          <a:off x="9669034" y="2394408"/>
          <a:ext cx="900000" cy="914400"/>
        </p:xfrm>
        <a:graphic>
          <a:graphicData uri="http://schemas.openxmlformats.org/drawingml/2006/table">
            <a:tbl>
              <a:tblPr firstRow="1" bandRow="1">
                <a:tableStyleId>{5C22544A-7EE6-4342-B048-85BDC9FD1C3A}</a:tableStyleId>
              </a:tblPr>
              <a:tblGrid>
                <a:gridCol w="900000">
                  <a:extLst>
                    <a:ext uri="{9D8B030D-6E8A-4147-A177-3AD203B41FA5}">
                      <a16:colId xmlns:a16="http://schemas.microsoft.com/office/drawing/2014/main" val="20000"/>
                    </a:ext>
                  </a:extLst>
                </a:gridCol>
              </a:tblGrid>
              <a:tr h="900000">
                <a:tc>
                  <a:txBody>
                    <a:bodyPr/>
                    <a:lstStyle/>
                    <a:p>
                      <a:pPr algn="ctr"/>
                      <a:r>
                        <a:rPr lang="en-US" altLang="zh-CN" sz="5400" dirty="0" smtClean="0">
                          <a:solidFill>
                            <a:schemeClr val="accent5">
                              <a:lumMod val="75000"/>
                            </a:schemeClr>
                          </a:solidFill>
                        </a:rPr>
                        <a:t>4</a:t>
                      </a:r>
                      <a:endParaRPr lang="zh-CN" altLang="en-US" sz="5400" dirty="0">
                        <a:solidFill>
                          <a:schemeClr val="accent5">
                            <a:lumMod val="7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78" name="表格 77"/>
          <p:cNvGraphicFramePr>
            <a:graphicFrameLocks noGrp="1"/>
          </p:cNvGraphicFramePr>
          <p:nvPr>
            <p:extLst>
              <p:ext uri="{D42A27DB-BD31-4B8C-83A1-F6EECF244321}">
                <p14:modId xmlns:p14="http://schemas.microsoft.com/office/powerpoint/2010/main" val="1966389890"/>
              </p:ext>
            </p:extLst>
          </p:nvPr>
        </p:nvGraphicFramePr>
        <p:xfrm>
          <a:off x="807523" y="3713176"/>
          <a:ext cx="2368660" cy="1534425"/>
        </p:xfrm>
        <a:graphic>
          <a:graphicData uri="http://schemas.openxmlformats.org/drawingml/2006/table">
            <a:tbl>
              <a:tblPr firstRow="1" bandRow="1">
                <a:tableStyleId>{5C22544A-7EE6-4342-B048-85BDC9FD1C3A}</a:tableStyleId>
              </a:tblPr>
              <a:tblGrid>
                <a:gridCol w="2368660">
                  <a:extLst>
                    <a:ext uri="{9D8B030D-6E8A-4147-A177-3AD203B41FA5}">
                      <a16:colId xmlns:a16="http://schemas.microsoft.com/office/drawing/2014/main" val="20000"/>
                    </a:ext>
                  </a:extLst>
                </a:gridCol>
              </a:tblGrid>
              <a:tr h="1534425">
                <a:tc>
                  <a:txBody>
                    <a:bodyPr/>
                    <a:lstStyle/>
                    <a:p>
                      <a:pPr algn="ctr"/>
                      <a:r>
                        <a:rPr lang="zh-TW" altLang="en-US" sz="2800" b="0" dirty="0" smtClean="0">
                          <a:solidFill>
                            <a:schemeClr val="accent5">
                              <a:lumMod val="75000"/>
                            </a:schemeClr>
                          </a:solidFill>
                        </a:rPr>
                        <a:t>選定預借的</a:t>
                      </a:r>
                      <a:endParaRPr lang="en-US" altLang="zh-TW" sz="2800" b="0" dirty="0" smtClean="0">
                        <a:solidFill>
                          <a:schemeClr val="accent5">
                            <a:lumMod val="75000"/>
                          </a:schemeClr>
                        </a:solidFill>
                      </a:endParaRPr>
                    </a:p>
                    <a:p>
                      <a:pPr algn="ctr"/>
                      <a:r>
                        <a:rPr lang="zh-TW" altLang="en-US" sz="2800" b="0" dirty="0" smtClean="0">
                          <a:solidFill>
                            <a:schemeClr val="accent5">
                              <a:lumMod val="75000"/>
                            </a:schemeClr>
                          </a:solidFill>
                        </a:rPr>
                        <a:t>自行車</a:t>
                      </a:r>
                      <a:endParaRPr lang="zh-CN" altLang="en-US" sz="2800" b="0" dirty="0">
                        <a:solidFill>
                          <a:schemeClr val="accent5">
                            <a:lumMod val="75000"/>
                          </a:schemeClr>
                        </a:solidFill>
                      </a:endParaRPr>
                    </a:p>
                  </a:txBody>
                  <a:tcPr anchor="ctr">
                    <a:lnL w="12700" cmpd="sng">
                      <a:noFill/>
                    </a:lnL>
                    <a:lnR w="12700" cmpd="sng">
                      <a:noFill/>
                    </a:lnR>
                    <a:lnT w="12700" cmpd="sng">
                      <a:noFill/>
                    </a:lnT>
                    <a:lnB w="38100" cmpd="sng">
                      <a:noFill/>
                    </a:lnB>
                    <a:noFill/>
                  </a:tcPr>
                </a:tc>
                <a:extLst>
                  <a:ext uri="{0D108BD9-81ED-4DB2-BD59-A6C34878D82A}">
                    <a16:rowId xmlns:a16="http://schemas.microsoft.com/office/drawing/2014/main" val="10000"/>
                  </a:ext>
                </a:extLst>
              </a:tr>
            </a:tbl>
          </a:graphicData>
        </a:graphic>
      </p:graphicFrame>
      <p:graphicFrame>
        <p:nvGraphicFramePr>
          <p:cNvPr id="79" name="表格 78"/>
          <p:cNvGraphicFramePr>
            <a:graphicFrameLocks noGrp="1"/>
          </p:cNvGraphicFramePr>
          <p:nvPr>
            <p:extLst>
              <p:ext uri="{D42A27DB-BD31-4B8C-83A1-F6EECF244321}">
                <p14:modId xmlns:p14="http://schemas.microsoft.com/office/powerpoint/2010/main" val="2762964456"/>
              </p:ext>
            </p:extLst>
          </p:nvPr>
        </p:nvGraphicFramePr>
        <p:xfrm>
          <a:off x="3649402" y="3713176"/>
          <a:ext cx="2368660" cy="1534425"/>
        </p:xfrm>
        <a:graphic>
          <a:graphicData uri="http://schemas.openxmlformats.org/drawingml/2006/table">
            <a:tbl>
              <a:tblPr firstRow="1" bandRow="1">
                <a:tableStyleId>{5C22544A-7EE6-4342-B048-85BDC9FD1C3A}</a:tableStyleId>
              </a:tblPr>
              <a:tblGrid>
                <a:gridCol w="2368660">
                  <a:extLst>
                    <a:ext uri="{9D8B030D-6E8A-4147-A177-3AD203B41FA5}">
                      <a16:colId xmlns:a16="http://schemas.microsoft.com/office/drawing/2014/main" val="20000"/>
                    </a:ext>
                  </a:extLst>
                </a:gridCol>
              </a:tblGrid>
              <a:tr h="1534425">
                <a:tc>
                  <a:txBody>
                    <a:bodyPr/>
                    <a:lstStyle/>
                    <a:p>
                      <a:pPr algn="ctr"/>
                      <a:r>
                        <a:rPr lang="zh-TW" altLang="en-US" sz="2800" b="0" dirty="0" smtClean="0">
                          <a:solidFill>
                            <a:schemeClr val="accent5">
                              <a:lumMod val="75000"/>
                            </a:schemeClr>
                          </a:solidFill>
                        </a:rPr>
                        <a:t>到中控台</a:t>
                      </a:r>
                      <a:endParaRPr lang="en-US" altLang="zh-TW" sz="2800" b="0" dirty="0" smtClean="0">
                        <a:solidFill>
                          <a:schemeClr val="accent5">
                            <a:lumMod val="75000"/>
                          </a:schemeClr>
                        </a:solidFill>
                      </a:endParaRPr>
                    </a:p>
                    <a:p>
                      <a:pPr algn="ctr"/>
                      <a:r>
                        <a:rPr lang="zh-TW" altLang="en-US" sz="2800" b="0" dirty="0" smtClean="0">
                          <a:solidFill>
                            <a:schemeClr val="accent5">
                              <a:lumMod val="75000"/>
                            </a:schemeClr>
                          </a:solidFill>
                        </a:rPr>
                        <a:t>置入卡片</a:t>
                      </a:r>
                      <a:endParaRPr lang="en-US" altLang="zh-TW" sz="2800" b="0" dirty="0" smtClean="0">
                        <a:solidFill>
                          <a:schemeClr val="accent5">
                            <a:lumMod val="75000"/>
                          </a:schemeClr>
                        </a:solidFill>
                      </a:endParaRPr>
                    </a:p>
                    <a:p>
                      <a:pPr algn="ctr"/>
                      <a:r>
                        <a:rPr lang="zh-TW" altLang="en-US" sz="2800" b="0" dirty="0" smtClean="0">
                          <a:solidFill>
                            <a:schemeClr val="accent5">
                              <a:lumMod val="75000"/>
                            </a:schemeClr>
                          </a:solidFill>
                        </a:rPr>
                        <a:t>並輸入車代碼</a:t>
                      </a:r>
                      <a:endParaRPr lang="zh-CN" altLang="en-US" sz="2800" b="0" dirty="0">
                        <a:solidFill>
                          <a:schemeClr val="accent5">
                            <a:lumMod val="75000"/>
                          </a:schemeClr>
                        </a:solidFill>
                      </a:endParaRPr>
                    </a:p>
                  </a:txBody>
                  <a:tcPr anchor="ctr">
                    <a:lnL w="12700" cmpd="sng">
                      <a:noFill/>
                    </a:lnL>
                    <a:lnR w="12700" cmpd="sng">
                      <a:noFill/>
                    </a:lnR>
                    <a:lnT w="12700" cmpd="sng">
                      <a:noFill/>
                    </a:lnT>
                    <a:lnB w="38100" cmpd="sng">
                      <a:noFill/>
                    </a:lnB>
                    <a:noFill/>
                  </a:tcPr>
                </a:tc>
                <a:extLst>
                  <a:ext uri="{0D108BD9-81ED-4DB2-BD59-A6C34878D82A}">
                    <a16:rowId xmlns:a16="http://schemas.microsoft.com/office/drawing/2014/main" val="10000"/>
                  </a:ext>
                </a:extLst>
              </a:tr>
            </a:tbl>
          </a:graphicData>
        </a:graphic>
      </p:graphicFrame>
      <p:graphicFrame>
        <p:nvGraphicFramePr>
          <p:cNvPr id="80" name="表格 79"/>
          <p:cNvGraphicFramePr>
            <a:graphicFrameLocks noGrp="1"/>
          </p:cNvGraphicFramePr>
          <p:nvPr>
            <p:extLst>
              <p:ext uri="{D42A27DB-BD31-4B8C-83A1-F6EECF244321}">
                <p14:modId xmlns:p14="http://schemas.microsoft.com/office/powerpoint/2010/main" val="306659450"/>
              </p:ext>
            </p:extLst>
          </p:nvPr>
        </p:nvGraphicFramePr>
        <p:xfrm>
          <a:off x="6491281" y="3713176"/>
          <a:ext cx="2368660" cy="1534425"/>
        </p:xfrm>
        <a:graphic>
          <a:graphicData uri="http://schemas.openxmlformats.org/drawingml/2006/table">
            <a:tbl>
              <a:tblPr firstRow="1" bandRow="1">
                <a:tableStyleId>{5C22544A-7EE6-4342-B048-85BDC9FD1C3A}</a:tableStyleId>
              </a:tblPr>
              <a:tblGrid>
                <a:gridCol w="2368660">
                  <a:extLst>
                    <a:ext uri="{9D8B030D-6E8A-4147-A177-3AD203B41FA5}">
                      <a16:colId xmlns:a16="http://schemas.microsoft.com/office/drawing/2014/main" val="20000"/>
                    </a:ext>
                  </a:extLst>
                </a:gridCol>
              </a:tblGrid>
              <a:tr h="1534425">
                <a:tc>
                  <a:txBody>
                    <a:bodyPr/>
                    <a:lstStyle/>
                    <a:p>
                      <a:pPr algn="ctr"/>
                      <a:r>
                        <a:rPr lang="zh-TW" altLang="en-US" sz="2800" b="0" dirty="0" smtClean="0">
                          <a:solidFill>
                            <a:schemeClr val="accent5">
                              <a:lumMod val="75000"/>
                            </a:schemeClr>
                          </a:solidFill>
                        </a:rPr>
                        <a:t>依螢幕顯示</a:t>
                      </a:r>
                      <a:endParaRPr lang="en-US" altLang="zh-TW" sz="2800" b="0" dirty="0" smtClean="0">
                        <a:solidFill>
                          <a:schemeClr val="accent5">
                            <a:lumMod val="75000"/>
                          </a:schemeClr>
                        </a:solidFill>
                      </a:endParaRPr>
                    </a:p>
                    <a:p>
                      <a:pPr algn="ctr"/>
                      <a:r>
                        <a:rPr lang="zh-TW" altLang="en-US" sz="2800" b="0" dirty="0" smtClean="0">
                          <a:solidFill>
                            <a:schemeClr val="accent5">
                              <a:lumMod val="75000"/>
                            </a:schemeClr>
                          </a:solidFill>
                        </a:rPr>
                        <a:t>訊息操作即可完成授權</a:t>
                      </a:r>
                      <a:endParaRPr lang="zh-CN" altLang="en-US" sz="2800" b="0" dirty="0">
                        <a:solidFill>
                          <a:schemeClr val="accent5">
                            <a:lumMod val="75000"/>
                          </a:schemeClr>
                        </a:solidFill>
                      </a:endParaRPr>
                    </a:p>
                  </a:txBody>
                  <a:tcPr anchor="ctr">
                    <a:lnL w="12700" cmpd="sng">
                      <a:noFill/>
                    </a:lnL>
                    <a:lnR w="12700" cmpd="sng">
                      <a:noFill/>
                    </a:lnR>
                    <a:lnT w="12700" cmpd="sng">
                      <a:noFill/>
                    </a:lnT>
                    <a:lnB w="38100" cmpd="sng">
                      <a:noFill/>
                    </a:lnB>
                    <a:noFill/>
                  </a:tcPr>
                </a:tc>
                <a:extLst>
                  <a:ext uri="{0D108BD9-81ED-4DB2-BD59-A6C34878D82A}">
                    <a16:rowId xmlns:a16="http://schemas.microsoft.com/office/drawing/2014/main" val="10000"/>
                  </a:ext>
                </a:extLst>
              </a:tr>
            </a:tbl>
          </a:graphicData>
        </a:graphic>
      </p:graphicFrame>
      <p:cxnSp>
        <p:nvCxnSpPr>
          <p:cNvPr id="8" name="直接连接符 7"/>
          <p:cNvCxnSpPr/>
          <p:nvPr/>
        </p:nvCxnSpPr>
        <p:spPr>
          <a:xfrm rot="1800000">
            <a:off x="3328690" y="3870788"/>
            <a:ext cx="0" cy="1219200"/>
          </a:xfrm>
          <a:prstGeom prst="line">
            <a:avLst/>
          </a:prstGeom>
          <a:ln w="2540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rot="1800000">
            <a:off x="6261774" y="3883076"/>
            <a:ext cx="0" cy="1219200"/>
          </a:xfrm>
          <a:prstGeom prst="line">
            <a:avLst/>
          </a:prstGeom>
          <a:ln w="2540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436955" y="1860872"/>
            <a:ext cx="813478" cy="858193"/>
            <a:chOff x="365159" y="2004841"/>
            <a:chExt cx="813478" cy="858193"/>
          </a:xfrm>
        </p:grpSpPr>
        <p:cxnSp>
          <p:nvCxnSpPr>
            <p:cNvPr id="12" name="直接连接符 11"/>
            <p:cNvCxnSpPr>
              <a:stCxn id="53" idx="2"/>
            </p:cNvCxnSpPr>
            <p:nvPr/>
          </p:nvCxnSpPr>
          <p:spPr>
            <a:xfrm flipH="1" flipV="1">
              <a:off x="616955" y="2274747"/>
              <a:ext cx="561682" cy="588287"/>
            </a:xfrm>
            <a:prstGeom prst="line">
              <a:avLst/>
            </a:prstGeom>
            <a:ln w="2540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365159" y="2004841"/>
              <a:ext cx="360000" cy="36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7" name="组合 16"/>
          <p:cNvGrpSpPr/>
          <p:nvPr/>
        </p:nvGrpSpPr>
        <p:grpSpPr>
          <a:xfrm rot="10800000">
            <a:off x="10882861" y="2862658"/>
            <a:ext cx="869942" cy="900068"/>
            <a:chOff x="9867302" y="3300825"/>
            <a:chExt cx="869942" cy="900068"/>
          </a:xfrm>
        </p:grpSpPr>
        <p:cxnSp>
          <p:nvCxnSpPr>
            <p:cNvPr id="46" name="直接连接符 45"/>
            <p:cNvCxnSpPr/>
            <p:nvPr/>
          </p:nvCxnSpPr>
          <p:spPr>
            <a:xfrm flipH="1" flipV="1">
              <a:off x="10175562" y="3612606"/>
              <a:ext cx="561682" cy="588287"/>
            </a:xfrm>
            <a:prstGeom prst="line">
              <a:avLst/>
            </a:prstGeom>
            <a:ln w="2540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47" name="椭圆 46"/>
            <p:cNvSpPr/>
            <p:nvPr/>
          </p:nvSpPr>
          <p:spPr>
            <a:xfrm>
              <a:off x="9867302" y="3300825"/>
              <a:ext cx="360000" cy="36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8" name="组合 55"/>
          <p:cNvGrpSpPr/>
          <p:nvPr/>
        </p:nvGrpSpPr>
        <p:grpSpPr>
          <a:xfrm>
            <a:off x="6632944" y="2083627"/>
            <a:ext cx="2454854" cy="1519317"/>
            <a:chOff x="3181350" y="2107210"/>
            <a:chExt cx="2454854" cy="1519317"/>
          </a:xfrm>
        </p:grpSpPr>
        <p:sp>
          <p:nvSpPr>
            <p:cNvPr id="29" name="任意多边形 56"/>
            <p:cNvSpPr/>
            <p:nvPr/>
          </p:nvSpPr>
          <p:spPr>
            <a:xfrm>
              <a:off x="5027113" y="2396551"/>
              <a:ext cx="609091" cy="940633"/>
            </a:xfrm>
            <a:custGeom>
              <a:avLst/>
              <a:gdLst>
                <a:gd name="connsiteX0" fmla="*/ 0 w 1058022"/>
                <a:gd name="connsiteY0" fmla="*/ 0 h 1633928"/>
                <a:gd name="connsiteX1" fmla="*/ 241058 w 1058022"/>
                <a:gd name="connsiteY1" fmla="*/ 0 h 1633928"/>
                <a:gd name="connsiteX2" fmla="*/ 1058022 w 1058022"/>
                <a:gd name="connsiteY2" fmla="*/ 816964 h 1633928"/>
                <a:gd name="connsiteX3" fmla="*/ 241058 w 1058022"/>
                <a:gd name="connsiteY3" fmla="*/ 1633928 h 1633928"/>
                <a:gd name="connsiteX4" fmla="*/ 2 w 1058022"/>
                <a:gd name="connsiteY4" fmla="*/ 1633928 h 1633928"/>
                <a:gd name="connsiteX5" fmla="*/ 24196 w 1058022"/>
                <a:gd name="connsiteY5" fmla="*/ 1611939 h 1633928"/>
                <a:gd name="connsiteX6" fmla="*/ 353485 w 1058022"/>
                <a:gd name="connsiteY6" fmla="*/ 816965 h 1633928"/>
                <a:gd name="connsiteX7" fmla="*/ 24196 w 1058022"/>
                <a:gd name="connsiteY7" fmla="*/ 21991 h 163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8022" h="1633928">
                  <a:moveTo>
                    <a:pt x="0" y="0"/>
                  </a:moveTo>
                  <a:lnTo>
                    <a:pt x="241058" y="0"/>
                  </a:lnTo>
                  <a:lnTo>
                    <a:pt x="1058022" y="816964"/>
                  </a:lnTo>
                  <a:lnTo>
                    <a:pt x="241058" y="1633928"/>
                  </a:lnTo>
                  <a:lnTo>
                    <a:pt x="2" y="1633928"/>
                  </a:lnTo>
                  <a:lnTo>
                    <a:pt x="24196" y="1611939"/>
                  </a:lnTo>
                  <a:cubicBezTo>
                    <a:pt x="227648" y="1408487"/>
                    <a:pt x="353485" y="1127422"/>
                    <a:pt x="353485" y="816965"/>
                  </a:cubicBezTo>
                  <a:cubicBezTo>
                    <a:pt x="353485" y="506509"/>
                    <a:pt x="227648" y="225443"/>
                    <a:pt x="24196" y="21991"/>
                  </a:cubicBez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30" name="同心圆 57"/>
            <p:cNvSpPr/>
            <p:nvPr/>
          </p:nvSpPr>
          <p:spPr>
            <a:xfrm>
              <a:off x="3181350" y="2107210"/>
              <a:ext cx="1519317" cy="1519317"/>
            </a:xfrm>
            <a:prstGeom prst="donut">
              <a:avLst>
                <a:gd name="adj" fmla="val 16822"/>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sp>
        <p:nvSpPr>
          <p:cNvPr id="31" name="椭圆 67"/>
          <p:cNvSpPr/>
          <p:nvPr/>
        </p:nvSpPr>
        <p:spPr>
          <a:xfrm>
            <a:off x="6766053" y="2254999"/>
            <a:ext cx="1175818" cy="11758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aphicFrame>
        <p:nvGraphicFramePr>
          <p:cNvPr id="32" name="表格 31"/>
          <p:cNvGraphicFramePr>
            <a:graphicFrameLocks noGrp="1"/>
          </p:cNvGraphicFramePr>
          <p:nvPr>
            <p:extLst/>
          </p:nvPr>
        </p:nvGraphicFramePr>
        <p:xfrm>
          <a:off x="6903962" y="2374658"/>
          <a:ext cx="900000" cy="914400"/>
        </p:xfrm>
        <a:graphic>
          <a:graphicData uri="http://schemas.openxmlformats.org/drawingml/2006/table">
            <a:tbl>
              <a:tblPr firstRow="1" bandRow="1">
                <a:tableStyleId>{5C22544A-7EE6-4342-B048-85BDC9FD1C3A}</a:tableStyleId>
              </a:tblPr>
              <a:tblGrid>
                <a:gridCol w="900000">
                  <a:extLst>
                    <a:ext uri="{9D8B030D-6E8A-4147-A177-3AD203B41FA5}">
                      <a16:colId xmlns:a16="http://schemas.microsoft.com/office/drawing/2014/main" val="20000"/>
                    </a:ext>
                  </a:extLst>
                </a:gridCol>
              </a:tblGrid>
              <a:tr h="900000">
                <a:tc>
                  <a:txBody>
                    <a:bodyPr/>
                    <a:lstStyle/>
                    <a:p>
                      <a:pPr algn="ctr"/>
                      <a:r>
                        <a:rPr lang="en-US" altLang="zh-CN" sz="5400" dirty="0" smtClean="0">
                          <a:solidFill>
                            <a:schemeClr val="accent5">
                              <a:lumMod val="75000"/>
                            </a:schemeClr>
                          </a:solidFill>
                        </a:rPr>
                        <a:t>3</a:t>
                      </a:r>
                      <a:endParaRPr lang="zh-CN" altLang="en-US" sz="5400" dirty="0">
                        <a:solidFill>
                          <a:schemeClr val="accent5">
                            <a:lumMod val="7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33" name="表格 32"/>
          <p:cNvGraphicFramePr>
            <a:graphicFrameLocks noGrp="1"/>
          </p:cNvGraphicFramePr>
          <p:nvPr>
            <p:extLst>
              <p:ext uri="{D42A27DB-BD31-4B8C-83A1-F6EECF244321}">
                <p14:modId xmlns:p14="http://schemas.microsoft.com/office/powerpoint/2010/main" val="295141104"/>
              </p:ext>
            </p:extLst>
          </p:nvPr>
        </p:nvGraphicFramePr>
        <p:xfrm>
          <a:off x="9203636" y="3713176"/>
          <a:ext cx="2368660" cy="1798320"/>
        </p:xfrm>
        <a:graphic>
          <a:graphicData uri="http://schemas.openxmlformats.org/drawingml/2006/table">
            <a:tbl>
              <a:tblPr firstRow="1" bandRow="1">
                <a:tableStyleId>{5C22544A-7EE6-4342-B048-85BDC9FD1C3A}</a:tableStyleId>
              </a:tblPr>
              <a:tblGrid>
                <a:gridCol w="2368660">
                  <a:extLst>
                    <a:ext uri="{9D8B030D-6E8A-4147-A177-3AD203B41FA5}">
                      <a16:colId xmlns:a16="http://schemas.microsoft.com/office/drawing/2014/main" val="20000"/>
                    </a:ext>
                  </a:extLst>
                </a:gridCol>
              </a:tblGrid>
              <a:tr h="1534425">
                <a:tc>
                  <a:txBody>
                    <a:bodyPr/>
                    <a:lstStyle/>
                    <a:p>
                      <a:pPr algn="ctr"/>
                      <a:r>
                        <a:rPr lang="zh-TW" altLang="en-US" sz="2800" b="0" dirty="0" smtClean="0">
                          <a:solidFill>
                            <a:schemeClr val="accent5">
                              <a:lumMod val="75000"/>
                            </a:schemeClr>
                          </a:solidFill>
                          <a:latin typeface="+mn-ea"/>
                          <a:ea typeface="+mn-ea"/>
                        </a:rPr>
                        <a:t>租車完成</a:t>
                      </a:r>
                      <a:endParaRPr lang="en-US" altLang="zh-TW" sz="2800" b="0" dirty="0" smtClean="0">
                        <a:solidFill>
                          <a:schemeClr val="accent5">
                            <a:lumMod val="75000"/>
                          </a:schemeClr>
                        </a:solidFill>
                        <a:latin typeface="+mn-ea"/>
                        <a:ea typeface="+mn-ea"/>
                      </a:endParaRPr>
                    </a:p>
                    <a:p>
                      <a:pPr algn="ctr"/>
                      <a:r>
                        <a:rPr lang="zh-TW" altLang="en-US" sz="2800" b="0" dirty="0" smtClean="0">
                          <a:solidFill>
                            <a:schemeClr val="accent5">
                              <a:lumMod val="75000"/>
                            </a:schemeClr>
                          </a:solidFill>
                          <a:latin typeface="+mn-ea"/>
                          <a:ea typeface="+mn-ea"/>
                        </a:rPr>
                        <a:t>取出卡片</a:t>
                      </a:r>
                      <a:endParaRPr lang="en-US" altLang="zh-TW" sz="2800" b="0" dirty="0" smtClean="0">
                        <a:solidFill>
                          <a:schemeClr val="accent5">
                            <a:lumMod val="75000"/>
                          </a:schemeClr>
                        </a:solidFill>
                        <a:latin typeface="+mn-ea"/>
                        <a:ea typeface="+mn-ea"/>
                      </a:endParaRPr>
                    </a:p>
                    <a:p>
                      <a:pPr algn="ctr"/>
                      <a:r>
                        <a:rPr lang="en-US" altLang="zh-CN" sz="2800" b="0" dirty="0" smtClean="0">
                          <a:solidFill>
                            <a:schemeClr val="accent5">
                              <a:lumMod val="75000"/>
                            </a:schemeClr>
                          </a:solidFill>
                          <a:latin typeface="+mn-ea"/>
                          <a:ea typeface="+mn-ea"/>
                        </a:rPr>
                        <a:t>90</a:t>
                      </a:r>
                      <a:r>
                        <a:rPr lang="zh-TW" altLang="en-US" sz="2800" b="0" dirty="0" smtClean="0">
                          <a:solidFill>
                            <a:schemeClr val="accent5">
                              <a:lumMod val="75000"/>
                            </a:schemeClr>
                          </a:solidFill>
                          <a:latin typeface="+mn-ea"/>
                          <a:ea typeface="+mn-ea"/>
                        </a:rPr>
                        <a:t>秒內指定車位取車</a:t>
                      </a:r>
                      <a:endParaRPr lang="zh-CN" altLang="en-US" sz="2800" b="0" dirty="0">
                        <a:solidFill>
                          <a:schemeClr val="accent5">
                            <a:lumMod val="75000"/>
                          </a:schemeClr>
                        </a:solidFill>
                        <a:latin typeface="+mn-ea"/>
                        <a:ea typeface="+mn-ea"/>
                      </a:endParaRPr>
                    </a:p>
                  </a:txBody>
                  <a:tcPr anchor="ctr">
                    <a:lnL w="12700" cmpd="sng">
                      <a:noFill/>
                    </a:lnL>
                    <a:lnR w="12700" cmpd="sng">
                      <a:noFill/>
                    </a:lnR>
                    <a:lnT w="12700" cmpd="sng">
                      <a:noFill/>
                    </a:lnT>
                    <a:lnB w="38100" cmpd="sng">
                      <a:noFill/>
                    </a:lnB>
                    <a:noFill/>
                  </a:tcPr>
                </a:tc>
                <a:extLst>
                  <a:ext uri="{0D108BD9-81ED-4DB2-BD59-A6C34878D82A}">
                    <a16:rowId xmlns:a16="http://schemas.microsoft.com/office/drawing/2014/main" val="10000"/>
                  </a:ext>
                </a:extLst>
              </a:tr>
            </a:tbl>
          </a:graphicData>
        </a:graphic>
      </p:graphicFrame>
      <p:cxnSp>
        <p:nvCxnSpPr>
          <p:cNvPr id="34" name="直接连接符 24"/>
          <p:cNvCxnSpPr/>
          <p:nvPr/>
        </p:nvCxnSpPr>
        <p:spPr>
          <a:xfrm rot="1800000">
            <a:off x="8974129" y="3883076"/>
            <a:ext cx="0" cy="1219200"/>
          </a:xfrm>
          <a:prstGeom prst="line">
            <a:avLst/>
          </a:prstGeom>
          <a:ln w="2540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nvGrpSpPr>
          <p:cNvPr id="35" name="组合 64"/>
          <p:cNvGrpSpPr/>
          <p:nvPr/>
        </p:nvGrpSpPr>
        <p:grpSpPr>
          <a:xfrm>
            <a:off x="679272" y="440429"/>
            <a:ext cx="756383" cy="856472"/>
            <a:chOff x="1379538" y="735534"/>
            <a:chExt cx="756383" cy="856472"/>
          </a:xfrm>
        </p:grpSpPr>
        <p:sp>
          <p:nvSpPr>
            <p:cNvPr id="36" name="矩形 35"/>
            <p:cNvSpPr/>
            <p:nvPr/>
          </p:nvSpPr>
          <p:spPr>
            <a:xfrm>
              <a:off x="1379538" y="735534"/>
              <a:ext cx="119478"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矩形 36"/>
            <p:cNvSpPr/>
            <p:nvPr/>
          </p:nvSpPr>
          <p:spPr>
            <a:xfrm>
              <a:off x="1574373" y="735534"/>
              <a:ext cx="36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8" name="矩形 37"/>
            <p:cNvSpPr/>
            <p:nvPr/>
          </p:nvSpPr>
          <p:spPr>
            <a:xfrm>
              <a:off x="1685730" y="735534"/>
              <a:ext cx="108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9" name="矩形 38"/>
            <p:cNvSpPr/>
            <p:nvPr/>
          </p:nvSpPr>
          <p:spPr>
            <a:xfrm>
              <a:off x="1869087" y="735534"/>
              <a:ext cx="119478"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0" name="矩形 39"/>
            <p:cNvSpPr/>
            <p:nvPr/>
          </p:nvSpPr>
          <p:spPr>
            <a:xfrm>
              <a:off x="2063921" y="735534"/>
              <a:ext cx="72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41" name="文本框 58"/>
          <p:cNvSpPr txBox="1"/>
          <p:nvPr/>
        </p:nvSpPr>
        <p:spPr>
          <a:xfrm>
            <a:off x="1511011" y="484413"/>
            <a:ext cx="7770174" cy="769441"/>
          </a:xfrm>
          <a:prstGeom prst="rect">
            <a:avLst/>
          </a:prstGeom>
          <a:noFill/>
        </p:spPr>
        <p:txBody>
          <a:bodyPr wrap="square" rtlCol="0">
            <a:spAutoFit/>
          </a:bodyPr>
          <a:lstStyle/>
          <a:p>
            <a:r>
              <a:rPr lang="zh-TW" altLang="en-US" sz="4400" b="1" dirty="0" smtClean="0">
                <a:solidFill>
                  <a:schemeClr val="accent5">
                    <a:lumMod val="75000"/>
                  </a:schemeClr>
                </a:solidFill>
                <a:latin typeface="微軟正黑體" panose="020B0604030504040204" pitchFamily="34" charset="-120"/>
                <a:ea typeface="微軟正黑體" panose="020B0604030504040204" pitchFamily="34" charset="-120"/>
              </a:rPr>
              <a:t>租車</a:t>
            </a:r>
            <a:r>
              <a:rPr lang="zh-TW" altLang="en-US" sz="4400" b="1" dirty="0">
                <a:solidFill>
                  <a:schemeClr val="accent5">
                    <a:lumMod val="75000"/>
                  </a:schemeClr>
                </a:solidFill>
                <a:latin typeface="微軟正黑體" panose="020B0604030504040204" pitchFamily="34" charset="-120"/>
                <a:ea typeface="微軟正黑體" panose="020B0604030504040204" pitchFamily="34" charset="-120"/>
              </a:rPr>
              <a:t>流程</a:t>
            </a:r>
          </a:p>
        </p:txBody>
      </p:sp>
    </p:spTree>
    <p:extLst>
      <p:ext uri="{BB962C8B-B14F-4D97-AF65-F5344CB8AC3E}">
        <p14:creationId xmlns:p14="http://schemas.microsoft.com/office/powerpoint/2010/main" val="1130733257"/>
      </p:ext>
    </p:extLst>
  </p:cSld>
  <p:clrMapOvr>
    <a:masterClrMapping/>
  </p:clrMapOvr>
  <p:transition advClick="0" advTm="0">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3" name="表格 22"/>
          <p:cNvGraphicFramePr>
            <a:graphicFrameLocks noGrp="1"/>
          </p:cNvGraphicFramePr>
          <p:nvPr>
            <p:extLst>
              <p:ext uri="{D42A27DB-BD31-4B8C-83A1-F6EECF244321}">
                <p14:modId xmlns:p14="http://schemas.microsoft.com/office/powerpoint/2010/main" val="2982342225"/>
              </p:ext>
            </p:extLst>
          </p:nvPr>
        </p:nvGraphicFramePr>
        <p:xfrm>
          <a:off x="6569525" y="2505974"/>
          <a:ext cx="5536197" cy="3530445"/>
        </p:xfrm>
        <a:graphic>
          <a:graphicData uri="http://schemas.openxmlformats.org/drawingml/2006/table">
            <a:tbl>
              <a:tblPr firstRow="1" bandRow="1">
                <a:tableStyleId>{5C22544A-7EE6-4342-B048-85BDC9FD1C3A}</a:tableStyleId>
              </a:tblPr>
              <a:tblGrid>
                <a:gridCol w="1396178">
                  <a:extLst>
                    <a:ext uri="{9D8B030D-6E8A-4147-A177-3AD203B41FA5}">
                      <a16:colId xmlns:a16="http://schemas.microsoft.com/office/drawing/2014/main" val="20000"/>
                    </a:ext>
                  </a:extLst>
                </a:gridCol>
                <a:gridCol w="1347663">
                  <a:extLst>
                    <a:ext uri="{9D8B030D-6E8A-4147-A177-3AD203B41FA5}">
                      <a16:colId xmlns:a16="http://schemas.microsoft.com/office/drawing/2014/main" val="20001"/>
                    </a:ext>
                  </a:extLst>
                </a:gridCol>
                <a:gridCol w="1396178">
                  <a:extLst>
                    <a:ext uri="{9D8B030D-6E8A-4147-A177-3AD203B41FA5}">
                      <a16:colId xmlns:a16="http://schemas.microsoft.com/office/drawing/2014/main" val="20002"/>
                    </a:ext>
                  </a:extLst>
                </a:gridCol>
                <a:gridCol w="1396178">
                  <a:extLst>
                    <a:ext uri="{9D8B030D-6E8A-4147-A177-3AD203B41FA5}">
                      <a16:colId xmlns:a16="http://schemas.microsoft.com/office/drawing/2014/main" val="20003"/>
                    </a:ext>
                  </a:extLst>
                </a:gridCol>
              </a:tblGrid>
              <a:tr h="858757">
                <a:tc gridSpan="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2400" b="1" dirty="0" smtClean="0">
                          <a:solidFill>
                            <a:schemeClr val="accent5">
                              <a:lumMod val="75000"/>
                            </a:schemeClr>
                          </a:solidFill>
                          <a:latin typeface="Times New Roman" panose="02020603050405020304" pitchFamily="18" charset="0"/>
                          <a:cs typeface="Times New Roman" panose="02020603050405020304" pitchFamily="18" charset="0"/>
                        </a:rPr>
                        <a:t>公司簡介</a:t>
                      </a:r>
                    </a:p>
                  </a:txBody>
                  <a:tcPr>
                    <a:lnL w="12700" cmpd="sng">
                      <a:noFill/>
                    </a:lnL>
                    <a:lnR w="12700" cmpd="sng">
                      <a:noFill/>
                    </a:lnR>
                    <a:lnT w="12700" cmpd="sng">
                      <a:noFill/>
                    </a:lnT>
                    <a:lnB w="38100" cmpd="sng">
                      <a:noFill/>
                    </a:lnB>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477087">
                <a:tc>
                  <a:txBody>
                    <a:bodyPr/>
                    <a:lstStyle/>
                    <a:p>
                      <a:pPr algn="l"/>
                      <a:endParaRPr lang="zh-CN" altLang="en-US" sz="2400" b="1" dirty="0">
                        <a:solidFill>
                          <a:schemeClr val="accent5">
                            <a:lumMod val="75000"/>
                          </a:schemeClr>
                        </a:solidFill>
                        <a:latin typeface="Times New Roman" panose="02020603050405020304" pitchFamily="18" charset="0"/>
                        <a:cs typeface="Times New Roman" panose="02020603050405020304" pitchFamily="18" charset="0"/>
                      </a:endParaRPr>
                    </a:p>
                  </a:txBody>
                  <a:tcPr>
                    <a:lnL w="12700" cmpd="sng">
                      <a:noFill/>
                    </a:lnL>
                    <a:lnR w="12700" cmpd="sng">
                      <a:noFill/>
                    </a:lnR>
                    <a:lnT w="38100" cmpd="sng">
                      <a:noFill/>
                    </a:lnT>
                    <a:lnB w="12700" cmpd="sng">
                      <a:noFill/>
                    </a:lnB>
                    <a:noFill/>
                  </a:tcPr>
                </a:tc>
                <a:tc>
                  <a:txBody>
                    <a:bodyPr/>
                    <a:lstStyle/>
                    <a:p>
                      <a:pPr algn="l"/>
                      <a:endParaRPr lang="zh-CN" altLang="en-US" sz="2400" b="1" dirty="0">
                        <a:solidFill>
                          <a:schemeClr val="accent5">
                            <a:lumMod val="75000"/>
                          </a:schemeClr>
                        </a:solidFill>
                        <a:latin typeface="Times New Roman" panose="02020603050405020304" pitchFamily="18" charset="0"/>
                        <a:cs typeface="Times New Roman" panose="02020603050405020304" pitchFamily="18" charset="0"/>
                      </a:endParaRPr>
                    </a:p>
                  </a:txBody>
                  <a:tcPr>
                    <a:lnL w="12700" cmpd="sng">
                      <a:noFill/>
                    </a:lnL>
                    <a:lnR w="12700" cmpd="sng">
                      <a:noFill/>
                    </a:lnR>
                    <a:lnT w="38100" cmpd="sng">
                      <a:noFill/>
                    </a:lnT>
                    <a:lnB w="12700" cmpd="sng">
                      <a:noFill/>
                    </a:lnB>
                    <a:noFill/>
                  </a:tcPr>
                </a:tc>
                <a:tc>
                  <a:txBody>
                    <a:bodyPr/>
                    <a:lstStyle/>
                    <a:p>
                      <a:pPr algn="l"/>
                      <a:endParaRPr lang="zh-CN" altLang="en-US" sz="2400" b="1">
                        <a:solidFill>
                          <a:schemeClr val="accent5">
                            <a:lumMod val="75000"/>
                          </a:schemeClr>
                        </a:solidFill>
                        <a:latin typeface="Times New Roman" panose="02020603050405020304" pitchFamily="18" charset="0"/>
                        <a:cs typeface="Times New Roman" panose="02020603050405020304" pitchFamily="18" charset="0"/>
                      </a:endParaRPr>
                    </a:p>
                  </a:txBody>
                  <a:tcPr>
                    <a:lnL w="12700" cmpd="sng">
                      <a:noFill/>
                    </a:lnL>
                    <a:lnR w="12700" cmpd="sng">
                      <a:noFill/>
                    </a:lnR>
                    <a:lnT w="38100" cmpd="sng">
                      <a:noFill/>
                    </a:lnT>
                    <a:lnB w="12700" cmpd="sng">
                      <a:noFill/>
                    </a:lnB>
                    <a:noFill/>
                  </a:tcPr>
                </a:tc>
                <a:tc>
                  <a:txBody>
                    <a:bodyPr/>
                    <a:lstStyle/>
                    <a:p>
                      <a:pPr algn="l"/>
                      <a:endParaRPr lang="zh-CN" altLang="en-US" sz="2400" b="1">
                        <a:solidFill>
                          <a:schemeClr val="accent5">
                            <a:lumMod val="75000"/>
                          </a:schemeClr>
                        </a:solidFill>
                        <a:latin typeface="Times New Roman" panose="02020603050405020304" pitchFamily="18" charset="0"/>
                        <a:cs typeface="Times New Roman" panose="02020603050405020304" pitchFamily="18" charset="0"/>
                      </a:endParaRPr>
                    </a:p>
                  </a:txBody>
                  <a:tcPr>
                    <a:lnL w="12700" cmpd="sng">
                      <a:noFill/>
                    </a:lnL>
                    <a:lnR w="12700" cmpd="sng">
                      <a:noFill/>
                    </a:lnR>
                    <a:lnT w="38100" cmpd="sng">
                      <a:noFill/>
                    </a:lnT>
                    <a:lnB w="12700" cmpd="sng">
                      <a:noFill/>
                    </a:lnB>
                    <a:noFill/>
                  </a:tcPr>
                </a:tc>
                <a:extLst>
                  <a:ext uri="{0D108BD9-81ED-4DB2-BD59-A6C34878D82A}">
                    <a16:rowId xmlns:a16="http://schemas.microsoft.com/office/drawing/2014/main" val="10001"/>
                  </a:ext>
                </a:extLst>
              </a:tr>
              <a:tr h="858757">
                <a:tc gridSpan="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2400" b="1" dirty="0" smtClean="0">
                          <a:solidFill>
                            <a:schemeClr val="accent5">
                              <a:lumMod val="75000"/>
                            </a:schemeClr>
                          </a:solidFill>
                          <a:latin typeface="Times New Roman" panose="02020603050405020304" pitchFamily="18" charset="0"/>
                          <a:cs typeface="Times New Roman" panose="02020603050405020304" pitchFamily="18" charset="0"/>
                        </a:rPr>
                        <a:t>規劃過程</a:t>
                      </a:r>
                      <a:endParaRPr lang="zh-CN" altLang="en-US" sz="2400" b="1" dirty="0">
                        <a:solidFill>
                          <a:schemeClr val="accent5">
                            <a:lumMod val="75000"/>
                          </a:schemeClr>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r h="477087">
                <a:tc>
                  <a:txBody>
                    <a:bodyPr/>
                    <a:lstStyle/>
                    <a:p>
                      <a:pPr algn="l"/>
                      <a:endParaRPr lang="zh-CN" altLang="en-US" sz="2400" b="1" dirty="0">
                        <a:solidFill>
                          <a:schemeClr val="accent5">
                            <a:lumMod val="75000"/>
                          </a:schemeClr>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noFill/>
                  </a:tcPr>
                </a:tc>
                <a:tc>
                  <a:txBody>
                    <a:bodyPr/>
                    <a:lstStyle/>
                    <a:p>
                      <a:pPr algn="l"/>
                      <a:endParaRPr lang="zh-CN" altLang="en-US" sz="2400" b="1" dirty="0">
                        <a:solidFill>
                          <a:schemeClr val="accent5">
                            <a:lumMod val="75000"/>
                          </a:schemeClr>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noFill/>
                  </a:tcPr>
                </a:tc>
                <a:tc>
                  <a:txBody>
                    <a:bodyPr/>
                    <a:lstStyle/>
                    <a:p>
                      <a:pPr algn="l"/>
                      <a:endParaRPr lang="zh-CN" altLang="en-US" sz="2400" b="1">
                        <a:solidFill>
                          <a:schemeClr val="accent5">
                            <a:lumMod val="75000"/>
                          </a:schemeClr>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noFill/>
                  </a:tcPr>
                </a:tc>
                <a:tc>
                  <a:txBody>
                    <a:bodyPr/>
                    <a:lstStyle/>
                    <a:p>
                      <a:pPr algn="l"/>
                      <a:endParaRPr lang="zh-CN" altLang="en-US" sz="2400" b="1" dirty="0">
                        <a:solidFill>
                          <a:schemeClr val="accent5">
                            <a:lumMod val="75000"/>
                          </a:schemeClr>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noFill/>
                  </a:tcPr>
                </a:tc>
                <a:extLst>
                  <a:ext uri="{0D108BD9-81ED-4DB2-BD59-A6C34878D82A}">
                    <a16:rowId xmlns:a16="http://schemas.microsoft.com/office/drawing/2014/main" val="10003"/>
                  </a:ext>
                </a:extLst>
              </a:tr>
              <a:tr h="858757">
                <a:tc gridSpan="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2400" b="1" dirty="0" smtClean="0">
                          <a:solidFill>
                            <a:schemeClr val="accent5">
                              <a:lumMod val="75000"/>
                            </a:schemeClr>
                          </a:solidFill>
                          <a:latin typeface="Times New Roman" panose="02020603050405020304" pitchFamily="18" charset="0"/>
                          <a:cs typeface="Times New Roman" panose="02020603050405020304" pitchFamily="18" charset="0"/>
                        </a:rPr>
                        <a:t>互動</a:t>
                      </a:r>
                      <a:r>
                        <a:rPr lang="en-US" altLang="zh-TW" sz="2400" b="1" dirty="0" smtClean="0">
                          <a:solidFill>
                            <a:schemeClr val="accent5">
                              <a:lumMod val="75000"/>
                            </a:schemeClr>
                          </a:solidFill>
                          <a:latin typeface="Times New Roman" panose="02020603050405020304" pitchFamily="18" charset="0"/>
                          <a:cs typeface="Times New Roman" panose="02020603050405020304" pitchFamily="18" charset="0"/>
                        </a:rPr>
                        <a:t>time</a:t>
                      </a:r>
                      <a:endParaRPr lang="zh-CN" altLang="en-US" sz="2400" b="1" dirty="0">
                        <a:solidFill>
                          <a:schemeClr val="accent5">
                            <a:lumMod val="75000"/>
                          </a:schemeClr>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noFill/>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0004"/>
                  </a:ext>
                </a:extLst>
              </a:tr>
            </a:tbl>
          </a:graphicData>
        </a:graphic>
      </p:graphicFrame>
      <p:grpSp>
        <p:nvGrpSpPr>
          <p:cNvPr id="25" name="组合 24"/>
          <p:cNvGrpSpPr/>
          <p:nvPr/>
        </p:nvGrpSpPr>
        <p:grpSpPr>
          <a:xfrm>
            <a:off x="5332969" y="2400348"/>
            <a:ext cx="1151056" cy="720000"/>
            <a:chOff x="3058140" y="2430077"/>
            <a:chExt cx="1151056" cy="720000"/>
          </a:xfrm>
        </p:grpSpPr>
        <p:grpSp>
          <p:nvGrpSpPr>
            <p:cNvPr id="22" name="组合 21"/>
            <p:cNvGrpSpPr/>
            <p:nvPr/>
          </p:nvGrpSpPr>
          <p:grpSpPr>
            <a:xfrm>
              <a:off x="3058140" y="2430077"/>
              <a:ext cx="1151056" cy="720000"/>
              <a:chOff x="3609683" y="2394857"/>
              <a:chExt cx="1151056" cy="720000"/>
            </a:xfrm>
          </p:grpSpPr>
          <p:sp>
            <p:nvSpPr>
              <p:cNvPr id="9" name="矩形 8"/>
              <p:cNvSpPr/>
              <p:nvPr/>
            </p:nvSpPr>
            <p:spPr>
              <a:xfrm>
                <a:off x="4688739" y="2394857"/>
                <a:ext cx="72000" cy="720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流程图: 延期 16"/>
              <p:cNvSpPr/>
              <p:nvPr/>
            </p:nvSpPr>
            <p:spPr>
              <a:xfrm flipH="1">
                <a:off x="3609683" y="2394857"/>
                <a:ext cx="744604" cy="720000"/>
              </a:xfrm>
              <a:prstGeom prst="flowChartDelay">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smtClean="0"/>
                  <a:t>1</a:t>
                </a:r>
                <a:endParaRPr lang="zh-CN" altLang="en-US" sz="4000" dirty="0"/>
              </a:p>
            </p:txBody>
          </p:sp>
        </p:grpSp>
        <p:sp>
          <p:nvSpPr>
            <p:cNvPr id="24" name="等腰三角形 23"/>
            <p:cNvSpPr/>
            <p:nvPr/>
          </p:nvSpPr>
          <p:spPr>
            <a:xfrm rot="5400000">
              <a:off x="3609658" y="2623162"/>
              <a:ext cx="720000" cy="333830"/>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6" name="组合 25"/>
          <p:cNvGrpSpPr/>
          <p:nvPr/>
        </p:nvGrpSpPr>
        <p:grpSpPr>
          <a:xfrm>
            <a:off x="5332969" y="3748896"/>
            <a:ext cx="1151056" cy="720000"/>
            <a:chOff x="3058140" y="2430077"/>
            <a:chExt cx="1151056" cy="720000"/>
          </a:xfrm>
        </p:grpSpPr>
        <p:grpSp>
          <p:nvGrpSpPr>
            <p:cNvPr id="27" name="组合 26"/>
            <p:cNvGrpSpPr/>
            <p:nvPr/>
          </p:nvGrpSpPr>
          <p:grpSpPr>
            <a:xfrm>
              <a:off x="3058140" y="2430077"/>
              <a:ext cx="1151056" cy="720000"/>
              <a:chOff x="3609683" y="2394857"/>
              <a:chExt cx="1151056" cy="720000"/>
            </a:xfrm>
          </p:grpSpPr>
          <p:sp>
            <p:nvSpPr>
              <p:cNvPr id="29" name="矩形 28"/>
              <p:cNvSpPr/>
              <p:nvPr/>
            </p:nvSpPr>
            <p:spPr>
              <a:xfrm>
                <a:off x="4688739" y="2394857"/>
                <a:ext cx="72000" cy="720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0" name="流程图: 延期 29"/>
              <p:cNvSpPr/>
              <p:nvPr/>
            </p:nvSpPr>
            <p:spPr>
              <a:xfrm flipH="1">
                <a:off x="3609683" y="2394857"/>
                <a:ext cx="744604" cy="720000"/>
              </a:xfrm>
              <a:prstGeom prst="flowChartDelay">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smtClean="0"/>
                  <a:t>2</a:t>
                </a:r>
                <a:endParaRPr lang="zh-CN" altLang="en-US" sz="4000" dirty="0"/>
              </a:p>
            </p:txBody>
          </p:sp>
        </p:grpSp>
        <p:sp>
          <p:nvSpPr>
            <p:cNvPr id="28" name="等腰三角形 27"/>
            <p:cNvSpPr/>
            <p:nvPr/>
          </p:nvSpPr>
          <p:spPr>
            <a:xfrm rot="5400000">
              <a:off x="3609658" y="2623162"/>
              <a:ext cx="720000" cy="333830"/>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31" name="组合 30"/>
          <p:cNvGrpSpPr/>
          <p:nvPr/>
        </p:nvGrpSpPr>
        <p:grpSpPr>
          <a:xfrm>
            <a:off x="5332969" y="5097445"/>
            <a:ext cx="1151056" cy="720000"/>
            <a:chOff x="3058140" y="2430077"/>
            <a:chExt cx="1151056" cy="720000"/>
          </a:xfrm>
        </p:grpSpPr>
        <p:grpSp>
          <p:nvGrpSpPr>
            <p:cNvPr id="32" name="组合 31"/>
            <p:cNvGrpSpPr/>
            <p:nvPr/>
          </p:nvGrpSpPr>
          <p:grpSpPr>
            <a:xfrm>
              <a:off x="3058140" y="2430077"/>
              <a:ext cx="1151056" cy="720000"/>
              <a:chOff x="3609683" y="2394857"/>
              <a:chExt cx="1151056" cy="720000"/>
            </a:xfrm>
          </p:grpSpPr>
          <p:sp>
            <p:nvSpPr>
              <p:cNvPr id="34" name="矩形 33"/>
              <p:cNvSpPr/>
              <p:nvPr/>
            </p:nvSpPr>
            <p:spPr>
              <a:xfrm>
                <a:off x="4688739" y="2394857"/>
                <a:ext cx="72000" cy="720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流程图: 延期 34"/>
              <p:cNvSpPr/>
              <p:nvPr/>
            </p:nvSpPr>
            <p:spPr>
              <a:xfrm flipH="1">
                <a:off x="3609683" y="2394857"/>
                <a:ext cx="744604" cy="720000"/>
              </a:xfrm>
              <a:prstGeom prst="flowChartDelay">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t>3</a:t>
                </a:r>
                <a:endParaRPr lang="zh-CN" altLang="en-US" sz="4000" dirty="0"/>
              </a:p>
            </p:txBody>
          </p:sp>
        </p:grpSp>
        <p:sp>
          <p:nvSpPr>
            <p:cNvPr id="33" name="等腰三角形 32"/>
            <p:cNvSpPr/>
            <p:nvPr/>
          </p:nvSpPr>
          <p:spPr>
            <a:xfrm rot="5400000">
              <a:off x="3609658" y="2623162"/>
              <a:ext cx="720000" cy="333830"/>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6" name="组合 5"/>
          <p:cNvGrpSpPr/>
          <p:nvPr/>
        </p:nvGrpSpPr>
        <p:grpSpPr>
          <a:xfrm>
            <a:off x="2539976" y="516399"/>
            <a:ext cx="3294742" cy="2378427"/>
            <a:chOff x="1379538" y="671408"/>
            <a:chExt cx="3294742" cy="2378427"/>
          </a:xfrm>
        </p:grpSpPr>
        <p:sp>
          <p:nvSpPr>
            <p:cNvPr id="40" name="任意多边形 39"/>
            <p:cNvSpPr/>
            <p:nvPr/>
          </p:nvSpPr>
          <p:spPr>
            <a:xfrm>
              <a:off x="1379538" y="671408"/>
              <a:ext cx="3294742" cy="1080000"/>
            </a:xfrm>
            <a:custGeom>
              <a:avLst/>
              <a:gdLst>
                <a:gd name="connsiteX0" fmla="*/ 0 w 3294742"/>
                <a:gd name="connsiteY0" fmla="*/ 0 h 1080000"/>
                <a:gd name="connsiteX1" fmla="*/ 3294742 w 3294742"/>
                <a:gd name="connsiteY1" fmla="*/ 0 h 1080000"/>
                <a:gd name="connsiteX2" fmla="*/ 3294742 w 3294742"/>
                <a:gd name="connsiteY2" fmla="*/ 1080000 h 1080000"/>
                <a:gd name="connsiteX3" fmla="*/ 0 w 3294742"/>
                <a:gd name="connsiteY3" fmla="*/ 1080000 h 1080000"/>
                <a:gd name="connsiteX4" fmla="*/ 0 w 3294742"/>
                <a:gd name="connsiteY4" fmla="*/ 1079858 h 1080000"/>
                <a:gd name="connsiteX5" fmla="*/ 107424 w 3294742"/>
                <a:gd name="connsiteY5" fmla="*/ 1069029 h 1080000"/>
                <a:gd name="connsiteX6" fmla="*/ 538595 w 3294742"/>
                <a:gd name="connsiteY6" fmla="*/ 540000 h 1080000"/>
                <a:gd name="connsiteX7" fmla="*/ 107424 w 3294742"/>
                <a:gd name="connsiteY7" fmla="*/ 10971 h 1080000"/>
                <a:gd name="connsiteX8" fmla="*/ 0 w 3294742"/>
                <a:gd name="connsiteY8" fmla="*/ 142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4742" h="1080000">
                  <a:moveTo>
                    <a:pt x="0" y="0"/>
                  </a:moveTo>
                  <a:lnTo>
                    <a:pt x="3294742" y="0"/>
                  </a:lnTo>
                  <a:lnTo>
                    <a:pt x="3294742" y="1080000"/>
                  </a:lnTo>
                  <a:lnTo>
                    <a:pt x="0" y="1080000"/>
                  </a:lnTo>
                  <a:lnTo>
                    <a:pt x="0" y="1079858"/>
                  </a:lnTo>
                  <a:lnTo>
                    <a:pt x="107424" y="1069029"/>
                  </a:lnTo>
                  <a:cubicBezTo>
                    <a:pt x="353493" y="1018676"/>
                    <a:pt x="538595" y="800955"/>
                    <a:pt x="538595" y="540000"/>
                  </a:cubicBezTo>
                  <a:cubicBezTo>
                    <a:pt x="538595" y="279045"/>
                    <a:pt x="353493" y="61324"/>
                    <a:pt x="107424" y="10971"/>
                  </a:cubicBezTo>
                  <a:lnTo>
                    <a:pt x="0" y="142"/>
                  </a:lnTo>
                  <a:close/>
                </a:path>
              </a:pathLst>
            </a:cu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altLang="zh-CN" sz="4400" b="1" dirty="0" smtClean="0"/>
                <a:t>  </a:t>
              </a:r>
              <a:endParaRPr lang="zh-CN" altLang="en-US" sz="4000" b="1" dirty="0"/>
            </a:p>
          </p:txBody>
        </p:sp>
        <p:cxnSp>
          <p:nvCxnSpPr>
            <p:cNvPr id="42" name="直接连接符 41"/>
            <p:cNvCxnSpPr>
              <a:stCxn id="40" idx="0"/>
            </p:cNvCxnSpPr>
            <p:nvPr/>
          </p:nvCxnSpPr>
          <p:spPr>
            <a:xfrm>
              <a:off x="1379538" y="671408"/>
              <a:ext cx="0" cy="2378427"/>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053421" y="888242"/>
              <a:ext cx="2524025" cy="646331"/>
            </a:xfrm>
            <a:prstGeom prst="rect">
              <a:avLst/>
            </a:prstGeom>
          </p:spPr>
          <p:txBody>
            <a:bodyPr wrap="none">
              <a:spAutoFit/>
            </a:bodyPr>
            <a:lstStyle/>
            <a:p>
              <a:pPr algn="r"/>
              <a:r>
                <a:rPr lang="en-US" altLang="zh-CN" sz="3600" b="1" dirty="0">
                  <a:solidFill>
                    <a:schemeClr val="bg1"/>
                  </a:solidFill>
                </a:rPr>
                <a:t>CONTENTS</a:t>
              </a:r>
              <a:endParaRPr lang="zh-CN" altLang="en-US" sz="3600" b="1" dirty="0">
                <a:solidFill>
                  <a:schemeClr val="bg1"/>
                </a:solidFill>
              </a:endParaRPr>
            </a:p>
          </p:txBody>
        </p:sp>
      </p:grpSp>
      <p:grpSp>
        <p:nvGrpSpPr>
          <p:cNvPr id="5" name="组合 4"/>
          <p:cNvGrpSpPr/>
          <p:nvPr/>
        </p:nvGrpSpPr>
        <p:grpSpPr>
          <a:xfrm>
            <a:off x="504326" y="2665490"/>
            <a:ext cx="3036888" cy="2882900"/>
            <a:chOff x="3198812" y="482601"/>
            <a:chExt cx="3036888" cy="2882900"/>
          </a:xfrm>
          <a:solidFill>
            <a:srgbClr val="406FC4"/>
          </a:solidFill>
        </p:grpSpPr>
        <p:sp>
          <p:nvSpPr>
            <p:cNvPr id="37" name="Freeform 15"/>
            <p:cNvSpPr>
              <a:spLocks/>
            </p:cNvSpPr>
            <p:nvPr/>
          </p:nvSpPr>
          <p:spPr bwMode="auto">
            <a:xfrm>
              <a:off x="4162425" y="482601"/>
              <a:ext cx="1239838" cy="2401888"/>
            </a:xfrm>
            <a:custGeom>
              <a:avLst/>
              <a:gdLst>
                <a:gd name="T0" fmla="*/ 40 w 309"/>
                <a:gd name="T1" fmla="*/ 39 h 599"/>
                <a:gd name="T2" fmla="*/ 51 w 309"/>
                <a:gd name="T3" fmla="*/ 24 h 599"/>
                <a:gd name="T4" fmla="*/ 66 w 309"/>
                <a:gd name="T5" fmla="*/ 36 h 599"/>
                <a:gd name="T6" fmla="*/ 77 w 309"/>
                <a:gd name="T7" fmla="*/ 51 h 599"/>
                <a:gd name="T8" fmla="*/ 60 w 309"/>
                <a:gd name="T9" fmla="*/ 64 h 599"/>
                <a:gd name="T10" fmla="*/ 43 w 309"/>
                <a:gd name="T11" fmla="*/ 97 h 599"/>
                <a:gd name="T12" fmla="*/ 46 w 309"/>
                <a:gd name="T13" fmla="*/ 157 h 599"/>
                <a:gd name="T14" fmla="*/ 87 w 309"/>
                <a:gd name="T15" fmla="*/ 184 h 599"/>
                <a:gd name="T16" fmla="*/ 120 w 309"/>
                <a:gd name="T17" fmla="*/ 187 h 599"/>
                <a:gd name="T18" fmla="*/ 141 w 309"/>
                <a:gd name="T19" fmla="*/ 164 h 599"/>
                <a:gd name="T20" fmla="*/ 128 w 309"/>
                <a:gd name="T21" fmla="*/ 136 h 599"/>
                <a:gd name="T22" fmla="*/ 127 w 309"/>
                <a:gd name="T23" fmla="*/ 121 h 599"/>
                <a:gd name="T24" fmla="*/ 138 w 309"/>
                <a:gd name="T25" fmla="*/ 86 h 599"/>
                <a:gd name="T26" fmla="*/ 196 w 309"/>
                <a:gd name="T27" fmla="*/ 91 h 599"/>
                <a:gd name="T28" fmla="*/ 201 w 309"/>
                <a:gd name="T29" fmla="*/ 129 h 599"/>
                <a:gd name="T30" fmla="*/ 200 w 309"/>
                <a:gd name="T31" fmla="*/ 150 h 599"/>
                <a:gd name="T32" fmla="*/ 189 w 309"/>
                <a:gd name="T33" fmla="*/ 173 h 599"/>
                <a:gd name="T34" fmla="*/ 212 w 309"/>
                <a:gd name="T35" fmla="*/ 179 h 599"/>
                <a:gd name="T36" fmla="*/ 242 w 309"/>
                <a:gd name="T37" fmla="*/ 179 h 599"/>
                <a:gd name="T38" fmla="*/ 253 w 309"/>
                <a:gd name="T39" fmla="*/ 148 h 599"/>
                <a:gd name="T40" fmla="*/ 257 w 309"/>
                <a:gd name="T41" fmla="*/ 116 h 599"/>
                <a:gd name="T42" fmla="*/ 253 w 309"/>
                <a:gd name="T43" fmla="*/ 79 h 599"/>
                <a:gd name="T44" fmla="*/ 254 w 309"/>
                <a:gd name="T45" fmla="*/ 51 h 599"/>
                <a:gd name="T46" fmla="*/ 260 w 309"/>
                <a:gd name="T47" fmla="*/ 38 h 599"/>
                <a:gd name="T48" fmla="*/ 261 w 309"/>
                <a:gd name="T49" fmla="*/ 25 h 599"/>
                <a:gd name="T50" fmla="*/ 258 w 309"/>
                <a:gd name="T51" fmla="*/ 4 h 599"/>
                <a:gd name="T52" fmla="*/ 278 w 309"/>
                <a:gd name="T53" fmla="*/ 12 h 599"/>
                <a:gd name="T54" fmla="*/ 289 w 309"/>
                <a:gd name="T55" fmla="*/ 33 h 599"/>
                <a:gd name="T56" fmla="*/ 301 w 309"/>
                <a:gd name="T57" fmla="*/ 32 h 599"/>
                <a:gd name="T58" fmla="*/ 283 w 309"/>
                <a:gd name="T59" fmla="*/ 56 h 599"/>
                <a:gd name="T60" fmla="*/ 286 w 309"/>
                <a:gd name="T61" fmla="*/ 96 h 599"/>
                <a:gd name="T62" fmla="*/ 305 w 309"/>
                <a:gd name="T63" fmla="*/ 139 h 599"/>
                <a:gd name="T64" fmla="*/ 299 w 309"/>
                <a:gd name="T65" fmla="*/ 208 h 599"/>
                <a:gd name="T66" fmla="*/ 237 w 309"/>
                <a:gd name="T67" fmla="*/ 247 h 599"/>
                <a:gd name="T68" fmla="*/ 228 w 309"/>
                <a:gd name="T69" fmla="*/ 308 h 599"/>
                <a:gd name="T70" fmla="*/ 217 w 309"/>
                <a:gd name="T71" fmla="*/ 371 h 599"/>
                <a:gd name="T72" fmla="*/ 223 w 309"/>
                <a:gd name="T73" fmla="*/ 432 h 599"/>
                <a:gd name="T74" fmla="*/ 216 w 309"/>
                <a:gd name="T75" fmla="*/ 470 h 599"/>
                <a:gd name="T76" fmla="*/ 220 w 309"/>
                <a:gd name="T77" fmla="*/ 538 h 599"/>
                <a:gd name="T78" fmla="*/ 219 w 309"/>
                <a:gd name="T79" fmla="*/ 593 h 599"/>
                <a:gd name="T80" fmla="*/ 192 w 309"/>
                <a:gd name="T81" fmla="*/ 554 h 599"/>
                <a:gd name="T82" fmla="*/ 171 w 309"/>
                <a:gd name="T83" fmla="*/ 469 h 599"/>
                <a:gd name="T84" fmla="*/ 142 w 309"/>
                <a:gd name="T85" fmla="*/ 468 h 599"/>
                <a:gd name="T86" fmla="*/ 134 w 309"/>
                <a:gd name="T87" fmla="*/ 524 h 599"/>
                <a:gd name="T88" fmla="*/ 116 w 309"/>
                <a:gd name="T89" fmla="*/ 560 h 599"/>
                <a:gd name="T90" fmla="*/ 94 w 309"/>
                <a:gd name="T91" fmla="*/ 540 h 599"/>
                <a:gd name="T92" fmla="*/ 93 w 309"/>
                <a:gd name="T93" fmla="*/ 517 h 599"/>
                <a:gd name="T94" fmla="*/ 99 w 309"/>
                <a:gd name="T95" fmla="*/ 446 h 599"/>
                <a:gd name="T96" fmla="*/ 89 w 309"/>
                <a:gd name="T97" fmla="*/ 401 h 599"/>
                <a:gd name="T98" fmla="*/ 91 w 309"/>
                <a:gd name="T99" fmla="*/ 344 h 599"/>
                <a:gd name="T100" fmla="*/ 86 w 309"/>
                <a:gd name="T101" fmla="*/ 263 h 599"/>
                <a:gd name="T102" fmla="*/ 33 w 309"/>
                <a:gd name="T103" fmla="*/ 209 h 599"/>
                <a:gd name="T104" fmla="*/ 3 w 309"/>
                <a:gd name="T105" fmla="*/ 135 h 599"/>
                <a:gd name="T106" fmla="*/ 22 w 309"/>
                <a:gd name="T107" fmla="*/ 91 h 599"/>
                <a:gd name="T108" fmla="*/ 34 w 309"/>
                <a:gd name="T109" fmla="*/ 48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09" h="599">
                  <a:moveTo>
                    <a:pt x="34" y="48"/>
                  </a:moveTo>
                  <a:cubicBezTo>
                    <a:pt x="34" y="48"/>
                    <a:pt x="38" y="47"/>
                    <a:pt x="38" y="44"/>
                  </a:cubicBezTo>
                  <a:cubicBezTo>
                    <a:pt x="39" y="41"/>
                    <a:pt x="37" y="42"/>
                    <a:pt x="40" y="39"/>
                  </a:cubicBezTo>
                  <a:cubicBezTo>
                    <a:pt x="43" y="36"/>
                    <a:pt x="44" y="36"/>
                    <a:pt x="43" y="33"/>
                  </a:cubicBezTo>
                  <a:cubicBezTo>
                    <a:pt x="43" y="31"/>
                    <a:pt x="44" y="32"/>
                    <a:pt x="46" y="30"/>
                  </a:cubicBezTo>
                  <a:cubicBezTo>
                    <a:pt x="48" y="29"/>
                    <a:pt x="48" y="25"/>
                    <a:pt x="51" y="24"/>
                  </a:cubicBezTo>
                  <a:cubicBezTo>
                    <a:pt x="53" y="23"/>
                    <a:pt x="55" y="25"/>
                    <a:pt x="65" y="25"/>
                  </a:cubicBezTo>
                  <a:cubicBezTo>
                    <a:pt x="75" y="26"/>
                    <a:pt x="74" y="32"/>
                    <a:pt x="71" y="33"/>
                  </a:cubicBezTo>
                  <a:cubicBezTo>
                    <a:pt x="68" y="35"/>
                    <a:pt x="66" y="36"/>
                    <a:pt x="66" y="36"/>
                  </a:cubicBezTo>
                  <a:cubicBezTo>
                    <a:pt x="66" y="36"/>
                    <a:pt x="76" y="35"/>
                    <a:pt x="76" y="41"/>
                  </a:cubicBezTo>
                  <a:cubicBezTo>
                    <a:pt x="76" y="47"/>
                    <a:pt x="69" y="46"/>
                    <a:pt x="69" y="46"/>
                  </a:cubicBezTo>
                  <a:cubicBezTo>
                    <a:pt x="69" y="46"/>
                    <a:pt x="77" y="47"/>
                    <a:pt x="77" y="51"/>
                  </a:cubicBezTo>
                  <a:cubicBezTo>
                    <a:pt x="77" y="55"/>
                    <a:pt x="71" y="55"/>
                    <a:pt x="71" y="55"/>
                  </a:cubicBezTo>
                  <a:cubicBezTo>
                    <a:pt x="71" y="55"/>
                    <a:pt x="80" y="58"/>
                    <a:pt x="75" y="61"/>
                  </a:cubicBezTo>
                  <a:cubicBezTo>
                    <a:pt x="70" y="65"/>
                    <a:pt x="66" y="62"/>
                    <a:pt x="60" y="64"/>
                  </a:cubicBezTo>
                  <a:cubicBezTo>
                    <a:pt x="54" y="67"/>
                    <a:pt x="52" y="67"/>
                    <a:pt x="50" y="71"/>
                  </a:cubicBezTo>
                  <a:cubicBezTo>
                    <a:pt x="49" y="76"/>
                    <a:pt x="48" y="73"/>
                    <a:pt x="46" y="83"/>
                  </a:cubicBezTo>
                  <a:cubicBezTo>
                    <a:pt x="43" y="93"/>
                    <a:pt x="43" y="97"/>
                    <a:pt x="43" y="97"/>
                  </a:cubicBezTo>
                  <a:cubicBezTo>
                    <a:pt x="43" y="97"/>
                    <a:pt x="47" y="99"/>
                    <a:pt x="46" y="103"/>
                  </a:cubicBezTo>
                  <a:cubicBezTo>
                    <a:pt x="45" y="108"/>
                    <a:pt x="44" y="111"/>
                    <a:pt x="44" y="121"/>
                  </a:cubicBezTo>
                  <a:cubicBezTo>
                    <a:pt x="43" y="124"/>
                    <a:pt x="45" y="155"/>
                    <a:pt x="46" y="157"/>
                  </a:cubicBezTo>
                  <a:cubicBezTo>
                    <a:pt x="48" y="161"/>
                    <a:pt x="57" y="165"/>
                    <a:pt x="61" y="168"/>
                  </a:cubicBezTo>
                  <a:cubicBezTo>
                    <a:pt x="71" y="178"/>
                    <a:pt x="71" y="178"/>
                    <a:pt x="76" y="180"/>
                  </a:cubicBezTo>
                  <a:cubicBezTo>
                    <a:pt x="82" y="183"/>
                    <a:pt x="84" y="182"/>
                    <a:pt x="87" y="184"/>
                  </a:cubicBezTo>
                  <a:cubicBezTo>
                    <a:pt x="89" y="185"/>
                    <a:pt x="91" y="182"/>
                    <a:pt x="94" y="181"/>
                  </a:cubicBezTo>
                  <a:cubicBezTo>
                    <a:pt x="97" y="180"/>
                    <a:pt x="102" y="179"/>
                    <a:pt x="107" y="181"/>
                  </a:cubicBezTo>
                  <a:cubicBezTo>
                    <a:pt x="113" y="183"/>
                    <a:pt x="115" y="187"/>
                    <a:pt x="120" y="187"/>
                  </a:cubicBezTo>
                  <a:cubicBezTo>
                    <a:pt x="126" y="188"/>
                    <a:pt x="128" y="183"/>
                    <a:pt x="132" y="183"/>
                  </a:cubicBezTo>
                  <a:cubicBezTo>
                    <a:pt x="136" y="182"/>
                    <a:pt x="138" y="183"/>
                    <a:pt x="140" y="178"/>
                  </a:cubicBezTo>
                  <a:cubicBezTo>
                    <a:pt x="142" y="172"/>
                    <a:pt x="142" y="167"/>
                    <a:pt x="141" y="164"/>
                  </a:cubicBezTo>
                  <a:cubicBezTo>
                    <a:pt x="139" y="160"/>
                    <a:pt x="138" y="155"/>
                    <a:pt x="138" y="155"/>
                  </a:cubicBezTo>
                  <a:cubicBezTo>
                    <a:pt x="138" y="155"/>
                    <a:pt x="133" y="153"/>
                    <a:pt x="131" y="148"/>
                  </a:cubicBezTo>
                  <a:cubicBezTo>
                    <a:pt x="129" y="142"/>
                    <a:pt x="127" y="140"/>
                    <a:pt x="128" y="136"/>
                  </a:cubicBezTo>
                  <a:cubicBezTo>
                    <a:pt x="128" y="132"/>
                    <a:pt x="131" y="132"/>
                    <a:pt x="131" y="132"/>
                  </a:cubicBezTo>
                  <a:cubicBezTo>
                    <a:pt x="131" y="132"/>
                    <a:pt x="131" y="130"/>
                    <a:pt x="129" y="128"/>
                  </a:cubicBezTo>
                  <a:cubicBezTo>
                    <a:pt x="128" y="127"/>
                    <a:pt x="128" y="124"/>
                    <a:pt x="127" y="121"/>
                  </a:cubicBezTo>
                  <a:cubicBezTo>
                    <a:pt x="126" y="118"/>
                    <a:pt x="125" y="112"/>
                    <a:pt x="128" y="106"/>
                  </a:cubicBezTo>
                  <a:cubicBezTo>
                    <a:pt x="131" y="100"/>
                    <a:pt x="131" y="99"/>
                    <a:pt x="132" y="96"/>
                  </a:cubicBezTo>
                  <a:cubicBezTo>
                    <a:pt x="132" y="93"/>
                    <a:pt x="133" y="88"/>
                    <a:pt x="138" y="86"/>
                  </a:cubicBezTo>
                  <a:cubicBezTo>
                    <a:pt x="144" y="85"/>
                    <a:pt x="148" y="82"/>
                    <a:pt x="151" y="79"/>
                  </a:cubicBezTo>
                  <a:cubicBezTo>
                    <a:pt x="153" y="77"/>
                    <a:pt x="160" y="74"/>
                    <a:pt x="171" y="76"/>
                  </a:cubicBezTo>
                  <a:cubicBezTo>
                    <a:pt x="183" y="78"/>
                    <a:pt x="192" y="85"/>
                    <a:pt x="196" y="91"/>
                  </a:cubicBezTo>
                  <a:cubicBezTo>
                    <a:pt x="199" y="98"/>
                    <a:pt x="199" y="100"/>
                    <a:pt x="200" y="109"/>
                  </a:cubicBezTo>
                  <a:cubicBezTo>
                    <a:pt x="201" y="117"/>
                    <a:pt x="202" y="122"/>
                    <a:pt x="201" y="126"/>
                  </a:cubicBezTo>
                  <a:cubicBezTo>
                    <a:pt x="201" y="129"/>
                    <a:pt x="201" y="129"/>
                    <a:pt x="201" y="129"/>
                  </a:cubicBezTo>
                  <a:cubicBezTo>
                    <a:pt x="201" y="129"/>
                    <a:pt x="202" y="127"/>
                    <a:pt x="203" y="131"/>
                  </a:cubicBezTo>
                  <a:cubicBezTo>
                    <a:pt x="203" y="135"/>
                    <a:pt x="203" y="136"/>
                    <a:pt x="202" y="140"/>
                  </a:cubicBezTo>
                  <a:cubicBezTo>
                    <a:pt x="202" y="143"/>
                    <a:pt x="203" y="146"/>
                    <a:pt x="200" y="150"/>
                  </a:cubicBezTo>
                  <a:cubicBezTo>
                    <a:pt x="196" y="153"/>
                    <a:pt x="193" y="153"/>
                    <a:pt x="193" y="153"/>
                  </a:cubicBezTo>
                  <a:cubicBezTo>
                    <a:pt x="193" y="153"/>
                    <a:pt x="194" y="158"/>
                    <a:pt x="191" y="165"/>
                  </a:cubicBezTo>
                  <a:cubicBezTo>
                    <a:pt x="189" y="171"/>
                    <a:pt x="189" y="173"/>
                    <a:pt x="189" y="173"/>
                  </a:cubicBezTo>
                  <a:cubicBezTo>
                    <a:pt x="189" y="176"/>
                    <a:pt x="189" y="176"/>
                    <a:pt x="189" y="176"/>
                  </a:cubicBezTo>
                  <a:cubicBezTo>
                    <a:pt x="189" y="176"/>
                    <a:pt x="192" y="178"/>
                    <a:pt x="197" y="179"/>
                  </a:cubicBezTo>
                  <a:cubicBezTo>
                    <a:pt x="202" y="181"/>
                    <a:pt x="207" y="182"/>
                    <a:pt x="212" y="179"/>
                  </a:cubicBezTo>
                  <a:cubicBezTo>
                    <a:pt x="218" y="175"/>
                    <a:pt x="221" y="174"/>
                    <a:pt x="225" y="175"/>
                  </a:cubicBezTo>
                  <a:cubicBezTo>
                    <a:pt x="228" y="176"/>
                    <a:pt x="232" y="177"/>
                    <a:pt x="235" y="176"/>
                  </a:cubicBezTo>
                  <a:cubicBezTo>
                    <a:pt x="238" y="175"/>
                    <a:pt x="240" y="178"/>
                    <a:pt x="242" y="179"/>
                  </a:cubicBezTo>
                  <a:cubicBezTo>
                    <a:pt x="244" y="180"/>
                    <a:pt x="250" y="183"/>
                    <a:pt x="253" y="174"/>
                  </a:cubicBezTo>
                  <a:cubicBezTo>
                    <a:pt x="257" y="165"/>
                    <a:pt x="258" y="159"/>
                    <a:pt x="257" y="156"/>
                  </a:cubicBezTo>
                  <a:cubicBezTo>
                    <a:pt x="256" y="153"/>
                    <a:pt x="253" y="151"/>
                    <a:pt x="253" y="148"/>
                  </a:cubicBezTo>
                  <a:cubicBezTo>
                    <a:pt x="253" y="144"/>
                    <a:pt x="252" y="129"/>
                    <a:pt x="252" y="129"/>
                  </a:cubicBezTo>
                  <a:cubicBezTo>
                    <a:pt x="252" y="129"/>
                    <a:pt x="256" y="129"/>
                    <a:pt x="257" y="126"/>
                  </a:cubicBezTo>
                  <a:cubicBezTo>
                    <a:pt x="258" y="123"/>
                    <a:pt x="257" y="120"/>
                    <a:pt x="257" y="116"/>
                  </a:cubicBezTo>
                  <a:cubicBezTo>
                    <a:pt x="256" y="112"/>
                    <a:pt x="255" y="111"/>
                    <a:pt x="256" y="108"/>
                  </a:cubicBezTo>
                  <a:cubicBezTo>
                    <a:pt x="258" y="106"/>
                    <a:pt x="257" y="106"/>
                    <a:pt x="257" y="106"/>
                  </a:cubicBezTo>
                  <a:cubicBezTo>
                    <a:pt x="257" y="106"/>
                    <a:pt x="258" y="88"/>
                    <a:pt x="253" y="79"/>
                  </a:cubicBezTo>
                  <a:cubicBezTo>
                    <a:pt x="249" y="71"/>
                    <a:pt x="247" y="68"/>
                    <a:pt x="247" y="63"/>
                  </a:cubicBezTo>
                  <a:cubicBezTo>
                    <a:pt x="247" y="59"/>
                    <a:pt x="246" y="52"/>
                    <a:pt x="246" y="52"/>
                  </a:cubicBezTo>
                  <a:cubicBezTo>
                    <a:pt x="246" y="52"/>
                    <a:pt x="251" y="54"/>
                    <a:pt x="254" y="51"/>
                  </a:cubicBezTo>
                  <a:cubicBezTo>
                    <a:pt x="256" y="49"/>
                    <a:pt x="258" y="46"/>
                    <a:pt x="256" y="45"/>
                  </a:cubicBezTo>
                  <a:cubicBezTo>
                    <a:pt x="254" y="44"/>
                    <a:pt x="253" y="43"/>
                    <a:pt x="253" y="43"/>
                  </a:cubicBezTo>
                  <a:cubicBezTo>
                    <a:pt x="253" y="43"/>
                    <a:pt x="259" y="42"/>
                    <a:pt x="260" y="38"/>
                  </a:cubicBezTo>
                  <a:cubicBezTo>
                    <a:pt x="261" y="34"/>
                    <a:pt x="257" y="32"/>
                    <a:pt x="255" y="31"/>
                  </a:cubicBezTo>
                  <a:cubicBezTo>
                    <a:pt x="253" y="31"/>
                    <a:pt x="252" y="29"/>
                    <a:pt x="252" y="29"/>
                  </a:cubicBezTo>
                  <a:cubicBezTo>
                    <a:pt x="252" y="29"/>
                    <a:pt x="260" y="32"/>
                    <a:pt x="261" y="25"/>
                  </a:cubicBezTo>
                  <a:cubicBezTo>
                    <a:pt x="262" y="18"/>
                    <a:pt x="253" y="16"/>
                    <a:pt x="253" y="16"/>
                  </a:cubicBezTo>
                  <a:cubicBezTo>
                    <a:pt x="253" y="16"/>
                    <a:pt x="261" y="13"/>
                    <a:pt x="260" y="10"/>
                  </a:cubicBezTo>
                  <a:cubicBezTo>
                    <a:pt x="260" y="7"/>
                    <a:pt x="258" y="4"/>
                    <a:pt x="258" y="4"/>
                  </a:cubicBezTo>
                  <a:cubicBezTo>
                    <a:pt x="258" y="4"/>
                    <a:pt x="262" y="0"/>
                    <a:pt x="267" y="3"/>
                  </a:cubicBezTo>
                  <a:cubicBezTo>
                    <a:pt x="272" y="6"/>
                    <a:pt x="274" y="7"/>
                    <a:pt x="275" y="9"/>
                  </a:cubicBezTo>
                  <a:cubicBezTo>
                    <a:pt x="277" y="12"/>
                    <a:pt x="278" y="12"/>
                    <a:pt x="278" y="12"/>
                  </a:cubicBezTo>
                  <a:cubicBezTo>
                    <a:pt x="278" y="12"/>
                    <a:pt x="276" y="16"/>
                    <a:pt x="280" y="18"/>
                  </a:cubicBezTo>
                  <a:cubicBezTo>
                    <a:pt x="284" y="21"/>
                    <a:pt x="285" y="18"/>
                    <a:pt x="287" y="21"/>
                  </a:cubicBezTo>
                  <a:cubicBezTo>
                    <a:pt x="288" y="24"/>
                    <a:pt x="288" y="28"/>
                    <a:pt x="289" y="33"/>
                  </a:cubicBezTo>
                  <a:cubicBezTo>
                    <a:pt x="289" y="39"/>
                    <a:pt x="291" y="36"/>
                    <a:pt x="292" y="33"/>
                  </a:cubicBezTo>
                  <a:cubicBezTo>
                    <a:pt x="292" y="30"/>
                    <a:pt x="294" y="23"/>
                    <a:pt x="294" y="23"/>
                  </a:cubicBezTo>
                  <a:cubicBezTo>
                    <a:pt x="294" y="23"/>
                    <a:pt x="301" y="29"/>
                    <a:pt x="301" y="32"/>
                  </a:cubicBezTo>
                  <a:cubicBezTo>
                    <a:pt x="300" y="34"/>
                    <a:pt x="297" y="39"/>
                    <a:pt x="296" y="43"/>
                  </a:cubicBezTo>
                  <a:cubicBezTo>
                    <a:pt x="295" y="46"/>
                    <a:pt x="296" y="48"/>
                    <a:pt x="290" y="52"/>
                  </a:cubicBezTo>
                  <a:cubicBezTo>
                    <a:pt x="285" y="55"/>
                    <a:pt x="283" y="56"/>
                    <a:pt x="283" y="56"/>
                  </a:cubicBezTo>
                  <a:cubicBezTo>
                    <a:pt x="283" y="56"/>
                    <a:pt x="282" y="58"/>
                    <a:pt x="283" y="66"/>
                  </a:cubicBezTo>
                  <a:cubicBezTo>
                    <a:pt x="284" y="75"/>
                    <a:pt x="284" y="81"/>
                    <a:pt x="285" y="88"/>
                  </a:cubicBezTo>
                  <a:cubicBezTo>
                    <a:pt x="285" y="94"/>
                    <a:pt x="286" y="96"/>
                    <a:pt x="286" y="96"/>
                  </a:cubicBezTo>
                  <a:cubicBezTo>
                    <a:pt x="286" y="96"/>
                    <a:pt x="290" y="98"/>
                    <a:pt x="293" y="102"/>
                  </a:cubicBezTo>
                  <a:cubicBezTo>
                    <a:pt x="296" y="106"/>
                    <a:pt x="299" y="108"/>
                    <a:pt x="301" y="118"/>
                  </a:cubicBezTo>
                  <a:cubicBezTo>
                    <a:pt x="303" y="128"/>
                    <a:pt x="304" y="135"/>
                    <a:pt x="305" y="139"/>
                  </a:cubicBezTo>
                  <a:cubicBezTo>
                    <a:pt x="307" y="143"/>
                    <a:pt x="309" y="155"/>
                    <a:pt x="307" y="166"/>
                  </a:cubicBezTo>
                  <a:cubicBezTo>
                    <a:pt x="305" y="177"/>
                    <a:pt x="306" y="187"/>
                    <a:pt x="306" y="192"/>
                  </a:cubicBezTo>
                  <a:cubicBezTo>
                    <a:pt x="305" y="196"/>
                    <a:pt x="301" y="201"/>
                    <a:pt x="299" y="208"/>
                  </a:cubicBezTo>
                  <a:cubicBezTo>
                    <a:pt x="296" y="214"/>
                    <a:pt x="284" y="221"/>
                    <a:pt x="275" y="225"/>
                  </a:cubicBezTo>
                  <a:cubicBezTo>
                    <a:pt x="266" y="229"/>
                    <a:pt x="257" y="233"/>
                    <a:pt x="251" y="236"/>
                  </a:cubicBezTo>
                  <a:cubicBezTo>
                    <a:pt x="245" y="238"/>
                    <a:pt x="237" y="242"/>
                    <a:pt x="237" y="247"/>
                  </a:cubicBezTo>
                  <a:cubicBezTo>
                    <a:pt x="237" y="252"/>
                    <a:pt x="236" y="258"/>
                    <a:pt x="235" y="275"/>
                  </a:cubicBezTo>
                  <a:cubicBezTo>
                    <a:pt x="234" y="292"/>
                    <a:pt x="233" y="294"/>
                    <a:pt x="232" y="298"/>
                  </a:cubicBezTo>
                  <a:cubicBezTo>
                    <a:pt x="230" y="303"/>
                    <a:pt x="227" y="301"/>
                    <a:pt x="228" y="308"/>
                  </a:cubicBezTo>
                  <a:cubicBezTo>
                    <a:pt x="230" y="314"/>
                    <a:pt x="230" y="328"/>
                    <a:pt x="228" y="337"/>
                  </a:cubicBezTo>
                  <a:cubicBezTo>
                    <a:pt x="226" y="346"/>
                    <a:pt x="216" y="362"/>
                    <a:pt x="216" y="362"/>
                  </a:cubicBezTo>
                  <a:cubicBezTo>
                    <a:pt x="216" y="362"/>
                    <a:pt x="218" y="367"/>
                    <a:pt x="217" y="371"/>
                  </a:cubicBezTo>
                  <a:cubicBezTo>
                    <a:pt x="216" y="375"/>
                    <a:pt x="218" y="382"/>
                    <a:pt x="219" y="388"/>
                  </a:cubicBezTo>
                  <a:cubicBezTo>
                    <a:pt x="221" y="393"/>
                    <a:pt x="219" y="404"/>
                    <a:pt x="220" y="409"/>
                  </a:cubicBezTo>
                  <a:cubicBezTo>
                    <a:pt x="222" y="414"/>
                    <a:pt x="224" y="426"/>
                    <a:pt x="223" y="432"/>
                  </a:cubicBezTo>
                  <a:cubicBezTo>
                    <a:pt x="221" y="438"/>
                    <a:pt x="216" y="440"/>
                    <a:pt x="217" y="445"/>
                  </a:cubicBezTo>
                  <a:cubicBezTo>
                    <a:pt x="218" y="450"/>
                    <a:pt x="218" y="454"/>
                    <a:pt x="216" y="457"/>
                  </a:cubicBezTo>
                  <a:cubicBezTo>
                    <a:pt x="214" y="459"/>
                    <a:pt x="214" y="463"/>
                    <a:pt x="216" y="470"/>
                  </a:cubicBezTo>
                  <a:cubicBezTo>
                    <a:pt x="218" y="476"/>
                    <a:pt x="218" y="482"/>
                    <a:pt x="216" y="498"/>
                  </a:cubicBezTo>
                  <a:cubicBezTo>
                    <a:pt x="214" y="513"/>
                    <a:pt x="213" y="523"/>
                    <a:pt x="215" y="525"/>
                  </a:cubicBezTo>
                  <a:cubicBezTo>
                    <a:pt x="217" y="528"/>
                    <a:pt x="223" y="532"/>
                    <a:pt x="220" y="538"/>
                  </a:cubicBezTo>
                  <a:cubicBezTo>
                    <a:pt x="217" y="544"/>
                    <a:pt x="215" y="546"/>
                    <a:pt x="216" y="552"/>
                  </a:cubicBezTo>
                  <a:cubicBezTo>
                    <a:pt x="217" y="557"/>
                    <a:pt x="219" y="564"/>
                    <a:pt x="221" y="569"/>
                  </a:cubicBezTo>
                  <a:cubicBezTo>
                    <a:pt x="224" y="574"/>
                    <a:pt x="226" y="586"/>
                    <a:pt x="219" y="593"/>
                  </a:cubicBezTo>
                  <a:cubicBezTo>
                    <a:pt x="213" y="599"/>
                    <a:pt x="200" y="599"/>
                    <a:pt x="195" y="593"/>
                  </a:cubicBezTo>
                  <a:cubicBezTo>
                    <a:pt x="190" y="586"/>
                    <a:pt x="190" y="574"/>
                    <a:pt x="192" y="570"/>
                  </a:cubicBezTo>
                  <a:cubicBezTo>
                    <a:pt x="194" y="565"/>
                    <a:pt x="196" y="559"/>
                    <a:pt x="192" y="554"/>
                  </a:cubicBezTo>
                  <a:cubicBezTo>
                    <a:pt x="189" y="550"/>
                    <a:pt x="176" y="536"/>
                    <a:pt x="176" y="536"/>
                  </a:cubicBezTo>
                  <a:cubicBezTo>
                    <a:pt x="176" y="536"/>
                    <a:pt x="179" y="513"/>
                    <a:pt x="179" y="500"/>
                  </a:cubicBezTo>
                  <a:cubicBezTo>
                    <a:pt x="178" y="487"/>
                    <a:pt x="176" y="474"/>
                    <a:pt x="171" y="469"/>
                  </a:cubicBezTo>
                  <a:cubicBezTo>
                    <a:pt x="166" y="464"/>
                    <a:pt x="154" y="446"/>
                    <a:pt x="154" y="446"/>
                  </a:cubicBezTo>
                  <a:cubicBezTo>
                    <a:pt x="154" y="446"/>
                    <a:pt x="148" y="453"/>
                    <a:pt x="145" y="457"/>
                  </a:cubicBezTo>
                  <a:cubicBezTo>
                    <a:pt x="143" y="462"/>
                    <a:pt x="145" y="464"/>
                    <a:pt x="142" y="468"/>
                  </a:cubicBezTo>
                  <a:cubicBezTo>
                    <a:pt x="140" y="471"/>
                    <a:pt x="140" y="470"/>
                    <a:pt x="140" y="479"/>
                  </a:cubicBezTo>
                  <a:cubicBezTo>
                    <a:pt x="141" y="488"/>
                    <a:pt x="142" y="502"/>
                    <a:pt x="141" y="505"/>
                  </a:cubicBezTo>
                  <a:cubicBezTo>
                    <a:pt x="141" y="508"/>
                    <a:pt x="134" y="520"/>
                    <a:pt x="134" y="524"/>
                  </a:cubicBezTo>
                  <a:cubicBezTo>
                    <a:pt x="134" y="528"/>
                    <a:pt x="134" y="530"/>
                    <a:pt x="130" y="535"/>
                  </a:cubicBezTo>
                  <a:cubicBezTo>
                    <a:pt x="125" y="540"/>
                    <a:pt x="120" y="542"/>
                    <a:pt x="119" y="544"/>
                  </a:cubicBezTo>
                  <a:cubicBezTo>
                    <a:pt x="118" y="546"/>
                    <a:pt x="118" y="554"/>
                    <a:pt x="116" y="560"/>
                  </a:cubicBezTo>
                  <a:cubicBezTo>
                    <a:pt x="115" y="566"/>
                    <a:pt x="108" y="577"/>
                    <a:pt x="99" y="578"/>
                  </a:cubicBezTo>
                  <a:cubicBezTo>
                    <a:pt x="90" y="579"/>
                    <a:pt x="82" y="574"/>
                    <a:pt x="84" y="562"/>
                  </a:cubicBezTo>
                  <a:cubicBezTo>
                    <a:pt x="86" y="551"/>
                    <a:pt x="91" y="545"/>
                    <a:pt x="94" y="540"/>
                  </a:cubicBezTo>
                  <a:cubicBezTo>
                    <a:pt x="98" y="536"/>
                    <a:pt x="100" y="533"/>
                    <a:pt x="100" y="533"/>
                  </a:cubicBezTo>
                  <a:cubicBezTo>
                    <a:pt x="100" y="527"/>
                    <a:pt x="100" y="527"/>
                    <a:pt x="100" y="527"/>
                  </a:cubicBezTo>
                  <a:cubicBezTo>
                    <a:pt x="100" y="527"/>
                    <a:pt x="94" y="520"/>
                    <a:pt x="93" y="517"/>
                  </a:cubicBezTo>
                  <a:cubicBezTo>
                    <a:pt x="92" y="514"/>
                    <a:pt x="96" y="507"/>
                    <a:pt x="100" y="492"/>
                  </a:cubicBezTo>
                  <a:cubicBezTo>
                    <a:pt x="105" y="477"/>
                    <a:pt x="107" y="468"/>
                    <a:pt x="107" y="460"/>
                  </a:cubicBezTo>
                  <a:cubicBezTo>
                    <a:pt x="107" y="452"/>
                    <a:pt x="101" y="450"/>
                    <a:pt x="99" y="446"/>
                  </a:cubicBezTo>
                  <a:cubicBezTo>
                    <a:pt x="97" y="441"/>
                    <a:pt x="96" y="436"/>
                    <a:pt x="95" y="432"/>
                  </a:cubicBezTo>
                  <a:cubicBezTo>
                    <a:pt x="94" y="427"/>
                    <a:pt x="93" y="424"/>
                    <a:pt x="91" y="421"/>
                  </a:cubicBezTo>
                  <a:cubicBezTo>
                    <a:pt x="90" y="419"/>
                    <a:pt x="89" y="413"/>
                    <a:pt x="89" y="401"/>
                  </a:cubicBezTo>
                  <a:cubicBezTo>
                    <a:pt x="89" y="389"/>
                    <a:pt x="88" y="387"/>
                    <a:pt x="91" y="377"/>
                  </a:cubicBezTo>
                  <a:cubicBezTo>
                    <a:pt x="94" y="366"/>
                    <a:pt x="96" y="363"/>
                    <a:pt x="95" y="358"/>
                  </a:cubicBezTo>
                  <a:cubicBezTo>
                    <a:pt x="95" y="353"/>
                    <a:pt x="95" y="346"/>
                    <a:pt x="91" y="344"/>
                  </a:cubicBezTo>
                  <a:cubicBezTo>
                    <a:pt x="88" y="342"/>
                    <a:pt x="87" y="338"/>
                    <a:pt x="88" y="327"/>
                  </a:cubicBezTo>
                  <a:cubicBezTo>
                    <a:pt x="89" y="315"/>
                    <a:pt x="91" y="312"/>
                    <a:pt x="89" y="300"/>
                  </a:cubicBezTo>
                  <a:cubicBezTo>
                    <a:pt x="87" y="289"/>
                    <a:pt x="86" y="278"/>
                    <a:pt x="86" y="263"/>
                  </a:cubicBezTo>
                  <a:cubicBezTo>
                    <a:pt x="86" y="249"/>
                    <a:pt x="86" y="252"/>
                    <a:pt x="84" y="248"/>
                  </a:cubicBezTo>
                  <a:cubicBezTo>
                    <a:pt x="81" y="244"/>
                    <a:pt x="80" y="240"/>
                    <a:pt x="71" y="234"/>
                  </a:cubicBezTo>
                  <a:cubicBezTo>
                    <a:pt x="62" y="228"/>
                    <a:pt x="43" y="218"/>
                    <a:pt x="33" y="209"/>
                  </a:cubicBezTo>
                  <a:cubicBezTo>
                    <a:pt x="23" y="200"/>
                    <a:pt x="5" y="184"/>
                    <a:pt x="3" y="178"/>
                  </a:cubicBezTo>
                  <a:cubicBezTo>
                    <a:pt x="1" y="172"/>
                    <a:pt x="3" y="168"/>
                    <a:pt x="2" y="159"/>
                  </a:cubicBezTo>
                  <a:cubicBezTo>
                    <a:pt x="1" y="149"/>
                    <a:pt x="0" y="142"/>
                    <a:pt x="3" y="135"/>
                  </a:cubicBezTo>
                  <a:cubicBezTo>
                    <a:pt x="6" y="128"/>
                    <a:pt x="12" y="120"/>
                    <a:pt x="14" y="111"/>
                  </a:cubicBezTo>
                  <a:cubicBezTo>
                    <a:pt x="15" y="102"/>
                    <a:pt x="15" y="100"/>
                    <a:pt x="18" y="96"/>
                  </a:cubicBezTo>
                  <a:cubicBezTo>
                    <a:pt x="20" y="93"/>
                    <a:pt x="22" y="91"/>
                    <a:pt x="22" y="91"/>
                  </a:cubicBezTo>
                  <a:cubicBezTo>
                    <a:pt x="22" y="91"/>
                    <a:pt x="24" y="83"/>
                    <a:pt x="26" y="77"/>
                  </a:cubicBezTo>
                  <a:cubicBezTo>
                    <a:pt x="27" y="70"/>
                    <a:pt x="28" y="61"/>
                    <a:pt x="30" y="57"/>
                  </a:cubicBezTo>
                  <a:cubicBezTo>
                    <a:pt x="32" y="52"/>
                    <a:pt x="34" y="48"/>
                    <a:pt x="34"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6"/>
            <p:cNvSpPr>
              <a:spLocks noEditPoints="1"/>
            </p:cNvSpPr>
            <p:nvPr/>
          </p:nvSpPr>
          <p:spPr bwMode="auto">
            <a:xfrm>
              <a:off x="4238625" y="498476"/>
              <a:ext cx="1131888" cy="788988"/>
            </a:xfrm>
            <a:custGeom>
              <a:avLst/>
              <a:gdLst>
                <a:gd name="T0" fmla="*/ 0 w 282"/>
                <a:gd name="T1" fmla="*/ 100 h 197"/>
                <a:gd name="T2" fmla="*/ 17 w 282"/>
                <a:gd name="T3" fmla="*/ 107 h 197"/>
                <a:gd name="T4" fmla="*/ 23 w 282"/>
                <a:gd name="T5" fmla="*/ 91 h 197"/>
                <a:gd name="T6" fmla="*/ 31 w 282"/>
                <a:gd name="T7" fmla="*/ 64 h 197"/>
                <a:gd name="T8" fmla="*/ 50 w 282"/>
                <a:gd name="T9" fmla="*/ 57 h 197"/>
                <a:gd name="T10" fmla="*/ 50 w 282"/>
                <a:gd name="T11" fmla="*/ 52 h 197"/>
                <a:gd name="T12" fmla="*/ 55 w 282"/>
                <a:gd name="T13" fmla="*/ 45 h 197"/>
                <a:gd name="T14" fmla="*/ 48 w 282"/>
                <a:gd name="T15" fmla="*/ 42 h 197"/>
                <a:gd name="T16" fmla="*/ 47 w 282"/>
                <a:gd name="T17" fmla="*/ 33 h 197"/>
                <a:gd name="T18" fmla="*/ 52 w 282"/>
                <a:gd name="T19" fmla="*/ 25 h 197"/>
                <a:gd name="T20" fmla="*/ 31 w 282"/>
                <a:gd name="T21" fmla="*/ 23 h 197"/>
                <a:gd name="T22" fmla="*/ 25 w 282"/>
                <a:gd name="T23" fmla="*/ 30 h 197"/>
                <a:gd name="T24" fmla="*/ 20 w 282"/>
                <a:gd name="T25" fmla="*/ 39 h 197"/>
                <a:gd name="T26" fmla="*/ 13 w 282"/>
                <a:gd name="T27" fmla="*/ 52 h 197"/>
                <a:gd name="T28" fmla="*/ 2 w 282"/>
                <a:gd name="T29" fmla="*/ 90 h 197"/>
                <a:gd name="T30" fmla="*/ 114 w 282"/>
                <a:gd name="T31" fmla="*/ 135 h 197"/>
                <a:gd name="T32" fmla="*/ 111 w 282"/>
                <a:gd name="T33" fmla="*/ 131 h 197"/>
                <a:gd name="T34" fmla="*/ 116 w 282"/>
                <a:gd name="T35" fmla="*/ 147 h 197"/>
                <a:gd name="T36" fmla="*/ 123 w 282"/>
                <a:gd name="T37" fmla="*/ 160 h 197"/>
                <a:gd name="T38" fmla="*/ 124 w 282"/>
                <a:gd name="T39" fmla="*/ 176 h 197"/>
                <a:gd name="T40" fmla="*/ 143 w 282"/>
                <a:gd name="T41" fmla="*/ 197 h 197"/>
                <a:gd name="T42" fmla="*/ 159 w 282"/>
                <a:gd name="T43" fmla="*/ 186 h 197"/>
                <a:gd name="T44" fmla="*/ 169 w 282"/>
                <a:gd name="T45" fmla="*/ 165 h 197"/>
                <a:gd name="T46" fmla="*/ 173 w 282"/>
                <a:gd name="T47" fmla="*/ 148 h 197"/>
                <a:gd name="T48" fmla="*/ 182 w 282"/>
                <a:gd name="T49" fmla="*/ 132 h 197"/>
                <a:gd name="T50" fmla="*/ 178 w 282"/>
                <a:gd name="T51" fmla="*/ 134 h 197"/>
                <a:gd name="T52" fmla="*/ 174 w 282"/>
                <a:gd name="T53" fmla="*/ 138 h 197"/>
                <a:gd name="T54" fmla="*/ 173 w 282"/>
                <a:gd name="T55" fmla="*/ 113 h 197"/>
                <a:gd name="T56" fmla="*/ 159 w 282"/>
                <a:gd name="T57" fmla="*/ 94 h 197"/>
                <a:gd name="T58" fmla="*/ 144 w 282"/>
                <a:gd name="T59" fmla="*/ 94 h 197"/>
                <a:gd name="T60" fmla="*/ 121 w 282"/>
                <a:gd name="T61" fmla="*/ 108 h 197"/>
                <a:gd name="T62" fmla="*/ 119 w 282"/>
                <a:gd name="T63" fmla="*/ 124 h 197"/>
                <a:gd name="T64" fmla="*/ 241 w 282"/>
                <a:gd name="T65" fmla="*/ 1 h 197"/>
                <a:gd name="T66" fmla="*/ 234 w 282"/>
                <a:gd name="T67" fmla="*/ 13 h 197"/>
                <a:gd name="T68" fmla="*/ 240 w 282"/>
                <a:gd name="T69" fmla="*/ 26 h 197"/>
                <a:gd name="T70" fmla="*/ 242 w 282"/>
                <a:gd name="T71" fmla="*/ 35 h 197"/>
                <a:gd name="T72" fmla="*/ 236 w 282"/>
                <a:gd name="T73" fmla="*/ 45 h 197"/>
                <a:gd name="T74" fmla="*/ 228 w 282"/>
                <a:gd name="T75" fmla="*/ 50 h 197"/>
                <a:gd name="T76" fmla="*/ 234 w 282"/>
                <a:gd name="T77" fmla="*/ 72 h 197"/>
                <a:gd name="T78" fmla="*/ 240 w 282"/>
                <a:gd name="T79" fmla="*/ 106 h 197"/>
                <a:gd name="T80" fmla="*/ 248 w 282"/>
                <a:gd name="T81" fmla="*/ 113 h 197"/>
                <a:gd name="T82" fmla="*/ 257 w 282"/>
                <a:gd name="T83" fmla="*/ 115 h 197"/>
                <a:gd name="T84" fmla="*/ 268 w 282"/>
                <a:gd name="T85" fmla="*/ 102 h 197"/>
                <a:gd name="T86" fmla="*/ 262 w 282"/>
                <a:gd name="T87" fmla="*/ 61 h 197"/>
                <a:gd name="T88" fmla="*/ 272 w 282"/>
                <a:gd name="T89" fmla="*/ 44 h 197"/>
                <a:gd name="T90" fmla="*/ 280 w 282"/>
                <a:gd name="T91" fmla="*/ 26 h 197"/>
                <a:gd name="T92" fmla="*/ 272 w 282"/>
                <a:gd name="T93" fmla="*/ 31 h 197"/>
                <a:gd name="T94" fmla="*/ 267 w 282"/>
                <a:gd name="T95" fmla="*/ 21 h 197"/>
                <a:gd name="T96" fmla="*/ 257 w 282"/>
                <a:gd name="T97" fmla="*/ 11 h 197"/>
                <a:gd name="T98" fmla="*/ 246 w 282"/>
                <a:gd name="T9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2" h="197">
                  <a:moveTo>
                    <a:pt x="2" y="90"/>
                  </a:moveTo>
                  <a:cubicBezTo>
                    <a:pt x="0" y="100"/>
                    <a:pt x="0" y="100"/>
                    <a:pt x="0" y="100"/>
                  </a:cubicBezTo>
                  <a:cubicBezTo>
                    <a:pt x="0" y="100"/>
                    <a:pt x="2" y="107"/>
                    <a:pt x="6" y="109"/>
                  </a:cubicBezTo>
                  <a:cubicBezTo>
                    <a:pt x="9" y="111"/>
                    <a:pt x="13" y="110"/>
                    <a:pt x="17" y="107"/>
                  </a:cubicBezTo>
                  <a:cubicBezTo>
                    <a:pt x="22" y="105"/>
                    <a:pt x="23" y="102"/>
                    <a:pt x="23" y="102"/>
                  </a:cubicBezTo>
                  <a:cubicBezTo>
                    <a:pt x="23" y="102"/>
                    <a:pt x="23" y="95"/>
                    <a:pt x="23" y="91"/>
                  </a:cubicBezTo>
                  <a:cubicBezTo>
                    <a:pt x="23" y="87"/>
                    <a:pt x="25" y="77"/>
                    <a:pt x="27" y="72"/>
                  </a:cubicBezTo>
                  <a:cubicBezTo>
                    <a:pt x="30" y="67"/>
                    <a:pt x="30" y="67"/>
                    <a:pt x="31" y="64"/>
                  </a:cubicBezTo>
                  <a:cubicBezTo>
                    <a:pt x="33" y="61"/>
                    <a:pt x="36" y="60"/>
                    <a:pt x="40" y="59"/>
                  </a:cubicBezTo>
                  <a:cubicBezTo>
                    <a:pt x="44" y="58"/>
                    <a:pt x="46" y="58"/>
                    <a:pt x="50" y="57"/>
                  </a:cubicBezTo>
                  <a:cubicBezTo>
                    <a:pt x="54" y="57"/>
                    <a:pt x="58" y="55"/>
                    <a:pt x="56" y="55"/>
                  </a:cubicBezTo>
                  <a:cubicBezTo>
                    <a:pt x="55" y="54"/>
                    <a:pt x="52" y="52"/>
                    <a:pt x="50" y="52"/>
                  </a:cubicBezTo>
                  <a:cubicBezTo>
                    <a:pt x="49" y="51"/>
                    <a:pt x="50" y="51"/>
                    <a:pt x="52" y="50"/>
                  </a:cubicBezTo>
                  <a:cubicBezTo>
                    <a:pt x="55" y="49"/>
                    <a:pt x="59" y="46"/>
                    <a:pt x="55" y="45"/>
                  </a:cubicBezTo>
                  <a:cubicBezTo>
                    <a:pt x="51" y="43"/>
                    <a:pt x="48" y="42"/>
                    <a:pt x="48" y="42"/>
                  </a:cubicBezTo>
                  <a:cubicBezTo>
                    <a:pt x="48" y="42"/>
                    <a:pt x="48" y="42"/>
                    <a:pt x="48" y="42"/>
                  </a:cubicBezTo>
                  <a:cubicBezTo>
                    <a:pt x="48" y="42"/>
                    <a:pt x="57" y="40"/>
                    <a:pt x="56" y="36"/>
                  </a:cubicBezTo>
                  <a:cubicBezTo>
                    <a:pt x="55" y="33"/>
                    <a:pt x="47" y="33"/>
                    <a:pt x="47" y="33"/>
                  </a:cubicBezTo>
                  <a:cubicBezTo>
                    <a:pt x="45" y="32"/>
                    <a:pt x="45" y="32"/>
                    <a:pt x="45" y="32"/>
                  </a:cubicBezTo>
                  <a:cubicBezTo>
                    <a:pt x="45" y="32"/>
                    <a:pt x="54" y="28"/>
                    <a:pt x="52" y="25"/>
                  </a:cubicBezTo>
                  <a:cubicBezTo>
                    <a:pt x="50" y="21"/>
                    <a:pt x="43" y="23"/>
                    <a:pt x="39" y="22"/>
                  </a:cubicBezTo>
                  <a:cubicBezTo>
                    <a:pt x="35" y="20"/>
                    <a:pt x="33" y="20"/>
                    <a:pt x="31" y="23"/>
                  </a:cubicBezTo>
                  <a:cubicBezTo>
                    <a:pt x="30" y="25"/>
                    <a:pt x="30" y="26"/>
                    <a:pt x="28" y="27"/>
                  </a:cubicBezTo>
                  <a:cubicBezTo>
                    <a:pt x="25" y="29"/>
                    <a:pt x="25" y="28"/>
                    <a:pt x="25" y="30"/>
                  </a:cubicBezTo>
                  <a:cubicBezTo>
                    <a:pt x="25" y="31"/>
                    <a:pt x="26" y="34"/>
                    <a:pt x="23" y="35"/>
                  </a:cubicBezTo>
                  <a:cubicBezTo>
                    <a:pt x="21" y="36"/>
                    <a:pt x="20" y="36"/>
                    <a:pt x="20" y="39"/>
                  </a:cubicBezTo>
                  <a:cubicBezTo>
                    <a:pt x="20" y="41"/>
                    <a:pt x="20" y="42"/>
                    <a:pt x="18" y="44"/>
                  </a:cubicBezTo>
                  <a:cubicBezTo>
                    <a:pt x="16" y="47"/>
                    <a:pt x="14" y="47"/>
                    <a:pt x="13" y="52"/>
                  </a:cubicBezTo>
                  <a:cubicBezTo>
                    <a:pt x="11" y="57"/>
                    <a:pt x="9" y="69"/>
                    <a:pt x="7" y="78"/>
                  </a:cubicBezTo>
                  <a:cubicBezTo>
                    <a:pt x="5" y="87"/>
                    <a:pt x="2" y="90"/>
                    <a:pt x="2" y="90"/>
                  </a:cubicBezTo>
                  <a:close/>
                  <a:moveTo>
                    <a:pt x="117" y="139"/>
                  </a:moveTo>
                  <a:cubicBezTo>
                    <a:pt x="117" y="139"/>
                    <a:pt x="114" y="138"/>
                    <a:pt x="114" y="135"/>
                  </a:cubicBezTo>
                  <a:cubicBezTo>
                    <a:pt x="115" y="133"/>
                    <a:pt x="115" y="132"/>
                    <a:pt x="114" y="131"/>
                  </a:cubicBezTo>
                  <a:cubicBezTo>
                    <a:pt x="113" y="129"/>
                    <a:pt x="112" y="129"/>
                    <a:pt x="111" y="131"/>
                  </a:cubicBezTo>
                  <a:cubicBezTo>
                    <a:pt x="109" y="132"/>
                    <a:pt x="110" y="137"/>
                    <a:pt x="112" y="141"/>
                  </a:cubicBezTo>
                  <a:cubicBezTo>
                    <a:pt x="114" y="144"/>
                    <a:pt x="113" y="144"/>
                    <a:pt x="116" y="147"/>
                  </a:cubicBezTo>
                  <a:cubicBezTo>
                    <a:pt x="119" y="150"/>
                    <a:pt x="119" y="150"/>
                    <a:pt x="119" y="150"/>
                  </a:cubicBezTo>
                  <a:cubicBezTo>
                    <a:pt x="119" y="150"/>
                    <a:pt x="122" y="156"/>
                    <a:pt x="123" y="160"/>
                  </a:cubicBezTo>
                  <a:cubicBezTo>
                    <a:pt x="124" y="164"/>
                    <a:pt x="124" y="168"/>
                    <a:pt x="124" y="170"/>
                  </a:cubicBezTo>
                  <a:cubicBezTo>
                    <a:pt x="124" y="173"/>
                    <a:pt x="124" y="176"/>
                    <a:pt x="124" y="176"/>
                  </a:cubicBezTo>
                  <a:cubicBezTo>
                    <a:pt x="124" y="176"/>
                    <a:pt x="127" y="183"/>
                    <a:pt x="135" y="190"/>
                  </a:cubicBezTo>
                  <a:cubicBezTo>
                    <a:pt x="143" y="196"/>
                    <a:pt x="143" y="197"/>
                    <a:pt x="143" y="197"/>
                  </a:cubicBezTo>
                  <a:cubicBezTo>
                    <a:pt x="146" y="197"/>
                    <a:pt x="146" y="197"/>
                    <a:pt x="146" y="197"/>
                  </a:cubicBezTo>
                  <a:cubicBezTo>
                    <a:pt x="146" y="197"/>
                    <a:pt x="152" y="192"/>
                    <a:pt x="159" y="186"/>
                  </a:cubicBezTo>
                  <a:cubicBezTo>
                    <a:pt x="166" y="181"/>
                    <a:pt x="168" y="177"/>
                    <a:pt x="168" y="174"/>
                  </a:cubicBezTo>
                  <a:cubicBezTo>
                    <a:pt x="168" y="170"/>
                    <a:pt x="169" y="167"/>
                    <a:pt x="169" y="165"/>
                  </a:cubicBezTo>
                  <a:cubicBezTo>
                    <a:pt x="170" y="164"/>
                    <a:pt x="171" y="159"/>
                    <a:pt x="172" y="155"/>
                  </a:cubicBezTo>
                  <a:cubicBezTo>
                    <a:pt x="173" y="151"/>
                    <a:pt x="173" y="148"/>
                    <a:pt x="173" y="148"/>
                  </a:cubicBezTo>
                  <a:cubicBezTo>
                    <a:pt x="173" y="148"/>
                    <a:pt x="178" y="147"/>
                    <a:pt x="180" y="144"/>
                  </a:cubicBezTo>
                  <a:cubicBezTo>
                    <a:pt x="182" y="141"/>
                    <a:pt x="181" y="135"/>
                    <a:pt x="182" y="132"/>
                  </a:cubicBezTo>
                  <a:cubicBezTo>
                    <a:pt x="183" y="129"/>
                    <a:pt x="182" y="125"/>
                    <a:pt x="181" y="126"/>
                  </a:cubicBezTo>
                  <a:cubicBezTo>
                    <a:pt x="180" y="127"/>
                    <a:pt x="179" y="130"/>
                    <a:pt x="178" y="134"/>
                  </a:cubicBezTo>
                  <a:cubicBezTo>
                    <a:pt x="176" y="137"/>
                    <a:pt x="176" y="138"/>
                    <a:pt x="176" y="138"/>
                  </a:cubicBezTo>
                  <a:cubicBezTo>
                    <a:pt x="174" y="138"/>
                    <a:pt x="174" y="138"/>
                    <a:pt x="174" y="138"/>
                  </a:cubicBezTo>
                  <a:cubicBezTo>
                    <a:pt x="174" y="138"/>
                    <a:pt x="176" y="131"/>
                    <a:pt x="175" y="125"/>
                  </a:cubicBezTo>
                  <a:cubicBezTo>
                    <a:pt x="175" y="120"/>
                    <a:pt x="175" y="116"/>
                    <a:pt x="173" y="113"/>
                  </a:cubicBezTo>
                  <a:cubicBezTo>
                    <a:pt x="171" y="110"/>
                    <a:pt x="174" y="106"/>
                    <a:pt x="170" y="102"/>
                  </a:cubicBezTo>
                  <a:cubicBezTo>
                    <a:pt x="166" y="98"/>
                    <a:pt x="164" y="95"/>
                    <a:pt x="159" y="94"/>
                  </a:cubicBezTo>
                  <a:cubicBezTo>
                    <a:pt x="154" y="93"/>
                    <a:pt x="152" y="92"/>
                    <a:pt x="150" y="94"/>
                  </a:cubicBezTo>
                  <a:cubicBezTo>
                    <a:pt x="148" y="96"/>
                    <a:pt x="147" y="96"/>
                    <a:pt x="144" y="94"/>
                  </a:cubicBezTo>
                  <a:cubicBezTo>
                    <a:pt x="141" y="92"/>
                    <a:pt x="135" y="92"/>
                    <a:pt x="129" y="95"/>
                  </a:cubicBezTo>
                  <a:cubicBezTo>
                    <a:pt x="123" y="99"/>
                    <a:pt x="120" y="104"/>
                    <a:pt x="121" y="108"/>
                  </a:cubicBezTo>
                  <a:cubicBezTo>
                    <a:pt x="121" y="111"/>
                    <a:pt x="123" y="113"/>
                    <a:pt x="121" y="117"/>
                  </a:cubicBezTo>
                  <a:cubicBezTo>
                    <a:pt x="119" y="120"/>
                    <a:pt x="119" y="119"/>
                    <a:pt x="119" y="124"/>
                  </a:cubicBezTo>
                  <a:cubicBezTo>
                    <a:pt x="119" y="130"/>
                    <a:pt x="117" y="139"/>
                    <a:pt x="117" y="139"/>
                  </a:cubicBezTo>
                  <a:close/>
                  <a:moveTo>
                    <a:pt x="241" y="1"/>
                  </a:moveTo>
                  <a:cubicBezTo>
                    <a:pt x="241" y="1"/>
                    <a:pt x="242" y="3"/>
                    <a:pt x="241" y="7"/>
                  </a:cubicBezTo>
                  <a:cubicBezTo>
                    <a:pt x="239" y="11"/>
                    <a:pt x="234" y="13"/>
                    <a:pt x="234" y="13"/>
                  </a:cubicBezTo>
                  <a:cubicBezTo>
                    <a:pt x="234" y="13"/>
                    <a:pt x="244" y="16"/>
                    <a:pt x="244" y="20"/>
                  </a:cubicBezTo>
                  <a:cubicBezTo>
                    <a:pt x="244" y="22"/>
                    <a:pt x="242" y="25"/>
                    <a:pt x="240" y="26"/>
                  </a:cubicBezTo>
                  <a:cubicBezTo>
                    <a:pt x="238" y="27"/>
                    <a:pt x="235" y="26"/>
                    <a:pt x="235" y="26"/>
                  </a:cubicBezTo>
                  <a:cubicBezTo>
                    <a:pt x="235" y="26"/>
                    <a:pt x="244" y="31"/>
                    <a:pt x="242" y="35"/>
                  </a:cubicBezTo>
                  <a:cubicBezTo>
                    <a:pt x="240" y="40"/>
                    <a:pt x="234" y="39"/>
                    <a:pt x="234" y="39"/>
                  </a:cubicBezTo>
                  <a:cubicBezTo>
                    <a:pt x="234" y="39"/>
                    <a:pt x="239" y="42"/>
                    <a:pt x="236" y="45"/>
                  </a:cubicBezTo>
                  <a:cubicBezTo>
                    <a:pt x="234" y="49"/>
                    <a:pt x="228" y="48"/>
                    <a:pt x="228" y="48"/>
                  </a:cubicBezTo>
                  <a:cubicBezTo>
                    <a:pt x="228" y="50"/>
                    <a:pt x="228" y="50"/>
                    <a:pt x="228" y="50"/>
                  </a:cubicBezTo>
                  <a:cubicBezTo>
                    <a:pt x="228" y="50"/>
                    <a:pt x="229" y="54"/>
                    <a:pt x="230" y="58"/>
                  </a:cubicBezTo>
                  <a:cubicBezTo>
                    <a:pt x="230" y="63"/>
                    <a:pt x="232" y="67"/>
                    <a:pt x="234" y="72"/>
                  </a:cubicBezTo>
                  <a:cubicBezTo>
                    <a:pt x="236" y="76"/>
                    <a:pt x="239" y="77"/>
                    <a:pt x="239" y="87"/>
                  </a:cubicBezTo>
                  <a:cubicBezTo>
                    <a:pt x="240" y="97"/>
                    <a:pt x="240" y="106"/>
                    <a:pt x="240" y="106"/>
                  </a:cubicBezTo>
                  <a:cubicBezTo>
                    <a:pt x="240" y="109"/>
                    <a:pt x="240" y="109"/>
                    <a:pt x="240" y="109"/>
                  </a:cubicBezTo>
                  <a:cubicBezTo>
                    <a:pt x="240" y="109"/>
                    <a:pt x="242" y="112"/>
                    <a:pt x="248" y="113"/>
                  </a:cubicBezTo>
                  <a:cubicBezTo>
                    <a:pt x="255" y="113"/>
                    <a:pt x="256" y="113"/>
                    <a:pt x="256" y="113"/>
                  </a:cubicBezTo>
                  <a:cubicBezTo>
                    <a:pt x="257" y="115"/>
                    <a:pt x="257" y="115"/>
                    <a:pt x="257" y="115"/>
                  </a:cubicBezTo>
                  <a:cubicBezTo>
                    <a:pt x="257" y="115"/>
                    <a:pt x="262" y="110"/>
                    <a:pt x="265" y="107"/>
                  </a:cubicBezTo>
                  <a:cubicBezTo>
                    <a:pt x="268" y="105"/>
                    <a:pt x="268" y="103"/>
                    <a:pt x="268" y="102"/>
                  </a:cubicBezTo>
                  <a:cubicBezTo>
                    <a:pt x="268" y="100"/>
                    <a:pt x="265" y="94"/>
                    <a:pt x="265" y="87"/>
                  </a:cubicBezTo>
                  <a:cubicBezTo>
                    <a:pt x="264" y="80"/>
                    <a:pt x="263" y="68"/>
                    <a:pt x="262" y="61"/>
                  </a:cubicBezTo>
                  <a:cubicBezTo>
                    <a:pt x="262" y="54"/>
                    <a:pt x="262" y="51"/>
                    <a:pt x="262" y="51"/>
                  </a:cubicBezTo>
                  <a:cubicBezTo>
                    <a:pt x="262" y="51"/>
                    <a:pt x="270" y="47"/>
                    <a:pt x="272" y="44"/>
                  </a:cubicBezTo>
                  <a:cubicBezTo>
                    <a:pt x="275" y="42"/>
                    <a:pt x="274" y="40"/>
                    <a:pt x="276" y="35"/>
                  </a:cubicBezTo>
                  <a:cubicBezTo>
                    <a:pt x="279" y="30"/>
                    <a:pt x="282" y="29"/>
                    <a:pt x="280" y="26"/>
                  </a:cubicBezTo>
                  <a:cubicBezTo>
                    <a:pt x="278" y="24"/>
                    <a:pt x="277" y="21"/>
                    <a:pt x="276" y="23"/>
                  </a:cubicBezTo>
                  <a:cubicBezTo>
                    <a:pt x="275" y="25"/>
                    <a:pt x="274" y="29"/>
                    <a:pt x="272" y="31"/>
                  </a:cubicBezTo>
                  <a:cubicBezTo>
                    <a:pt x="271" y="33"/>
                    <a:pt x="270" y="37"/>
                    <a:pt x="270" y="33"/>
                  </a:cubicBezTo>
                  <a:cubicBezTo>
                    <a:pt x="269" y="30"/>
                    <a:pt x="269" y="25"/>
                    <a:pt x="267" y="21"/>
                  </a:cubicBezTo>
                  <a:cubicBezTo>
                    <a:pt x="266" y="18"/>
                    <a:pt x="268" y="18"/>
                    <a:pt x="264" y="16"/>
                  </a:cubicBezTo>
                  <a:cubicBezTo>
                    <a:pt x="259" y="14"/>
                    <a:pt x="258" y="14"/>
                    <a:pt x="257" y="11"/>
                  </a:cubicBezTo>
                  <a:cubicBezTo>
                    <a:pt x="257" y="9"/>
                    <a:pt x="257" y="8"/>
                    <a:pt x="255" y="6"/>
                  </a:cubicBezTo>
                  <a:cubicBezTo>
                    <a:pt x="252" y="3"/>
                    <a:pt x="249" y="1"/>
                    <a:pt x="246" y="0"/>
                  </a:cubicBezTo>
                  <a:cubicBezTo>
                    <a:pt x="243" y="0"/>
                    <a:pt x="241" y="1"/>
                    <a:pt x="24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7"/>
            <p:cNvSpPr>
              <a:spLocks/>
            </p:cNvSpPr>
            <p:nvPr/>
          </p:nvSpPr>
          <p:spPr bwMode="auto">
            <a:xfrm>
              <a:off x="4165600" y="863601"/>
              <a:ext cx="1220788" cy="1198563"/>
            </a:xfrm>
            <a:custGeom>
              <a:avLst/>
              <a:gdLst>
                <a:gd name="T0" fmla="*/ 41 w 304"/>
                <a:gd name="T1" fmla="*/ 15 h 299"/>
                <a:gd name="T2" fmla="*/ 17 w 304"/>
                <a:gd name="T3" fmla="*/ 12 h 299"/>
                <a:gd name="T4" fmla="*/ 19 w 304"/>
                <a:gd name="T5" fmla="*/ 0 h 299"/>
                <a:gd name="T6" fmla="*/ 10 w 304"/>
                <a:gd name="T7" fmla="*/ 28 h 299"/>
                <a:gd name="T8" fmla="*/ 2 w 304"/>
                <a:gd name="T9" fmla="*/ 64 h 299"/>
                <a:gd name="T10" fmla="*/ 40 w 304"/>
                <a:gd name="T11" fmla="*/ 118 h 299"/>
                <a:gd name="T12" fmla="*/ 85 w 304"/>
                <a:gd name="T13" fmla="*/ 154 h 299"/>
                <a:gd name="T14" fmla="*/ 90 w 304"/>
                <a:gd name="T15" fmla="*/ 199 h 299"/>
                <a:gd name="T16" fmla="*/ 89 w 304"/>
                <a:gd name="T17" fmla="*/ 240 h 299"/>
                <a:gd name="T18" fmla="*/ 96 w 304"/>
                <a:gd name="T19" fmla="*/ 261 h 299"/>
                <a:gd name="T20" fmla="*/ 111 w 304"/>
                <a:gd name="T21" fmla="*/ 281 h 299"/>
                <a:gd name="T22" fmla="*/ 138 w 304"/>
                <a:gd name="T23" fmla="*/ 298 h 299"/>
                <a:gd name="T24" fmla="*/ 156 w 304"/>
                <a:gd name="T25" fmla="*/ 299 h 299"/>
                <a:gd name="T26" fmla="*/ 207 w 304"/>
                <a:gd name="T27" fmla="*/ 283 h 299"/>
                <a:gd name="T28" fmla="*/ 217 w 304"/>
                <a:gd name="T29" fmla="*/ 261 h 299"/>
                <a:gd name="T30" fmla="*/ 226 w 304"/>
                <a:gd name="T31" fmla="*/ 220 h 299"/>
                <a:gd name="T32" fmla="*/ 231 w 304"/>
                <a:gd name="T33" fmla="*/ 193 h 299"/>
                <a:gd name="T34" fmla="*/ 239 w 304"/>
                <a:gd name="T35" fmla="*/ 145 h 299"/>
                <a:gd name="T36" fmla="*/ 295 w 304"/>
                <a:gd name="T37" fmla="*/ 113 h 299"/>
                <a:gd name="T38" fmla="*/ 303 w 304"/>
                <a:gd name="T39" fmla="*/ 85 h 299"/>
                <a:gd name="T40" fmla="*/ 295 w 304"/>
                <a:gd name="T41" fmla="*/ 42 h 299"/>
                <a:gd name="T42" fmla="*/ 285 w 304"/>
                <a:gd name="T43" fmla="*/ 3 h 299"/>
                <a:gd name="T44" fmla="*/ 277 w 304"/>
                <a:gd name="T45" fmla="*/ 23 h 299"/>
                <a:gd name="T46" fmla="*/ 273 w 304"/>
                <a:gd name="T47" fmla="*/ 23 h 299"/>
                <a:gd name="T48" fmla="*/ 256 w 304"/>
                <a:gd name="T49" fmla="*/ 16 h 299"/>
                <a:gd name="T50" fmla="*/ 253 w 304"/>
                <a:gd name="T51" fmla="*/ 35 h 299"/>
                <a:gd name="T52" fmla="*/ 256 w 304"/>
                <a:gd name="T53" fmla="*/ 58 h 299"/>
                <a:gd name="T54" fmla="*/ 251 w 304"/>
                <a:gd name="T55" fmla="*/ 84 h 299"/>
                <a:gd name="T56" fmla="*/ 232 w 304"/>
                <a:gd name="T57" fmla="*/ 83 h 299"/>
                <a:gd name="T58" fmla="*/ 213 w 304"/>
                <a:gd name="T59" fmla="*/ 84 h 299"/>
                <a:gd name="T60" fmla="*/ 187 w 304"/>
                <a:gd name="T61" fmla="*/ 82 h 299"/>
                <a:gd name="T62" fmla="*/ 165 w 304"/>
                <a:gd name="T63" fmla="*/ 106 h 299"/>
                <a:gd name="T64" fmla="*/ 146 w 304"/>
                <a:gd name="T65" fmla="*/ 93 h 299"/>
                <a:gd name="T66" fmla="*/ 138 w 304"/>
                <a:gd name="T67" fmla="*/ 88 h 299"/>
                <a:gd name="T68" fmla="*/ 119 w 304"/>
                <a:gd name="T69" fmla="*/ 94 h 299"/>
                <a:gd name="T70" fmla="*/ 94 w 304"/>
                <a:gd name="T71" fmla="*/ 87 h 299"/>
                <a:gd name="T72" fmla="*/ 71 w 304"/>
                <a:gd name="T73" fmla="*/ 85 h 299"/>
                <a:gd name="T74" fmla="*/ 45 w 304"/>
                <a:gd name="T75" fmla="*/ 65 h 299"/>
                <a:gd name="T76" fmla="*/ 41 w 304"/>
                <a:gd name="T77" fmla="*/ 25 h 299"/>
                <a:gd name="T78" fmla="*/ 43 w 304"/>
                <a:gd name="T79" fmla="*/ 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4" h="299">
                  <a:moveTo>
                    <a:pt x="42" y="5"/>
                  </a:moveTo>
                  <a:cubicBezTo>
                    <a:pt x="42" y="5"/>
                    <a:pt x="44" y="12"/>
                    <a:pt x="41" y="15"/>
                  </a:cubicBezTo>
                  <a:cubicBezTo>
                    <a:pt x="37" y="17"/>
                    <a:pt x="29" y="22"/>
                    <a:pt x="25" y="20"/>
                  </a:cubicBezTo>
                  <a:cubicBezTo>
                    <a:pt x="21" y="19"/>
                    <a:pt x="19" y="15"/>
                    <a:pt x="17" y="12"/>
                  </a:cubicBezTo>
                  <a:cubicBezTo>
                    <a:pt x="16" y="9"/>
                    <a:pt x="17" y="7"/>
                    <a:pt x="18" y="4"/>
                  </a:cubicBezTo>
                  <a:cubicBezTo>
                    <a:pt x="19" y="1"/>
                    <a:pt x="19" y="0"/>
                    <a:pt x="19" y="0"/>
                  </a:cubicBezTo>
                  <a:cubicBezTo>
                    <a:pt x="19" y="0"/>
                    <a:pt x="16" y="4"/>
                    <a:pt x="14" y="12"/>
                  </a:cubicBezTo>
                  <a:cubicBezTo>
                    <a:pt x="13" y="19"/>
                    <a:pt x="13" y="21"/>
                    <a:pt x="10" y="28"/>
                  </a:cubicBezTo>
                  <a:cubicBezTo>
                    <a:pt x="7" y="34"/>
                    <a:pt x="2" y="42"/>
                    <a:pt x="2" y="45"/>
                  </a:cubicBezTo>
                  <a:cubicBezTo>
                    <a:pt x="2" y="48"/>
                    <a:pt x="1" y="56"/>
                    <a:pt x="2" y="64"/>
                  </a:cubicBezTo>
                  <a:cubicBezTo>
                    <a:pt x="4" y="72"/>
                    <a:pt x="0" y="79"/>
                    <a:pt x="6" y="86"/>
                  </a:cubicBezTo>
                  <a:cubicBezTo>
                    <a:pt x="11" y="93"/>
                    <a:pt x="26" y="108"/>
                    <a:pt x="40" y="118"/>
                  </a:cubicBezTo>
                  <a:cubicBezTo>
                    <a:pt x="54" y="129"/>
                    <a:pt x="67" y="134"/>
                    <a:pt x="75" y="140"/>
                  </a:cubicBezTo>
                  <a:cubicBezTo>
                    <a:pt x="82" y="146"/>
                    <a:pt x="83" y="149"/>
                    <a:pt x="85" y="154"/>
                  </a:cubicBezTo>
                  <a:cubicBezTo>
                    <a:pt x="88" y="158"/>
                    <a:pt x="86" y="162"/>
                    <a:pt x="86" y="170"/>
                  </a:cubicBezTo>
                  <a:cubicBezTo>
                    <a:pt x="87" y="179"/>
                    <a:pt x="88" y="188"/>
                    <a:pt x="90" y="199"/>
                  </a:cubicBezTo>
                  <a:cubicBezTo>
                    <a:pt x="92" y="210"/>
                    <a:pt x="93" y="209"/>
                    <a:pt x="92" y="216"/>
                  </a:cubicBezTo>
                  <a:cubicBezTo>
                    <a:pt x="91" y="223"/>
                    <a:pt x="87" y="236"/>
                    <a:pt x="89" y="240"/>
                  </a:cubicBezTo>
                  <a:cubicBezTo>
                    <a:pt x="90" y="245"/>
                    <a:pt x="87" y="244"/>
                    <a:pt x="91" y="247"/>
                  </a:cubicBezTo>
                  <a:cubicBezTo>
                    <a:pt x="95" y="251"/>
                    <a:pt x="96" y="257"/>
                    <a:pt x="96" y="261"/>
                  </a:cubicBezTo>
                  <a:cubicBezTo>
                    <a:pt x="97" y="265"/>
                    <a:pt x="97" y="265"/>
                    <a:pt x="97" y="265"/>
                  </a:cubicBezTo>
                  <a:cubicBezTo>
                    <a:pt x="97" y="265"/>
                    <a:pt x="106" y="278"/>
                    <a:pt x="111" y="281"/>
                  </a:cubicBezTo>
                  <a:cubicBezTo>
                    <a:pt x="116" y="285"/>
                    <a:pt x="133" y="293"/>
                    <a:pt x="133" y="293"/>
                  </a:cubicBezTo>
                  <a:cubicBezTo>
                    <a:pt x="138" y="298"/>
                    <a:pt x="138" y="298"/>
                    <a:pt x="138" y="298"/>
                  </a:cubicBezTo>
                  <a:cubicBezTo>
                    <a:pt x="144" y="296"/>
                    <a:pt x="144" y="296"/>
                    <a:pt x="144" y="296"/>
                  </a:cubicBezTo>
                  <a:cubicBezTo>
                    <a:pt x="144" y="296"/>
                    <a:pt x="150" y="299"/>
                    <a:pt x="156" y="299"/>
                  </a:cubicBezTo>
                  <a:cubicBezTo>
                    <a:pt x="161" y="299"/>
                    <a:pt x="172" y="299"/>
                    <a:pt x="181" y="296"/>
                  </a:cubicBezTo>
                  <a:cubicBezTo>
                    <a:pt x="190" y="293"/>
                    <a:pt x="207" y="283"/>
                    <a:pt x="207" y="283"/>
                  </a:cubicBezTo>
                  <a:cubicBezTo>
                    <a:pt x="207" y="283"/>
                    <a:pt x="211" y="274"/>
                    <a:pt x="213" y="270"/>
                  </a:cubicBezTo>
                  <a:cubicBezTo>
                    <a:pt x="214" y="265"/>
                    <a:pt x="214" y="266"/>
                    <a:pt x="217" y="261"/>
                  </a:cubicBezTo>
                  <a:cubicBezTo>
                    <a:pt x="219" y="256"/>
                    <a:pt x="223" y="251"/>
                    <a:pt x="225" y="243"/>
                  </a:cubicBezTo>
                  <a:cubicBezTo>
                    <a:pt x="227" y="235"/>
                    <a:pt x="228" y="228"/>
                    <a:pt x="226" y="220"/>
                  </a:cubicBezTo>
                  <a:cubicBezTo>
                    <a:pt x="225" y="211"/>
                    <a:pt x="224" y="208"/>
                    <a:pt x="226" y="206"/>
                  </a:cubicBezTo>
                  <a:cubicBezTo>
                    <a:pt x="228" y="204"/>
                    <a:pt x="230" y="203"/>
                    <a:pt x="231" y="193"/>
                  </a:cubicBezTo>
                  <a:cubicBezTo>
                    <a:pt x="232" y="183"/>
                    <a:pt x="234" y="168"/>
                    <a:pt x="234" y="160"/>
                  </a:cubicBezTo>
                  <a:cubicBezTo>
                    <a:pt x="234" y="153"/>
                    <a:pt x="234" y="148"/>
                    <a:pt x="239" y="145"/>
                  </a:cubicBezTo>
                  <a:cubicBezTo>
                    <a:pt x="244" y="141"/>
                    <a:pt x="265" y="133"/>
                    <a:pt x="276" y="127"/>
                  </a:cubicBezTo>
                  <a:cubicBezTo>
                    <a:pt x="287" y="122"/>
                    <a:pt x="291" y="120"/>
                    <a:pt x="295" y="113"/>
                  </a:cubicBezTo>
                  <a:cubicBezTo>
                    <a:pt x="299" y="105"/>
                    <a:pt x="301" y="101"/>
                    <a:pt x="302" y="99"/>
                  </a:cubicBezTo>
                  <a:cubicBezTo>
                    <a:pt x="303" y="96"/>
                    <a:pt x="303" y="90"/>
                    <a:pt x="303" y="85"/>
                  </a:cubicBezTo>
                  <a:cubicBezTo>
                    <a:pt x="303" y="80"/>
                    <a:pt x="304" y="76"/>
                    <a:pt x="304" y="66"/>
                  </a:cubicBezTo>
                  <a:cubicBezTo>
                    <a:pt x="304" y="56"/>
                    <a:pt x="298" y="46"/>
                    <a:pt x="295" y="42"/>
                  </a:cubicBezTo>
                  <a:cubicBezTo>
                    <a:pt x="293" y="38"/>
                    <a:pt x="296" y="29"/>
                    <a:pt x="295" y="24"/>
                  </a:cubicBezTo>
                  <a:cubicBezTo>
                    <a:pt x="293" y="14"/>
                    <a:pt x="295" y="12"/>
                    <a:pt x="285" y="3"/>
                  </a:cubicBezTo>
                  <a:cubicBezTo>
                    <a:pt x="285" y="3"/>
                    <a:pt x="288" y="10"/>
                    <a:pt x="287" y="12"/>
                  </a:cubicBezTo>
                  <a:cubicBezTo>
                    <a:pt x="286" y="15"/>
                    <a:pt x="280" y="21"/>
                    <a:pt x="277" y="23"/>
                  </a:cubicBezTo>
                  <a:cubicBezTo>
                    <a:pt x="274" y="26"/>
                    <a:pt x="273" y="26"/>
                    <a:pt x="273" y="26"/>
                  </a:cubicBezTo>
                  <a:cubicBezTo>
                    <a:pt x="273" y="23"/>
                    <a:pt x="273" y="23"/>
                    <a:pt x="273" y="23"/>
                  </a:cubicBezTo>
                  <a:cubicBezTo>
                    <a:pt x="273" y="23"/>
                    <a:pt x="267" y="24"/>
                    <a:pt x="263" y="22"/>
                  </a:cubicBezTo>
                  <a:cubicBezTo>
                    <a:pt x="259" y="20"/>
                    <a:pt x="256" y="16"/>
                    <a:pt x="256" y="16"/>
                  </a:cubicBezTo>
                  <a:cubicBezTo>
                    <a:pt x="256" y="16"/>
                    <a:pt x="258" y="25"/>
                    <a:pt x="258" y="29"/>
                  </a:cubicBezTo>
                  <a:cubicBezTo>
                    <a:pt x="257" y="33"/>
                    <a:pt x="253" y="35"/>
                    <a:pt x="253" y="35"/>
                  </a:cubicBezTo>
                  <a:cubicBezTo>
                    <a:pt x="253" y="35"/>
                    <a:pt x="252" y="45"/>
                    <a:pt x="253" y="49"/>
                  </a:cubicBezTo>
                  <a:cubicBezTo>
                    <a:pt x="254" y="54"/>
                    <a:pt x="254" y="54"/>
                    <a:pt x="256" y="58"/>
                  </a:cubicBezTo>
                  <a:cubicBezTo>
                    <a:pt x="259" y="61"/>
                    <a:pt x="258" y="64"/>
                    <a:pt x="257" y="69"/>
                  </a:cubicBezTo>
                  <a:cubicBezTo>
                    <a:pt x="256" y="74"/>
                    <a:pt x="252" y="82"/>
                    <a:pt x="251" y="84"/>
                  </a:cubicBezTo>
                  <a:cubicBezTo>
                    <a:pt x="250" y="86"/>
                    <a:pt x="246" y="88"/>
                    <a:pt x="242" y="86"/>
                  </a:cubicBezTo>
                  <a:cubicBezTo>
                    <a:pt x="238" y="85"/>
                    <a:pt x="237" y="82"/>
                    <a:pt x="232" y="83"/>
                  </a:cubicBezTo>
                  <a:cubicBezTo>
                    <a:pt x="228" y="83"/>
                    <a:pt x="226" y="82"/>
                    <a:pt x="224" y="82"/>
                  </a:cubicBezTo>
                  <a:cubicBezTo>
                    <a:pt x="221" y="81"/>
                    <a:pt x="218" y="81"/>
                    <a:pt x="213" y="84"/>
                  </a:cubicBezTo>
                  <a:cubicBezTo>
                    <a:pt x="208" y="87"/>
                    <a:pt x="204" y="89"/>
                    <a:pt x="200" y="87"/>
                  </a:cubicBezTo>
                  <a:cubicBezTo>
                    <a:pt x="196" y="86"/>
                    <a:pt x="187" y="82"/>
                    <a:pt x="187" y="82"/>
                  </a:cubicBezTo>
                  <a:cubicBezTo>
                    <a:pt x="187" y="82"/>
                    <a:pt x="187" y="90"/>
                    <a:pt x="180" y="95"/>
                  </a:cubicBezTo>
                  <a:cubicBezTo>
                    <a:pt x="173" y="101"/>
                    <a:pt x="165" y="106"/>
                    <a:pt x="165" y="106"/>
                  </a:cubicBezTo>
                  <a:cubicBezTo>
                    <a:pt x="161" y="107"/>
                    <a:pt x="161" y="107"/>
                    <a:pt x="161" y="107"/>
                  </a:cubicBezTo>
                  <a:cubicBezTo>
                    <a:pt x="161" y="107"/>
                    <a:pt x="150" y="99"/>
                    <a:pt x="146" y="93"/>
                  </a:cubicBezTo>
                  <a:cubicBezTo>
                    <a:pt x="141" y="87"/>
                    <a:pt x="140" y="84"/>
                    <a:pt x="140" y="84"/>
                  </a:cubicBezTo>
                  <a:cubicBezTo>
                    <a:pt x="140" y="84"/>
                    <a:pt x="140" y="86"/>
                    <a:pt x="138" y="88"/>
                  </a:cubicBezTo>
                  <a:cubicBezTo>
                    <a:pt x="135" y="89"/>
                    <a:pt x="132" y="88"/>
                    <a:pt x="130" y="89"/>
                  </a:cubicBezTo>
                  <a:cubicBezTo>
                    <a:pt x="127" y="91"/>
                    <a:pt x="124" y="95"/>
                    <a:pt x="119" y="94"/>
                  </a:cubicBezTo>
                  <a:cubicBezTo>
                    <a:pt x="115" y="93"/>
                    <a:pt x="109" y="88"/>
                    <a:pt x="106" y="87"/>
                  </a:cubicBezTo>
                  <a:cubicBezTo>
                    <a:pt x="103" y="86"/>
                    <a:pt x="99" y="85"/>
                    <a:pt x="94" y="87"/>
                  </a:cubicBezTo>
                  <a:cubicBezTo>
                    <a:pt x="89" y="90"/>
                    <a:pt x="89" y="91"/>
                    <a:pt x="85" y="90"/>
                  </a:cubicBezTo>
                  <a:cubicBezTo>
                    <a:pt x="81" y="88"/>
                    <a:pt x="76" y="88"/>
                    <a:pt x="71" y="85"/>
                  </a:cubicBezTo>
                  <a:cubicBezTo>
                    <a:pt x="66" y="82"/>
                    <a:pt x="60" y="75"/>
                    <a:pt x="57" y="73"/>
                  </a:cubicBezTo>
                  <a:cubicBezTo>
                    <a:pt x="54" y="71"/>
                    <a:pt x="47" y="68"/>
                    <a:pt x="45" y="65"/>
                  </a:cubicBezTo>
                  <a:cubicBezTo>
                    <a:pt x="42" y="62"/>
                    <a:pt x="43" y="55"/>
                    <a:pt x="42" y="47"/>
                  </a:cubicBezTo>
                  <a:cubicBezTo>
                    <a:pt x="41" y="40"/>
                    <a:pt x="41" y="32"/>
                    <a:pt x="41" y="25"/>
                  </a:cubicBezTo>
                  <a:cubicBezTo>
                    <a:pt x="41" y="18"/>
                    <a:pt x="42" y="15"/>
                    <a:pt x="43" y="11"/>
                  </a:cubicBezTo>
                  <a:cubicBezTo>
                    <a:pt x="44" y="8"/>
                    <a:pt x="45" y="6"/>
                    <a:pt x="43" y="5"/>
                  </a:cubicBezTo>
                  <a:cubicBezTo>
                    <a:pt x="42" y="4"/>
                    <a:pt x="42" y="5"/>
                    <a:pt x="4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8"/>
            <p:cNvSpPr>
              <a:spLocks/>
            </p:cNvSpPr>
            <p:nvPr/>
          </p:nvSpPr>
          <p:spPr bwMode="auto">
            <a:xfrm>
              <a:off x="4679950" y="1287463"/>
              <a:ext cx="168275" cy="782638"/>
            </a:xfrm>
            <a:custGeom>
              <a:avLst/>
              <a:gdLst>
                <a:gd name="T0" fmla="*/ 31 w 42"/>
                <a:gd name="T1" fmla="*/ 0 h 195"/>
                <a:gd name="T2" fmla="*/ 24 w 42"/>
                <a:gd name="T3" fmla="*/ 9 h 195"/>
                <a:gd name="T4" fmla="*/ 28 w 42"/>
                <a:gd name="T5" fmla="*/ 17 h 195"/>
                <a:gd name="T6" fmla="*/ 23 w 42"/>
                <a:gd name="T7" fmla="*/ 31 h 195"/>
                <a:gd name="T8" fmla="*/ 16 w 42"/>
                <a:gd name="T9" fmla="*/ 58 h 195"/>
                <a:gd name="T10" fmla="*/ 6 w 42"/>
                <a:gd name="T11" fmla="*/ 127 h 195"/>
                <a:gd name="T12" fmla="*/ 0 w 42"/>
                <a:gd name="T13" fmla="*/ 172 h 195"/>
                <a:gd name="T14" fmla="*/ 3 w 42"/>
                <a:gd name="T15" fmla="*/ 186 h 195"/>
                <a:gd name="T16" fmla="*/ 9 w 42"/>
                <a:gd name="T17" fmla="*/ 195 h 195"/>
                <a:gd name="T18" fmla="*/ 28 w 42"/>
                <a:gd name="T19" fmla="*/ 185 h 195"/>
                <a:gd name="T20" fmla="*/ 34 w 42"/>
                <a:gd name="T21" fmla="*/ 114 h 195"/>
                <a:gd name="T22" fmla="*/ 40 w 42"/>
                <a:gd name="T23" fmla="*/ 38 h 195"/>
                <a:gd name="T24" fmla="*/ 35 w 42"/>
                <a:gd name="T25" fmla="*/ 18 h 195"/>
                <a:gd name="T26" fmla="*/ 39 w 42"/>
                <a:gd name="T27" fmla="*/ 10 h 195"/>
                <a:gd name="T28" fmla="*/ 42 w 42"/>
                <a:gd name="T29" fmla="*/ 4 h 195"/>
                <a:gd name="T30" fmla="*/ 39 w 42"/>
                <a:gd name="T31" fmla="*/ 0 h 195"/>
                <a:gd name="T32" fmla="*/ 31 w 42"/>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195">
                  <a:moveTo>
                    <a:pt x="31" y="0"/>
                  </a:moveTo>
                  <a:cubicBezTo>
                    <a:pt x="24" y="9"/>
                    <a:pt x="24" y="9"/>
                    <a:pt x="24" y="9"/>
                  </a:cubicBezTo>
                  <a:cubicBezTo>
                    <a:pt x="28" y="17"/>
                    <a:pt x="28" y="17"/>
                    <a:pt x="28" y="17"/>
                  </a:cubicBezTo>
                  <a:cubicBezTo>
                    <a:pt x="28" y="17"/>
                    <a:pt x="25" y="25"/>
                    <a:pt x="23" y="31"/>
                  </a:cubicBezTo>
                  <a:cubicBezTo>
                    <a:pt x="20" y="38"/>
                    <a:pt x="18" y="49"/>
                    <a:pt x="16" y="58"/>
                  </a:cubicBezTo>
                  <a:cubicBezTo>
                    <a:pt x="14" y="67"/>
                    <a:pt x="11" y="92"/>
                    <a:pt x="6" y="127"/>
                  </a:cubicBezTo>
                  <a:cubicBezTo>
                    <a:pt x="1" y="162"/>
                    <a:pt x="0" y="172"/>
                    <a:pt x="0" y="172"/>
                  </a:cubicBezTo>
                  <a:cubicBezTo>
                    <a:pt x="0" y="172"/>
                    <a:pt x="0" y="181"/>
                    <a:pt x="3" y="186"/>
                  </a:cubicBezTo>
                  <a:cubicBezTo>
                    <a:pt x="7" y="192"/>
                    <a:pt x="9" y="195"/>
                    <a:pt x="9" y="195"/>
                  </a:cubicBezTo>
                  <a:cubicBezTo>
                    <a:pt x="28" y="185"/>
                    <a:pt x="28" y="185"/>
                    <a:pt x="28" y="185"/>
                  </a:cubicBezTo>
                  <a:cubicBezTo>
                    <a:pt x="28" y="185"/>
                    <a:pt x="32" y="135"/>
                    <a:pt x="34" y="114"/>
                  </a:cubicBezTo>
                  <a:cubicBezTo>
                    <a:pt x="36" y="93"/>
                    <a:pt x="41" y="51"/>
                    <a:pt x="40" y="38"/>
                  </a:cubicBezTo>
                  <a:cubicBezTo>
                    <a:pt x="38" y="25"/>
                    <a:pt x="35" y="18"/>
                    <a:pt x="35" y="18"/>
                  </a:cubicBezTo>
                  <a:cubicBezTo>
                    <a:pt x="35" y="18"/>
                    <a:pt x="37" y="14"/>
                    <a:pt x="39" y="10"/>
                  </a:cubicBezTo>
                  <a:cubicBezTo>
                    <a:pt x="40" y="7"/>
                    <a:pt x="42" y="4"/>
                    <a:pt x="42" y="4"/>
                  </a:cubicBezTo>
                  <a:cubicBezTo>
                    <a:pt x="39" y="0"/>
                    <a:pt x="39" y="0"/>
                    <a:pt x="39" y="0"/>
                  </a:cubicBezTo>
                  <a:cubicBezTo>
                    <a:pt x="31" y="0"/>
                    <a:pt x="31" y="0"/>
                    <a:pt x="3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9"/>
            <p:cNvSpPr>
              <a:spLocks noEditPoints="1"/>
            </p:cNvSpPr>
            <p:nvPr/>
          </p:nvSpPr>
          <p:spPr bwMode="auto">
            <a:xfrm>
              <a:off x="3198812" y="522288"/>
              <a:ext cx="1323975" cy="2843213"/>
            </a:xfrm>
            <a:custGeom>
              <a:avLst/>
              <a:gdLst>
                <a:gd name="T0" fmla="*/ 88 w 330"/>
                <a:gd name="T1" fmla="*/ 105 h 709"/>
                <a:gd name="T2" fmla="*/ 80 w 330"/>
                <a:gd name="T3" fmla="*/ 160 h 709"/>
                <a:gd name="T4" fmla="*/ 95 w 330"/>
                <a:gd name="T5" fmla="*/ 188 h 709"/>
                <a:gd name="T6" fmla="*/ 90 w 330"/>
                <a:gd name="T7" fmla="*/ 214 h 709"/>
                <a:gd name="T8" fmla="*/ 56 w 330"/>
                <a:gd name="T9" fmla="*/ 248 h 709"/>
                <a:gd name="T10" fmla="*/ 34 w 330"/>
                <a:gd name="T11" fmla="*/ 286 h 709"/>
                <a:gd name="T12" fmla="*/ 1 w 330"/>
                <a:gd name="T13" fmla="*/ 357 h 709"/>
                <a:gd name="T14" fmla="*/ 20 w 330"/>
                <a:gd name="T15" fmla="*/ 400 h 709"/>
                <a:gd name="T16" fmla="*/ 68 w 330"/>
                <a:gd name="T17" fmla="*/ 374 h 709"/>
                <a:gd name="T18" fmla="*/ 83 w 330"/>
                <a:gd name="T19" fmla="*/ 352 h 709"/>
                <a:gd name="T20" fmla="*/ 90 w 330"/>
                <a:gd name="T21" fmla="*/ 391 h 709"/>
                <a:gd name="T22" fmla="*/ 108 w 330"/>
                <a:gd name="T23" fmla="*/ 425 h 709"/>
                <a:gd name="T24" fmla="*/ 116 w 330"/>
                <a:gd name="T25" fmla="*/ 487 h 709"/>
                <a:gd name="T26" fmla="*/ 132 w 330"/>
                <a:gd name="T27" fmla="*/ 565 h 709"/>
                <a:gd name="T28" fmla="*/ 135 w 330"/>
                <a:gd name="T29" fmla="*/ 640 h 709"/>
                <a:gd name="T30" fmla="*/ 165 w 330"/>
                <a:gd name="T31" fmla="*/ 699 h 709"/>
                <a:gd name="T32" fmla="*/ 181 w 330"/>
                <a:gd name="T33" fmla="*/ 659 h 709"/>
                <a:gd name="T34" fmla="*/ 187 w 330"/>
                <a:gd name="T35" fmla="*/ 614 h 709"/>
                <a:gd name="T36" fmla="*/ 196 w 330"/>
                <a:gd name="T37" fmla="*/ 556 h 709"/>
                <a:gd name="T38" fmla="*/ 215 w 330"/>
                <a:gd name="T39" fmla="*/ 522 h 709"/>
                <a:gd name="T40" fmla="*/ 228 w 330"/>
                <a:gd name="T41" fmla="*/ 576 h 709"/>
                <a:gd name="T42" fmla="*/ 260 w 330"/>
                <a:gd name="T43" fmla="*/ 589 h 709"/>
                <a:gd name="T44" fmla="*/ 303 w 330"/>
                <a:gd name="T45" fmla="*/ 592 h 709"/>
                <a:gd name="T46" fmla="*/ 266 w 330"/>
                <a:gd name="T47" fmla="*/ 550 h 709"/>
                <a:gd name="T48" fmla="*/ 254 w 330"/>
                <a:gd name="T49" fmla="*/ 489 h 709"/>
                <a:gd name="T50" fmla="*/ 228 w 330"/>
                <a:gd name="T51" fmla="*/ 378 h 709"/>
                <a:gd name="T52" fmla="*/ 219 w 330"/>
                <a:gd name="T53" fmla="*/ 269 h 709"/>
                <a:gd name="T54" fmla="*/ 263 w 330"/>
                <a:gd name="T55" fmla="*/ 230 h 709"/>
                <a:gd name="T56" fmla="*/ 317 w 330"/>
                <a:gd name="T57" fmla="*/ 186 h 709"/>
                <a:gd name="T58" fmla="*/ 328 w 330"/>
                <a:gd name="T59" fmla="*/ 132 h 709"/>
                <a:gd name="T60" fmla="*/ 323 w 330"/>
                <a:gd name="T61" fmla="*/ 102 h 709"/>
                <a:gd name="T62" fmla="*/ 315 w 330"/>
                <a:gd name="T63" fmla="*/ 47 h 709"/>
                <a:gd name="T64" fmla="*/ 301 w 330"/>
                <a:gd name="T65" fmla="*/ 52 h 709"/>
                <a:gd name="T66" fmla="*/ 298 w 330"/>
                <a:gd name="T67" fmla="*/ 93 h 709"/>
                <a:gd name="T68" fmla="*/ 293 w 330"/>
                <a:gd name="T69" fmla="*/ 120 h 709"/>
                <a:gd name="T70" fmla="*/ 276 w 330"/>
                <a:gd name="T71" fmla="*/ 160 h 709"/>
                <a:gd name="T72" fmla="*/ 253 w 330"/>
                <a:gd name="T73" fmla="*/ 175 h 709"/>
                <a:gd name="T74" fmla="*/ 201 w 330"/>
                <a:gd name="T75" fmla="*/ 180 h 709"/>
                <a:gd name="T76" fmla="*/ 168 w 330"/>
                <a:gd name="T77" fmla="*/ 187 h 709"/>
                <a:gd name="T78" fmla="*/ 163 w 330"/>
                <a:gd name="T79" fmla="*/ 173 h 709"/>
                <a:gd name="T80" fmla="*/ 161 w 330"/>
                <a:gd name="T81" fmla="*/ 144 h 709"/>
                <a:gd name="T82" fmla="*/ 137 w 330"/>
                <a:gd name="T83" fmla="*/ 102 h 709"/>
                <a:gd name="T84" fmla="*/ 318 w 330"/>
                <a:gd name="T85" fmla="*/ 8 h 709"/>
                <a:gd name="T86" fmla="*/ 296 w 330"/>
                <a:gd name="T87" fmla="*/ 7 h 709"/>
                <a:gd name="T88" fmla="*/ 278 w 330"/>
                <a:gd name="T89" fmla="*/ 16 h 709"/>
                <a:gd name="T90" fmla="*/ 274 w 330"/>
                <a:gd name="T91" fmla="*/ 39 h 709"/>
                <a:gd name="T92" fmla="*/ 294 w 330"/>
                <a:gd name="T93" fmla="*/ 17 h 709"/>
                <a:gd name="T94" fmla="*/ 307 w 330"/>
                <a:gd name="T95" fmla="*/ 11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30" h="709">
                  <a:moveTo>
                    <a:pt x="137" y="102"/>
                  </a:moveTo>
                  <a:cubicBezTo>
                    <a:pt x="131" y="99"/>
                    <a:pt x="122" y="97"/>
                    <a:pt x="114" y="96"/>
                  </a:cubicBezTo>
                  <a:cubicBezTo>
                    <a:pt x="105" y="95"/>
                    <a:pt x="93" y="98"/>
                    <a:pt x="88" y="105"/>
                  </a:cubicBezTo>
                  <a:cubicBezTo>
                    <a:pt x="84" y="112"/>
                    <a:pt x="79" y="112"/>
                    <a:pt x="77" y="117"/>
                  </a:cubicBezTo>
                  <a:cubicBezTo>
                    <a:pt x="75" y="122"/>
                    <a:pt x="71" y="126"/>
                    <a:pt x="74" y="140"/>
                  </a:cubicBezTo>
                  <a:cubicBezTo>
                    <a:pt x="77" y="155"/>
                    <a:pt x="80" y="160"/>
                    <a:pt x="80" y="160"/>
                  </a:cubicBezTo>
                  <a:cubicBezTo>
                    <a:pt x="80" y="160"/>
                    <a:pt x="76" y="160"/>
                    <a:pt x="79" y="170"/>
                  </a:cubicBezTo>
                  <a:cubicBezTo>
                    <a:pt x="83" y="179"/>
                    <a:pt x="83" y="182"/>
                    <a:pt x="86" y="184"/>
                  </a:cubicBezTo>
                  <a:cubicBezTo>
                    <a:pt x="88" y="187"/>
                    <a:pt x="95" y="188"/>
                    <a:pt x="95" y="188"/>
                  </a:cubicBezTo>
                  <a:cubicBezTo>
                    <a:pt x="95" y="188"/>
                    <a:pt x="98" y="194"/>
                    <a:pt x="98" y="200"/>
                  </a:cubicBezTo>
                  <a:cubicBezTo>
                    <a:pt x="99" y="205"/>
                    <a:pt x="99" y="207"/>
                    <a:pt x="99" y="207"/>
                  </a:cubicBezTo>
                  <a:cubicBezTo>
                    <a:pt x="90" y="214"/>
                    <a:pt x="90" y="214"/>
                    <a:pt x="90" y="214"/>
                  </a:cubicBezTo>
                  <a:cubicBezTo>
                    <a:pt x="90" y="214"/>
                    <a:pt x="79" y="212"/>
                    <a:pt x="77" y="217"/>
                  </a:cubicBezTo>
                  <a:cubicBezTo>
                    <a:pt x="74" y="221"/>
                    <a:pt x="72" y="233"/>
                    <a:pt x="69" y="236"/>
                  </a:cubicBezTo>
                  <a:cubicBezTo>
                    <a:pt x="67" y="238"/>
                    <a:pt x="59" y="242"/>
                    <a:pt x="56" y="248"/>
                  </a:cubicBezTo>
                  <a:cubicBezTo>
                    <a:pt x="53" y="253"/>
                    <a:pt x="51" y="254"/>
                    <a:pt x="46" y="260"/>
                  </a:cubicBezTo>
                  <a:cubicBezTo>
                    <a:pt x="41" y="265"/>
                    <a:pt x="38" y="267"/>
                    <a:pt x="37" y="273"/>
                  </a:cubicBezTo>
                  <a:cubicBezTo>
                    <a:pt x="36" y="279"/>
                    <a:pt x="37" y="278"/>
                    <a:pt x="34" y="286"/>
                  </a:cubicBezTo>
                  <a:cubicBezTo>
                    <a:pt x="31" y="294"/>
                    <a:pt x="30" y="304"/>
                    <a:pt x="30" y="304"/>
                  </a:cubicBezTo>
                  <a:cubicBezTo>
                    <a:pt x="30" y="304"/>
                    <a:pt x="19" y="314"/>
                    <a:pt x="12" y="326"/>
                  </a:cubicBezTo>
                  <a:cubicBezTo>
                    <a:pt x="5" y="338"/>
                    <a:pt x="3" y="347"/>
                    <a:pt x="1" y="357"/>
                  </a:cubicBezTo>
                  <a:cubicBezTo>
                    <a:pt x="0" y="367"/>
                    <a:pt x="0" y="372"/>
                    <a:pt x="2" y="380"/>
                  </a:cubicBezTo>
                  <a:cubicBezTo>
                    <a:pt x="5" y="387"/>
                    <a:pt x="6" y="391"/>
                    <a:pt x="7" y="394"/>
                  </a:cubicBezTo>
                  <a:cubicBezTo>
                    <a:pt x="7" y="397"/>
                    <a:pt x="13" y="400"/>
                    <a:pt x="20" y="400"/>
                  </a:cubicBezTo>
                  <a:cubicBezTo>
                    <a:pt x="26" y="400"/>
                    <a:pt x="31" y="398"/>
                    <a:pt x="38" y="396"/>
                  </a:cubicBezTo>
                  <a:cubicBezTo>
                    <a:pt x="45" y="395"/>
                    <a:pt x="46" y="394"/>
                    <a:pt x="53" y="390"/>
                  </a:cubicBezTo>
                  <a:cubicBezTo>
                    <a:pt x="60" y="386"/>
                    <a:pt x="67" y="380"/>
                    <a:pt x="68" y="374"/>
                  </a:cubicBezTo>
                  <a:cubicBezTo>
                    <a:pt x="69" y="368"/>
                    <a:pt x="67" y="363"/>
                    <a:pt x="70" y="359"/>
                  </a:cubicBezTo>
                  <a:cubicBezTo>
                    <a:pt x="73" y="354"/>
                    <a:pt x="75" y="345"/>
                    <a:pt x="75" y="345"/>
                  </a:cubicBezTo>
                  <a:cubicBezTo>
                    <a:pt x="75" y="345"/>
                    <a:pt x="80" y="349"/>
                    <a:pt x="83" y="352"/>
                  </a:cubicBezTo>
                  <a:cubicBezTo>
                    <a:pt x="85" y="354"/>
                    <a:pt x="84" y="352"/>
                    <a:pt x="85" y="359"/>
                  </a:cubicBezTo>
                  <a:cubicBezTo>
                    <a:pt x="86" y="365"/>
                    <a:pt x="93" y="362"/>
                    <a:pt x="90" y="371"/>
                  </a:cubicBezTo>
                  <a:cubicBezTo>
                    <a:pt x="87" y="381"/>
                    <a:pt x="86" y="385"/>
                    <a:pt x="90" y="391"/>
                  </a:cubicBezTo>
                  <a:cubicBezTo>
                    <a:pt x="94" y="397"/>
                    <a:pt x="96" y="398"/>
                    <a:pt x="96" y="398"/>
                  </a:cubicBezTo>
                  <a:cubicBezTo>
                    <a:pt x="96" y="398"/>
                    <a:pt x="92" y="411"/>
                    <a:pt x="98" y="417"/>
                  </a:cubicBezTo>
                  <a:cubicBezTo>
                    <a:pt x="103" y="422"/>
                    <a:pt x="108" y="425"/>
                    <a:pt x="108" y="425"/>
                  </a:cubicBezTo>
                  <a:cubicBezTo>
                    <a:pt x="108" y="425"/>
                    <a:pt x="106" y="441"/>
                    <a:pt x="109" y="447"/>
                  </a:cubicBezTo>
                  <a:cubicBezTo>
                    <a:pt x="111" y="452"/>
                    <a:pt x="111" y="454"/>
                    <a:pt x="111" y="463"/>
                  </a:cubicBezTo>
                  <a:cubicBezTo>
                    <a:pt x="111" y="473"/>
                    <a:pt x="112" y="478"/>
                    <a:pt x="116" y="487"/>
                  </a:cubicBezTo>
                  <a:cubicBezTo>
                    <a:pt x="120" y="497"/>
                    <a:pt x="123" y="506"/>
                    <a:pt x="124" y="512"/>
                  </a:cubicBezTo>
                  <a:cubicBezTo>
                    <a:pt x="125" y="518"/>
                    <a:pt x="126" y="524"/>
                    <a:pt x="129" y="538"/>
                  </a:cubicBezTo>
                  <a:cubicBezTo>
                    <a:pt x="131" y="552"/>
                    <a:pt x="133" y="557"/>
                    <a:pt x="132" y="565"/>
                  </a:cubicBezTo>
                  <a:cubicBezTo>
                    <a:pt x="131" y="574"/>
                    <a:pt x="131" y="582"/>
                    <a:pt x="135" y="597"/>
                  </a:cubicBezTo>
                  <a:cubicBezTo>
                    <a:pt x="138" y="612"/>
                    <a:pt x="139" y="614"/>
                    <a:pt x="136" y="619"/>
                  </a:cubicBezTo>
                  <a:cubicBezTo>
                    <a:pt x="134" y="624"/>
                    <a:pt x="133" y="630"/>
                    <a:pt x="135" y="640"/>
                  </a:cubicBezTo>
                  <a:cubicBezTo>
                    <a:pt x="138" y="649"/>
                    <a:pt x="142" y="649"/>
                    <a:pt x="144" y="656"/>
                  </a:cubicBezTo>
                  <a:cubicBezTo>
                    <a:pt x="147" y="662"/>
                    <a:pt x="150" y="666"/>
                    <a:pt x="151" y="675"/>
                  </a:cubicBezTo>
                  <a:cubicBezTo>
                    <a:pt x="153" y="685"/>
                    <a:pt x="157" y="692"/>
                    <a:pt x="165" y="699"/>
                  </a:cubicBezTo>
                  <a:cubicBezTo>
                    <a:pt x="173" y="707"/>
                    <a:pt x="176" y="709"/>
                    <a:pt x="185" y="705"/>
                  </a:cubicBezTo>
                  <a:cubicBezTo>
                    <a:pt x="194" y="701"/>
                    <a:pt x="202" y="697"/>
                    <a:pt x="197" y="686"/>
                  </a:cubicBezTo>
                  <a:cubicBezTo>
                    <a:pt x="193" y="674"/>
                    <a:pt x="185" y="662"/>
                    <a:pt x="181" y="659"/>
                  </a:cubicBezTo>
                  <a:cubicBezTo>
                    <a:pt x="178" y="655"/>
                    <a:pt x="177" y="655"/>
                    <a:pt x="177" y="647"/>
                  </a:cubicBezTo>
                  <a:cubicBezTo>
                    <a:pt x="178" y="640"/>
                    <a:pt x="178" y="638"/>
                    <a:pt x="178" y="638"/>
                  </a:cubicBezTo>
                  <a:cubicBezTo>
                    <a:pt x="178" y="638"/>
                    <a:pt x="186" y="630"/>
                    <a:pt x="187" y="614"/>
                  </a:cubicBezTo>
                  <a:cubicBezTo>
                    <a:pt x="187" y="597"/>
                    <a:pt x="185" y="596"/>
                    <a:pt x="188" y="589"/>
                  </a:cubicBezTo>
                  <a:cubicBezTo>
                    <a:pt x="191" y="582"/>
                    <a:pt x="191" y="578"/>
                    <a:pt x="191" y="573"/>
                  </a:cubicBezTo>
                  <a:cubicBezTo>
                    <a:pt x="192" y="567"/>
                    <a:pt x="195" y="563"/>
                    <a:pt x="196" y="556"/>
                  </a:cubicBezTo>
                  <a:cubicBezTo>
                    <a:pt x="197" y="549"/>
                    <a:pt x="200" y="531"/>
                    <a:pt x="202" y="524"/>
                  </a:cubicBezTo>
                  <a:cubicBezTo>
                    <a:pt x="203" y="517"/>
                    <a:pt x="204" y="514"/>
                    <a:pt x="204" y="514"/>
                  </a:cubicBezTo>
                  <a:cubicBezTo>
                    <a:pt x="204" y="514"/>
                    <a:pt x="209" y="519"/>
                    <a:pt x="215" y="522"/>
                  </a:cubicBezTo>
                  <a:cubicBezTo>
                    <a:pt x="220" y="525"/>
                    <a:pt x="223" y="531"/>
                    <a:pt x="226" y="542"/>
                  </a:cubicBezTo>
                  <a:cubicBezTo>
                    <a:pt x="230" y="552"/>
                    <a:pt x="231" y="551"/>
                    <a:pt x="229" y="558"/>
                  </a:cubicBezTo>
                  <a:cubicBezTo>
                    <a:pt x="227" y="564"/>
                    <a:pt x="227" y="569"/>
                    <a:pt x="228" y="576"/>
                  </a:cubicBezTo>
                  <a:cubicBezTo>
                    <a:pt x="230" y="582"/>
                    <a:pt x="234" y="582"/>
                    <a:pt x="240" y="582"/>
                  </a:cubicBezTo>
                  <a:cubicBezTo>
                    <a:pt x="245" y="582"/>
                    <a:pt x="251" y="583"/>
                    <a:pt x="251" y="583"/>
                  </a:cubicBezTo>
                  <a:cubicBezTo>
                    <a:pt x="260" y="589"/>
                    <a:pt x="260" y="589"/>
                    <a:pt x="260" y="589"/>
                  </a:cubicBezTo>
                  <a:cubicBezTo>
                    <a:pt x="260" y="589"/>
                    <a:pt x="262" y="596"/>
                    <a:pt x="273" y="602"/>
                  </a:cubicBezTo>
                  <a:cubicBezTo>
                    <a:pt x="284" y="608"/>
                    <a:pt x="292" y="609"/>
                    <a:pt x="293" y="607"/>
                  </a:cubicBezTo>
                  <a:cubicBezTo>
                    <a:pt x="295" y="606"/>
                    <a:pt x="306" y="595"/>
                    <a:pt x="303" y="592"/>
                  </a:cubicBezTo>
                  <a:cubicBezTo>
                    <a:pt x="299" y="588"/>
                    <a:pt x="293" y="579"/>
                    <a:pt x="284" y="573"/>
                  </a:cubicBezTo>
                  <a:cubicBezTo>
                    <a:pt x="276" y="567"/>
                    <a:pt x="273" y="569"/>
                    <a:pt x="271" y="565"/>
                  </a:cubicBezTo>
                  <a:cubicBezTo>
                    <a:pt x="269" y="561"/>
                    <a:pt x="268" y="553"/>
                    <a:pt x="266" y="550"/>
                  </a:cubicBezTo>
                  <a:cubicBezTo>
                    <a:pt x="264" y="547"/>
                    <a:pt x="260" y="549"/>
                    <a:pt x="262" y="540"/>
                  </a:cubicBezTo>
                  <a:cubicBezTo>
                    <a:pt x="264" y="532"/>
                    <a:pt x="266" y="528"/>
                    <a:pt x="262" y="518"/>
                  </a:cubicBezTo>
                  <a:cubicBezTo>
                    <a:pt x="259" y="508"/>
                    <a:pt x="254" y="495"/>
                    <a:pt x="254" y="489"/>
                  </a:cubicBezTo>
                  <a:cubicBezTo>
                    <a:pt x="254" y="483"/>
                    <a:pt x="255" y="471"/>
                    <a:pt x="255" y="460"/>
                  </a:cubicBezTo>
                  <a:cubicBezTo>
                    <a:pt x="255" y="449"/>
                    <a:pt x="254" y="431"/>
                    <a:pt x="245" y="409"/>
                  </a:cubicBezTo>
                  <a:cubicBezTo>
                    <a:pt x="235" y="388"/>
                    <a:pt x="228" y="378"/>
                    <a:pt x="228" y="378"/>
                  </a:cubicBezTo>
                  <a:cubicBezTo>
                    <a:pt x="228" y="378"/>
                    <a:pt x="227" y="359"/>
                    <a:pt x="225" y="341"/>
                  </a:cubicBezTo>
                  <a:cubicBezTo>
                    <a:pt x="223" y="322"/>
                    <a:pt x="222" y="300"/>
                    <a:pt x="221" y="287"/>
                  </a:cubicBezTo>
                  <a:cubicBezTo>
                    <a:pt x="219" y="275"/>
                    <a:pt x="219" y="269"/>
                    <a:pt x="219" y="269"/>
                  </a:cubicBezTo>
                  <a:cubicBezTo>
                    <a:pt x="219" y="269"/>
                    <a:pt x="222" y="262"/>
                    <a:pt x="226" y="257"/>
                  </a:cubicBezTo>
                  <a:cubicBezTo>
                    <a:pt x="230" y="252"/>
                    <a:pt x="232" y="252"/>
                    <a:pt x="232" y="252"/>
                  </a:cubicBezTo>
                  <a:cubicBezTo>
                    <a:pt x="232" y="252"/>
                    <a:pt x="251" y="238"/>
                    <a:pt x="263" y="230"/>
                  </a:cubicBezTo>
                  <a:cubicBezTo>
                    <a:pt x="275" y="221"/>
                    <a:pt x="290" y="212"/>
                    <a:pt x="298" y="207"/>
                  </a:cubicBezTo>
                  <a:cubicBezTo>
                    <a:pt x="307" y="201"/>
                    <a:pt x="304" y="201"/>
                    <a:pt x="309" y="199"/>
                  </a:cubicBezTo>
                  <a:cubicBezTo>
                    <a:pt x="313" y="197"/>
                    <a:pt x="315" y="191"/>
                    <a:pt x="317" y="186"/>
                  </a:cubicBezTo>
                  <a:cubicBezTo>
                    <a:pt x="319" y="181"/>
                    <a:pt x="322" y="171"/>
                    <a:pt x="322" y="168"/>
                  </a:cubicBezTo>
                  <a:cubicBezTo>
                    <a:pt x="321" y="165"/>
                    <a:pt x="328" y="155"/>
                    <a:pt x="329" y="147"/>
                  </a:cubicBezTo>
                  <a:cubicBezTo>
                    <a:pt x="330" y="139"/>
                    <a:pt x="330" y="136"/>
                    <a:pt x="328" y="132"/>
                  </a:cubicBezTo>
                  <a:cubicBezTo>
                    <a:pt x="326" y="128"/>
                    <a:pt x="325" y="120"/>
                    <a:pt x="325" y="116"/>
                  </a:cubicBezTo>
                  <a:cubicBezTo>
                    <a:pt x="325" y="111"/>
                    <a:pt x="326" y="105"/>
                    <a:pt x="325" y="104"/>
                  </a:cubicBezTo>
                  <a:cubicBezTo>
                    <a:pt x="324" y="102"/>
                    <a:pt x="323" y="102"/>
                    <a:pt x="323" y="102"/>
                  </a:cubicBezTo>
                  <a:cubicBezTo>
                    <a:pt x="323" y="102"/>
                    <a:pt x="321" y="98"/>
                    <a:pt x="321" y="89"/>
                  </a:cubicBezTo>
                  <a:cubicBezTo>
                    <a:pt x="321" y="81"/>
                    <a:pt x="321" y="66"/>
                    <a:pt x="319" y="57"/>
                  </a:cubicBezTo>
                  <a:cubicBezTo>
                    <a:pt x="318" y="49"/>
                    <a:pt x="315" y="47"/>
                    <a:pt x="315" y="47"/>
                  </a:cubicBezTo>
                  <a:cubicBezTo>
                    <a:pt x="314" y="47"/>
                    <a:pt x="314" y="47"/>
                    <a:pt x="314" y="47"/>
                  </a:cubicBezTo>
                  <a:cubicBezTo>
                    <a:pt x="314" y="47"/>
                    <a:pt x="317" y="51"/>
                    <a:pt x="313" y="51"/>
                  </a:cubicBezTo>
                  <a:cubicBezTo>
                    <a:pt x="310" y="52"/>
                    <a:pt x="306" y="49"/>
                    <a:pt x="301" y="52"/>
                  </a:cubicBezTo>
                  <a:cubicBezTo>
                    <a:pt x="297" y="55"/>
                    <a:pt x="294" y="55"/>
                    <a:pt x="294" y="55"/>
                  </a:cubicBezTo>
                  <a:cubicBezTo>
                    <a:pt x="294" y="55"/>
                    <a:pt x="299" y="63"/>
                    <a:pt x="299" y="73"/>
                  </a:cubicBezTo>
                  <a:cubicBezTo>
                    <a:pt x="299" y="82"/>
                    <a:pt x="298" y="89"/>
                    <a:pt x="298" y="93"/>
                  </a:cubicBezTo>
                  <a:cubicBezTo>
                    <a:pt x="298" y="97"/>
                    <a:pt x="298" y="97"/>
                    <a:pt x="298" y="97"/>
                  </a:cubicBezTo>
                  <a:cubicBezTo>
                    <a:pt x="296" y="98"/>
                    <a:pt x="296" y="98"/>
                    <a:pt x="296" y="98"/>
                  </a:cubicBezTo>
                  <a:cubicBezTo>
                    <a:pt x="296" y="98"/>
                    <a:pt x="295" y="110"/>
                    <a:pt x="293" y="120"/>
                  </a:cubicBezTo>
                  <a:cubicBezTo>
                    <a:pt x="291" y="130"/>
                    <a:pt x="287" y="135"/>
                    <a:pt x="286" y="140"/>
                  </a:cubicBezTo>
                  <a:cubicBezTo>
                    <a:pt x="285" y="145"/>
                    <a:pt x="281" y="149"/>
                    <a:pt x="281" y="153"/>
                  </a:cubicBezTo>
                  <a:cubicBezTo>
                    <a:pt x="281" y="156"/>
                    <a:pt x="278" y="156"/>
                    <a:pt x="276" y="160"/>
                  </a:cubicBezTo>
                  <a:cubicBezTo>
                    <a:pt x="274" y="164"/>
                    <a:pt x="272" y="166"/>
                    <a:pt x="269" y="170"/>
                  </a:cubicBezTo>
                  <a:cubicBezTo>
                    <a:pt x="266" y="173"/>
                    <a:pt x="266" y="173"/>
                    <a:pt x="266" y="173"/>
                  </a:cubicBezTo>
                  <a:cubicBezTo>
                    <a:pt x="266" y="173"/>
                    <a:pt x="259" y="174"/>
                    <a:pt x="253" y="175"/>
                  </a:cubicBezTo>
                  <a:cubicBezTo>
                    <a:pt x="247" y="176"/>
                    <a:pt x="245" y="178"/>
                    <a:pt x="239" y="180"/>
                  </a:cubicBezTo>
                  <a:cubicBezTo>
                    <a:pt x="233" y="181"/>
                    <a:pt x="229" y="181"/>
                    <a:pt x="218" y="181"/>
                  </a:cubicBezTo>
                  <a:cubicBezTo>
                    <a:pt x="207" y="181"/>
                    <a:pt x="205" y="181"/>
                    <a:pt x="201" y="180"/>
                  </a:cubicBezTo>
                  <a:cubicBezTo>
                    <a:pt x="197" y="178"/>
                    <a:pt x="195" y="177"/>
                    <a:pt x="190" y="180"/>
                  </a:cubicBezTo>
                  <a:cubicBezTo>
                    <a:pt x="184" y="182"/>
                    <a:pt x="186" y="183"/>
                    <a:pt x="179" y="184"/>
                  </a:cubicBezTo>
                  <a:cubicBezTo>
                    <a:pt x="173" y="185"/>
                    <a:pt x="170" y="186"/>
                    <a:pt x="168" y="187"/>
                  </a:cubicBezTo>
                  <a:cubicBezTo>
                    <a:pt x="166" y="188"/>
                    <a:pt x="162" y="188"/>
                    <a:pt x="162" y="188"/>
                  </a:cubicBezTo>
                  <a:cubicBezTo>
                    <a:pt x="162" y="188"/>
                    <a:pt x="163" y="181"/>
                    <a:pt x="163" y="178"/>
                  </a:cubicBezTo>
                  <a:cubicBezTo>
                    <a:pt x="163" y="174"/>
                    <a:pt x="163" y="173"/>
                    <a:pt x="163" y="173"/>
                  </a:cubicBezTo>
                  <a:cubicBezTo>
                    <a:pt x="163" y="173"/>
                    <a:pt x="165" y="171"/>
                    <a:pt x="164" y="166"/>
                  </a:cubicBezTo>
                  <a:cubicBezTo>
                    <a:pt x="162" y="162"/>
                    <a:pt x="162" y="159"/>
                    <a:pt x="162" y="155"/>
                  </a:cubicBezTo>
                  <a:cubicBezTo>
                    <a:pt x="162" y="150"/>
                    <a:pt x="162" y="147"/>
                    <a:pt x="161" y="144"/>
                  </a:cubicBezTo>
                  <a:cubicBezTo>
                    <a:pt x="159" y="140"/>
                    <a:pt x="159" y="138"/>
                    <a:pt x="158" y="132"/>
                  </a:cubicBezTo>
                  <a:cubicBezTo>
                    <a:pt x="157" y="126"/>
                    <a:pt x="158" y="122"/>
                    <a:pt x="152" y="116"/>
                  </a:cubicBezTo>
                  <a:cubicBezTo>
                    <a:pt x="147" y="109"/>
                    <a:pt x="137" y="102"/>
                    <a:pt x="137" y="102"/>
                  </a:cubicBezTo>
                  <a:close/>
                  <a:moveTo>
                    <a:pt x="307" y="11"/>
                  </a:moveTo>
                  <a:cubicBezTo>
                    <a:pt x="310" y="11"/>
                    <a:pt x="311" y="13"/>
                    <a:pt x="313" y="13"/>
                  </a:cubicBezTo>
                  <a:cubicBezTo>
                    <a:pt x="316" y="13"/>
                    <a:pt x="320" y="10"/>
                    <a:pt x="318" y="8"/>
                  </a:cubicBezTo>
                  <a:cubicBezTo>
                    <a:pt x="316" y="6"/>
                    <a:pt x="314" y="6"/>
                    <a:pt x="312" y="4"/>
                  </a:cubicBezTo>
                  <a:cubicBezTo>
                    <a:pt x="310" y="3"/>
                    <a:pt x="309" y="0"/>
                    <a:pt x="305" y="3"/>
                  </a:cubicBezTo>
                  <a:cubicBezTo>
                    <a:pt x="301" y="7"/>
                    <a:pt x="299" y="8"/>
                    <a:pt x="296" y="7"/>
                  </a:cubicBezTo>
                  <a:cubicBezTo>
                    <a:pt x="294" y="6"/>
                    <a:pt x="291" y="3"/>
                    <a:pt x="288" y="5"/>
                  </a:cubicBezTo>
                  <a:cubicBezTo>
                    <a:pt x="285" y="7"/>
                    <a:pt x="285" y="7"/>
                    <a:pt x="283" y="9"/>
                  </a:cubicBezTo>
                  <a:cubicBezTo>
                    <a:pt x="281" y="11"/>
                    <a:pt x="282" y="14"/>
                    <a:pt x="278" y="16"/>
                  </a:cubicBezTo>
                  <a:cubicBezTo>
                    <a:pt x="275" y="18"/>
                    <a:pt x="275" y="20"/>
                    <a:pt x="275" y="23"/>
                  </a:cubicBezTo>
                  <a:cubicBezTo>
                    <a:pt x="275" y="25"/>
                    <a:pt x="275" y="28"/>
                    <a:pt x="275" y="30"/>
                  </a:cubicBezTo>
                  <a:cubicBezTo>
                    <a:pt x="276" y="32"/>
                    <a:pt x="274" y="39"/>
                    <a:pt x="274" y="39"/>
                  </a:cubicBezTo>
                  <a:cubicBezTo>
                    <a:pt x="282" y="33"/>
                    <a:pt x="285" y="24"/>
                    <a:pt x="286" y="23"/>
                  </a:cubicBezTo>
                  <a:cubicBezTo>
                    <a:pt x="289" y="21"/>
                    <a:pt x="288" y="20"/>
                    <a:pt x="290" y="18"/>
                  </a:cubicBezTo>
                  <a:cubicBezTo>
                    <a:pt x="291" y="16"/>
                    <a:pt x="290" y="18"/>
                    <a:pt x="294" y="17"/>
                  </a:cubicBezTo>
                  <a:cubicBezTo>
                    <a:pt x="298" y="16"/>
                    <a:pt x="307" y="17"/>
                    <a:pt x="309" y="18"/>
                  </a:cubicBezTo>
                  <a:cubicBezTo>
                    <a:pt x="312" y="19"/>
                    <a:pt x="309" y="15"/>
                    <a:pt x="309" y="15"/>
                  </a:cubicBezTo>
                  <a:cubicBezTo>
                    <a:pt x="307" y="11"/>
                    <a:pt x="307" y="11"/>
                    <a:pt x="307"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0"/>
            <p:cNvSpPr>
              <a:spLocks noEditPoints="1"/>
            </p:cNvSpPr>
            <p:nvPr/>
          </p:nvSpPr>
          <p:spPr bwMode="auto">
            <a:xfrm>
              <a:off x="3340100" y="533401"/>
              <a:ext cx="1150938" cy="1276350"/>
            </a:xfrm>
            <a:custGeom>
              <a:avLst/>
              <a:gdLst>
                <a:gd name="T0" fmla="*/ 124 w 287"/>
                <a:gd name="T1" fmla="*/ 151 h 318"/>
                <a:gd name="T2" fmla="*/ 121 w 287"/>
                <a:gd name="T3" fmla="*/ 139 h 318"/>
                <a:gd name="T4" fmla="*/ 111 w 287"/>
                <a:gd name="T5" fmla="*/ 116 h 318"/>
                <a:gd name="T6" fmla="*/ 90 w 287"/>
                <a:gd name="T7" fmla="*/ 116 h 318"/>
                <a:gd name="T8" fmla="*/ 54 w 287"/>
                <a:gd name="T9" fmla="*/ 123 h 318"/>
                <a:gd name="T10" fmla="*/ 56 w 287"/>
                <a:gd name="T11" fmla="*/ 151 h 318"/>
                <a:gd name="T12" fmla="*/ 57 w 287"/>
                <a:gd name="T13" fmla="*/ 173 h 318"/>
                <a:gd name="T14" fmla="*/ 57 w 287"/>
                <a:gd name="T15" fmla="*/ 178 h 318"/>
                <a:gd name="T16" fmla="*/ 44 w 287"/>
                <a:gd name="T17" fmla="*/ 161 h 318"/>
                <a:gd name="T18" fmla="*/ 54 w 287"/>
                <a:gd name="T19" fmla="*/ 182 h 318"/>
                <a:gd name="T20" fmla="*/ 65 w 287"/>
                <a:gd name="T21" fmla="*/ 194 h 318"/>
                <a:gd name="T22" fmla="*/ 89 w 287"/>
                <a:gd name="T23" fmla="*/ 224 h 318"/>
                <a:gd name="T24" fmla="*/ 119 w 287"/>
                <a:gd name="T25" fmla="*/ 218 h 318"/>
                <a:gd name="T26" fmla="*/ 126 w 287"/>
                <a:gd name="T27" fmla="*/ 185 h 318"/>
                <a:gd name="T28" fmla="*/ 127 w 287"/>
                <a:gd name="T29" fmla="*/ 163 h 318"/>
                <a:gd name="T30" fmla="*/ 125 w 287"/>
                <a:gd name="T31" fmla="*/ 145 h 318"/>
                <a:gd name="T32" fmla="*/ 61 w 287"/>
                <a:gd name="T33" fmla="*/ 215 h 318"/>
                <a:gd name="T34" fmla="*/ 39 w 287"/>
                <a:gd name="T35" fmla="*/ 226 h 318"/>
                <a:gd name="T36" fmla="*/ 23 w 287"/>
                <a:gd name="T37" fmla="*/ 255 h 318"/>
                <a:gd name="T38" fmla="*/ 2 w 287"/>
                <a:gd name="T39" fmla="*/ 291 h 318"/>
                <a:gd name="T40" fmla="*/ 4 w 287"/>
                <a:gd name="T41" fmla="*/ 312 h 318"/>
                <a:gd name="T42" fmla="*/ 28 w 287"/>
                <a:gd name="T43" fmla="*/ 314 h 318"/>
                <a:gd name="T44" fmla="*/ 42 w 287"/>
                <a:gd name="T45" fmla="*/ 277 h 318"/>
                <a:gd name="T46" fmla="*/ 64 w 287"/>
                <a:gd name="T47" fmla="*/ 254 h 318"/>
                <a:gd name="T48" fmla="*/ 80 w 287"/>
                <a:gd name="T49" fmla="*/ 246 h 318"/>
                <a:gd name="T50" fmla="*/ 82 w 287"/>
                <a:gd name="T51" fmla="*/ 232 h 318"/>
                <a:gd name="T52" fmla="*/ 77 w 287"/>
                <a:gd name="T53" fmla="*/ 223 h 318"/>
                <a:gd name="T54" fmla="*/ 258 w 287"/>
                <a:gd name="T55" fmla="*/ 4 h 318"/>
                <a:gd name="T56" fmla="*/ 248 w 287"/>
                <a:gd name="T57" fmla="*/ 10 h 318"/>
                <a:gd name="T58" fmla="*/ 241 w 287"/>
                <a:gd name="T59" fmla="*/ 21 h 318"/>
                <a:gd name="T60" fmla="*/ 242 w 287"/>
                <a:gd name="T61" fmla="*/ 31 h 318"/>
                <a:gd name="T62" fmla="*/ 251 w 287"/>
                <a:gd name="T63" fmla="*/ 19 h 318"/>
                <a:gd name="T64" fmla="*/ 260 w 287"/>
                <a:gd name="T65" fmla="*/ 11 h 318"/>
                <a:gd name="T66" fmla="*/ 273 w 287"/>
                <a:gd name="T67" fmla="*/ 13 h 318"/>
                <a:gd name="T68" fmla="*/ 276 w 287"/>
                <a:gd name="T69" fmla="*/ 8 h 318"/>
                <a:gd name="T70" fmla="*/ 277 w 287"/>
                <a:gd name="T71" fmla="*/ 3 h 318"/>
                <a:gd name="T72" fmla="*/ 266 w 287"/>
                <a:gd name="T73" fmla="*/ 5 h 318"/>
                <a:gd name="T74" fmla="*/ 261 w 287"/>
                <a:gd name="T75" fmla="*/ 53 h 318"/>
                <a:gd name="T76" fmla="*/ 265 w 287"/>
                <a:gd name="T77" fmla="*/ 84 h 318"/>
                <a:gd name="T78" fmla="*/ 270 w 287"/>
                <a:gd name="T79" fmla="*/ 110 h 318"/>
                <a:gd name="T80" fmla="*/ 287 w 287"/>
                <a:gd name="T81" fmla="*/ 104 h 318"/>
                <a:gd name="T82" fmla="*/ 285 w 287"/>
                <a:gd name="T83" fmla="*/ 74 h 318"/>
                <a:gd name="T84" fmla="*/ 281 w 287"/>
                <a:gd name="T85" fmla="*/ 48 h 318"/>
                <a:gd name="T86" fmla="*/ 267 w 287"/>
                <a:gd name="T87" fmla="*/ 5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7" h="318">
                  <a:moveTo>
                    <a:pt x="125" y="145"/>
                  </a:moveTo>
                  <a:cubicBezTo>
                    <a:pt x="124" y="151"/>
                    <a:pt x="124" y="151"/>
                    <a:pt x="124" y="151"/>
                  </a:cubicBezTo>
                  <a:cubicBezTo>
                    <a:pt x="121" y="146"/>
                    <a:pt x="121" y="146"/>
                    <a:pt x="121" y="146"/>
                  </a:cubicBezTo>
                  <a:cubicBezTo>
                    <a:pt x="121" y="146"/>
                    <a:pt x="123" y="144"/>
                    <a:pt x="121" y="139"/>
                  </a:cubicBezTo>
                  <a:cubicBezTo>
                    <a:pt x="118" y="135"/>
                    <a:pt x="118" y="135"/>
                    <a:pt x="117" y="129"/>
                  </a:cubicBezTo>
                  <a:cubicBezTo>
                    <a:pt x="117" y="123"/>
                    <a:pt x="115" y="122"/>
                    <a:pt x="111" y="116"/>
                  </a:cubicBezTo>
                  <a:cubicBezTo>
                    <a:pt x="106" y="111"/>
                    <a:pt x="104" y="110"/>
                    <a:pt x="101" y="111"/>
                  </a:cubicBezTo>
                  <a:cubicBezTo>
                    <a:pt x="97" y="113"/>
                    <a:pt x="99" y="115"/>
                    <a:pt x="90" y="116"/>
                  </a:cubicBezTo>
                  <a:cubicBezTo>
                    <a:pt x="81" y="116"/>
                    <a:pt x="74" y="117"/>
                    <a:pt x="69" y="116"/>
                  </a:cubicBezTo>
                  <a:cubicBezTo>
                    <a:pt x="64" y="115"/>
                    <a:pt x="56" y="115"/>
                    <a:pt x="54" y="123"/>
                  </a:cubicBezTo>
                  <a:cubicBezTo>
                    <a:pt x="52" y="132"/>
                    <a:pt x="55" y="137"/>
                    <a:pt x="57" y="141"/>
                  </a:cubicBezTo>
                  <a:cubicBezTo>
                    <a:pt x="58" y="145"/>
                    <a:pt x="58" y="147"/>
                    <a:pt x="56" y="151"/>
                  </a:cubicBezTo>
                  <a:cubicBezTo>
                    <a:pt x="54" y="154"/>
                    <a:pt x="53" y="155"/>
                    <a:pt x="54" y="159"/>
                  </a:cubicBezTo>
                  <a:cubicBezTo>
                    <a:pt x="55" y="163"/>
                    <a:pt x="55" y="169"/>
                    <a:pt x="57" y="173"/>
                  </a:cubicBezTo>
                  <a:cubicBezTo>
                    <a:pt x="58" y="177"/>
                    <a:pt x="59" y="179"/>
                    <a:pt x="59" y="179"/>
                  </a:cubicBezTo>
                  <a:cubicBezTo>
                    <a:pt x="57" y="178"/>
                    <a:pt x="57" y="178"/>
                    <a:pt x="57" y="178"/>
                  </a:cubicBezTo>
                  <a:cubicBezTo>
                    <a:pt x="57" y="178"/>
                    <a:pt x="53" y="166"/>
                    <a:pt x="51" y="163"/>
                  </a:cubicBezTo>
                  <a:cubicBezTo>
                    <a:pt x="49" y="160"/>
                    <a:pt x="44" y="157"/>
                    <a:pt x="44" y="161"/>
                  </a:cubicBezTo>
                  <a:cubicBezTo>
                    <a:pt x="45" y="165"/>
                    <a:pt x="47" y="167"/>
                    <a:pt x="48" y="172"/>
                  </a:cubicBezTo>
                  <a:cubicBezTo>
                    <a:pt x="49" y="176"/>
                    <a:pt x="51" y="180"/>
                    <a:pt x="54" y="182"/>
                  </a:cubicBezTo>
                  <a:cubicBezTo>
                    <a:pt x="57" y="184"/>
                    <a:pt x="60" y="184"/>
                    <a:pt x="60" y="184"/>
                  </a:cubicBezTo>
                  <a:cubicBezTo>
                    <a:pt x="60" y="184"/>
                    <a:pt x="63" y="189"/>
                    <a:pt x="65" y="194"/>
                  </a:cubicBezTo>
                  <a:cubicBezTo>
                    <a:pt x="66" y="199"/>
                    <a:pt x="65" y="208"/>
                    <a:pt x="65" y="208"/>
                  </a:cubicBezTo>
                  <a:cubicBezTo>
                    <a:pt x="65" y="208"/>
                    <a:pt x="74" y="221"/>
                    <a:pt x="89" y="224"/>
                  </a:cubicBezTo>
                  <a:cubicBezTo>
                    <a:pt x="104" y="227"/>
                    <a:pt x="109" y="228"/>
                    <a:pt x="109" y="228"/>
                  </a:cubicBezTo>
                  <a:cubicBezTo>
                    <a:pt x="109" y="228"/>
                    <a:pt x="117" y="227"/>
                    <a:pt x="119" y="218"/>
                  </a:cubicBezTo>
                  <a:cubicBezTo>
                    <a:pt x="121" y="209"/>
                    <a:pt x="121" y="201"/>
                    <a:pt x="121" y="201"/>
                  </a:cubicBezTo>
                  <a:cubicBezTo>
                    <a:pt x="121" y="201"/>
                    <a:pt x="126" y="191"/>
                    <a:pt x="126" y="185"/>
                  </a:cubicBezTo>
                  <a:cubicBezTo>
                    <a:pt x="126" y="179"/>
                    <a:pt x="127" y="168"/>
                    <a:pt x="127" y="168"/>
                  </a:cubicBezTo>
                  <a:cubicBezTo>
                    <a:pt x="127" y="168"/>
                    <a:pt x="128" y="166"/>
                    <a:pt x="127" y="163"/>
                  </a:cubicBezTo>
                  <a:cubicBezTo>
                    <a:pt x="127" y="161"/>
                    <a:pt x="126" y="157"/>
                    <a:pt x="126" y="154"/>
                  </a:cubicBezTo>
                  <a:cubicBezTo>
                    <a:pt x="126" y="152"/>
                    <a:pt x="125" y="145"/>
                    <a:pt x="125" y="145"/>
                  </a:cubicBezTo>
                  <a:close/>
                  <a:moveTo>
                    <a:pt x="74" y="220"/>
                  </a:moveTo>
                  <a:cubicBezTo>
                    <a:pt x="69" y="217"/>
                    <a:pt x="67" y="215"/>
                    <a:pt x="61" y="215"/>
                  </a:cubicBezTo>
                  <a:cubicBezTo>
                    <a:pt x="56" y="214"/>
                    <a:pt x="53" y="211"/>
                    <a:pt x="47" y="213"/>
                  </a:cubicBezTo>
                  <a:cubicBezTo>
                    <a:pt x="42" y="215"/>
                    <a:pt x="41" y="218"/>
                    <a:pt x="39" y="226"/>
                  </a:cubicBezTo>
                  <a:cubicBezTo>
                    <a:pt x="36" y="234"/>
                    <a:pt x="30" y="240"/>
                    <a:pt x="30" y="242"/>
                  </a:cubicBezTo>
                  <a:cubicBezTo>
                    <a:pt x="31" y="244"/>
                    <a:pt x="27" y="249"/>
                    <a:pt x="23" y="255"/>
                  </a:cubicBezTo>
                  <a:cubicBezTo>
                    <a:pt x="19" y="261"/>
                    <a:pt x="16" y="266"/>
                    <a:pt x="12" y="273"/>
                  </a:cubicBezTo>
                  <a:cubicBezTo>
                    <a:pt x="9" y="281"/>
                    <a:pt x="2" y="291"/>
                    <a:pt x="2" y="291"/>
                  </a:cubicBezTo>
                  <a:cubicBezTo>
                    <a:pt x="2" y="291"/>
                    <a:pt x="0" y="298"/>
                    <a:pt x="2" y="304"/>
                  </a:cubicBezTo>
                  <a:cubicBezTo>
                    <a:pt x="3" y="311"/>
                    <a:pt x="4" y="312"/>
                    <a:pt x="4" y="312"/>
                  </a:cubicBezTo>
                  <a:cubicBezTo>
                    <a:pt x="4" y="312"/>
                    <a:pt x="12" y="314"/>
                    <a:pt x="15" y="316"/>
                  </a:cubicBezTo>
                  <a:cubicBezTo>
                    <a:pt x="18" y="318"/>
                    <a:pt x="26" y="317"/>
                    <a:pt x="28" y="314"/>
                  </a:cubicBezTo>
                  <a:cubicBezTo>
                    <a:pt x="29" y="311"/>
                    <a:pt x="30" y="300"/>
                    <a:pt x="33" y="293"/>
                  </a:cubicBezTo>
                  <a:cubicBezTo>
                    <a:pt x="36" y="286"/>
                    <a:pt x="39" y="278"/>
                    <a:pt x="42" y="277"/>
                  </a:cubicBezTo>
                  <a:cubicBezTo>
                    <a:pt x="46" y="275"/>
                    <a:pt x="52" y="272"/>
                    <a:pt x="57" y="266"/>
                  </a:cubicBezTo>
                  <a:cubicBezTo>
                    <a:pt x="62" y="259"/>
                    <a:pt x="64" y="254"/>
                    <a:pt x="64" y="254"/>
                  </a:cubicBezTo>
                  <a:cubicBezTo>
                    <a:pt x="64" y="254"/>
                    <a:pt x="71" y="255"/>
                    <a:pt x="75" y="251"/>
                  </a:cubicBezTo>
                  <a:cubicBezTo>
                    <a:pt x="78" y="248"/>
                    <a:pt x="80" y="248"/>
                    <a:pt x="80" y="246"/>
                  </a:cubicBezTo>
                  <a:cubicBezTo>
                    <a:pt x="80" y="244"/>
                    <a:pt x="81" y="241"/>
                    <a:pt x="82" y="239"/>
                  </a:cubicBezTo>
                  <a:cubicBezTo>
                    <a:pt x="83" y="237"/>
                    <a:pt x="84" y="234"/>
                    <a:pt x="82" y="232"/>
                  </a:cubicBezTo>
                  <a:cubicBezTo>
                    <a:pt x="81" y="230"/>
                    <a:pt x="80" y="229"/>
                    <a:pt x="80" y="227"/>
                  </a:cubicBezTo>
                  <a:cubicBezTo>
                    <a:pt x="80" y="225"/>
                    <a:pt x="79" y="224"/>
                    <a:pt x="77" y="223"/>
                  </a:cubicBezTo>
                  <a:cubicBezTo>
                    <a:pt x="76" y="223"/>
                    <a:pt x="74" y="220"/>
                    <a:pt x="74" y="220"/>
                  </a:cubicBezTo>
                  <a:close/>
                  <a:moveTo>
                    <a:pt x="258" y="4"/>
                  </a:moveTo>
                  <a:cubicBezTo>
                    <a:pt x="256" y="3"/>
                    <a:pt x="255" y="2"/>
                    <a:pt x="252" y="4"/>
                  </a:cubicBezTo>
                  <a:cubicBezTo>
                    <a:pt x="250" y="7"/>
                    <a:pt x="249" y="7"/>
                    <a:pt x="248" y="10"/>
                  </a:cubicBezTo>
                  <a:cubicBezTo>
                    <a:pt x="246" y="13"/>
                    <a:pt x="245" y="14"/>
                    <a:pt x="244" y="15"/>
                  </a:cubicBezTo>
                  <a:cubicBezTo>
                    <a:pt x="242" y="16"/>
                    <a:pt x="241" y="17"/>
                    <a:pt x="241" y="21"/>
                  </a:cubicBezTo>
                  <a:cubicBezTo>
                    <a:pt x="241" y="26"/>
                    <a:pt x="242" y="28"/>
                    <a:pt x="242" y="28"/>
                  </a:cubicBezTo>
                  <a:cubicBezTo>
                    <a:pt x="242" y="28"/>
                    <a:pt x="242" y="34"/>
                    <a:pt x="242" y="31"/>
                  </a:cubicBezTo>
                  <a:cubicBezTo>
                    <a:pt x="243" y="30"/>
                    <a:pt x="245" y="30"/>
                    <a:pt x="246" y="28"/>
                  </a:cubicBezTo>
                  <a:cubicBezTo>
                    <a:pt x="247" y="25"/>
                    <a:pt x="249" y="21"/>
                    <a:pt x="251" y="19"/>
                  </a:cubicBezTo>
                  <a:cubicBezTo>
                    <a:pt x="253" y="15"/>
                    <a:pt x="252" y="15"/>
                    <a:pt x="255" y="11"/>
                  </a:cubicBezTo>
                  <a:cubicBezTo>
                    <a:pt x="257" y="10"/>
                    <a:pt x="258" y="11"/>
                    <a:pt x="260" y="11"/>
                  </a:cubicBezTo>
                  <a:cubicBezTo>
                    <a:pt x="262" y="12"/>
                    <a:pt x="266" y="11"/>
                    <a:pt x="267" y="11"/>
                  </a:cubicBezTo>
                  <a:cubicBezTo>
                    <a:pt x="270" y="12"/>
                    <a:pt x="273" y="13"/>
                    <a:pt x="273" y="13"/>
                  </a:cubicBezTo>
                  <a:cubicBezTo>
                    <a:pt x="271" y="6"/>
                    <a:pt x="271" y="6"/>
                    <a:pt x="271" y="6"/>
                  </a:cubicBezTo>
                  <a:cubicBezTo>
                    <a:pt x="271" y="6"/>
                    <a:pt x="275" y="7"/>
                    <a:pt x="276" y="8"/>
                  </a:cubicBezTo>
                  <a:cubicBezTo>
                    <a:pt x="278" y="8"/>
                    <a:pt x="283" y="9"/>
                    <a:pt x="282" y="7"/>
                  </a:cubicBezTo>
                  <a:cubicBezTo>
                    <a:pt x="281" y="5"/>
                    <a:pt x="279" y="4"/>
                    <a:pt x="277" y="3"/>
                  </a:cubicBezTo>
                  <a:cubicBezTo>
                    <a:pt x="275" y="2"/>
                    <a:pt x="275" y="0"/>
                    <a:pt x="273" y="1"/>
                  </a:cubicBezTo>
                  <a:cubicBezTo>
                    <a:pt x="270" y="2"/>
                    <a:pt x="270" y="4"/>
                    <a:pt x="266" y="5"/>
                  </a:cubicBezTo>
                  <a:cubicBezTo>
                    <a:pt x="261" y="6"/>
                    <a:pt x="258" y="4"/>
                    <a:pt x="258" y="4"/>
                  </a:cubicBezTo>
                  <a:close/>
                  <a:moveTo>
                    <a:pt x="261" y="53"/>
                  </a:moveTo>
                  <a:cubicBezTo>
                    <a:pt x="261" y="53"/>
                    <a:pt x="266" y="62"/>
                    <a:pt x="266" y="70"/>
                  </a:cubicBezTo>
                  <a:cubicBezTo>
                    <a:pt x="266" y="77"/>
                    <a:pt x="266" y="78"/>
                    <a:pt x="265" y="84"/>
                  </a:cubicBezTo>
                  <a:cubicBezTo>
                    <a:pt x="265" y="90"/>
                    <a:pt x="264" y="98"/>
                    <a:pt x="264" y="98"/>
                  </a:cubicBezTo>
                  <a:cubicBezTo>
                    <a:pt x="264" y="98"/>
                    <a:pt x="265" y="108"/>
                    <a:pt x="270" y="110"/>
                  </a:cubicBezTo>
                  <a:cubicBezTo>
                    <a:pt x="276" y="111"/>
                    <a:pt x="282" y="110"/>
                    <a:pt x="284" y="108"/>
                  </a:cubicBezTo>
                  <a:cubicBezTo>
                    <a:pt x="286" y="106"/>
                    <a:pt x="287" y="104"/>
                    <a:pt x="287" y="104"/>
                  </a:cubicBezTo>
                  <a:cubicBezTo>
                    <a:pt x="287" y="104"/>
                    <a:pt x="286" y="99"/>
                    <a:pt x="285" y="96"/>
                  </a:cubicBezTo>
                  <a:cubicBezTo>
                    <a:pt x="285" y="94"/>
                    <a:pt x="285" y="83"/>
                    <a:pt x="285" y="74"/>
                  </a:cubicBezTo>
                  <a:cubicBezTo>
                    <a:pt x="285" y="64"/>
                    <a:pt x="283" y="60"/>
                    <a:pt x="283" y="55"/>
                  </a:cubicBezTo>
                  <a:cubicBezTo>
                    <a:pt x="283" y="50"/>
                    <a:pt x="281" y="48"/>
                    <a:pt x="281" y="48"/>
                  </a:cubicBezTo>
                  <a:cubicBezTo>
                    <a:pt x="281" y="48"/>
                    <a:pt x="282" y="49"/>
                    <a:pt x="276" y="50"/>
                  </a:cubicBezTo>
                  <a:cubicBezTo>
                    <a:pt x="270" y="50"/>
                    <a:pt x="271" y="48"/>
                    <a:pt x="267" y="50"/>
                  </a:cubicBezTo>
                  <a:cubicBezTo>
                    <a:pt x="264" y="52"/>
                    <a:pt x="261" y="53"/>
                    <a:pt x="261"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1"/>
            <p:cNvSpPr>
              <a:spLocks noEditPoints="1"/>
            </p:cNvSpPr>
            <p:nvPr/>
          </p:nvSpPr>
          <p:spPr bwMode="auto">
            <a:xfrm>
              <a:off x="3203575" y="919163"/>
              <a:ext cx="1316038" cy="1355725"/>
            </a:xfrm>
            <a:custGeom>
              <a:avLst/>
              <a:gdLst>
                <a:gd name="T0" fmla="*/ 321 w 328"/>
                <a:gd name="T1" fmla="*/ 11 h 338"/>
                <a:gd name="T2" fmla="*/ 297 w 328"/>
                <a:gd name="T3" fmla="*/ 8 h 338"/>
                <a:gd name="T4" fmla="*/ 295 w 328"/>
                <a:gd name="T5" fmla="*/ 13 h 338"/>
                <a:gd name="T6" fmla="*/ 286 w 328"/>
                <a:gd name="T7" fmla="*/ 41 h 338"/>
                <a:gd name="T8" fmla="*/ 281 w 328"/>
                <a:gd name="T9" fmla="*/ 56 h 338"/>
                <a:gd name="T10" fmla="*/ 273 w 328"/>
                <a:gd name="T11" fmla="*/ 67 h 338"/>
                <a:gd name="T12" fmla="*/ 253 w 328"/>
                <a:gd name="T13" fmla="*/ 77 h 338"/>
                <a:gd name="T14" fmla="*/ 207 w 328"/>
                <a:gd name="T15" fmla="*/ 83 h 338"/>
                <a:gd name="T16" fmla="*/ 188 w 328"/>
                <a:gd name="T17" fmla="*/ 83 h 338"/>
                <a:gd name="T18" fmla="*/ 167 w 328"/>
                <a:gd name="T19" fmla="*/ 89 h 338"/>
                <a:gd name="T20" fmla="*/ 158 w 328"/>
                <a:gd name="T21" fmla="*/ 100 h 338"/>
                <a:gd name="T22" fmla="*/ 155 w 328"/>
                <a:gd name="T23" fmla="*/ 116 h 338"/>
                <a:gd name="T24" fmla="*/ 151 w 328"/>
                <a:gd name="T25" fmla="*/ 130 h 338"/>
                <a:gd name="T26" fmla="*/ 127 w 328"/>
                <a:gd name="T27" fmla="*/ 130 h 338"/>
                <a:gd name="T28" fmla="*/ 99 w 328"/>
                <a:gd name="T29" fmla="*/ 113 h 338"/>
                <a:gd name="T30" fmla="*/ 90 w 328"/>
                <a:gd name="T31" fmla="*/ 116 h 338"/>
                <a:gd name="T32" fmla="*/ 104 w 328"/>
                <a:gd name="T33" fmla="*/ 121 h 338"/>
                <a:gd name="T34" fmla="*/ 115 w 328"/>
                <a:gd name="T35" fmla="*/ 128 h 338"/>
                <a:gd name="T36" fmla="*/ 118 w 328"/>
                <a:gd name="T37" fmla="*/ 140 h 338"/>
                <a:gd name="T38" fmla="*/ 114 w 328"/>
                <a:gd name="T39" fmla="*/ 154 h 338"/>
                <a:gd name="T40" fmla="*/ 99 w 328"/>
                <a:gd name="T41" fmla="*/ 160 h 338"/>
                <a:gd name="T42" fmla="*/ 82 w 328"/>
                <a:gd name="T43" fmla="*/ 179 h 338"/>
                <a:gd name="T44" fmla="*/ 65 w 328"/>
                <a:gd name="T45" fmla="*/ 210 h 338"/>
                <a:gd name="T46" fmla="*/ 39 w 328"/>
                <a:gd name="T47" fmla="*/ 217 h 338"/>
                <a:gd name="T48" fmla="*/ 34 w 328"/>
                <a:gd name="T49" fmla="*/ 199 h 338"/>
                <a:gd name="T50" fmla="*/ 17 w 328"/>
                <a:gd name="T51" fmla="*/ 222 h 338"/>
                <a:gd name="T52" fmla="*/ 2 w 328"/>
                <a:gd name="T53" fmla="*/ 276 h 338"/>
                <a:gd name="T54" fmla="*/ 15 w 328"/>
                <a:gd name="T55" fmla="*/ 298 h 338"/>
                <a:gd name="T56" fmla="*/ 56 w 328"/>
                <a:gd name="T57" fmla="*/ 286 h 338"/>
                <a:gd name="T58" fmla="*/ 67 w 328"/>
                <a:gd name="T59" fmla="*/ 257 h 338"/>
                <a:gd name="T60" fmla="*/ 73 w 328"/>
                <a:gd name="T61" fmla="*/ 216 h 338"/>
                <a:gd name="T62" fmla="*/ 73 w 328"/>
                <a:gd name="T63" fmla="*/ 213 h 338"/>
                <a:gd name="T64" fmla="*/ 75 w 328"/>
                <a:gd name="T65" fmla="*/ 245 h 338"/>
                <a:gd name="T66" fmla="*/ 87 w 328"/>
                <a:gd name="T67" fmla="*/ 261 h 338"/>
                <a:gd name="T68" fmla="*/ 89 w 328"/>
                <a:gd name="T69" fmla="*/ 279 h 338"/>
                <a:gd name="T70" fmla="*/ 96 w 328"/>
                <a:gd name="T71" fmla="*/ 301 h 338"/>
                <a:gd name="T72" fmla="*/ 114 w 328"/>
                <a:gd name="T73" fmla="*/ 329 h 338"/>
                <a:gd name="T74" fmla="*/ 188 w 328"/>
                <a:gd name="T75" fmla="*/ 327 h 338"/>
                <a:gd name="T76" fmla="*/ 225 w 328"/>
                <a:gd name="T77" fmla="*/ 282 h 338"/>
                <a:gd name="T78" fmla="*/ 220 w 328"/>
                <a:gd name="T79" fmla="*/ 217 h 338"/>
                <a:gd name="T80" fmla="*/ 215 w 328"/>
                <a:gd name="T81" fmla="*/ 170 h 338"/>
                <a:gd name="T82" fmla="*/ 256 w 328"/>
                <a:gd name="T83" fmla="*/ 132 h 338"/>
                <a:gd name="T84" fmla="*/ 303 w 328"/>
                <a:gd name="T85" fmla="*/ 100 h 338"/>
                <a:gd name="T86" fmla="*/ 319 w 328"/>
                <a:gd name="T87" fmla="*/ 72 h 338"/>
                <a:gd name="T88" fmla="*/ 327 w 328"/>
                <a:gd name="T89" fmla="*/ 38 h 338"/>
                <a:gd name="T90" fmla="*/ 322 w 328"/>
                <a:gd name="T91" fmla="*/ 6 h 338"/>
                <a:gd name="T92" fmla="*/ 58 w 328"/>
                <a:gd name="T93" fmla="*/ 147 h 338"/>
                <a:gd name="T94" fmla="*/ 43 w 328"/>
                <a:gd name="T95" fmla="*/ 166 h 338"/>
                <a:gd name="T96" fmla="*/ 34 w 328"/>
                <a:gd name="T97" fmla="*/ 191 h 338"/>
                <a:gd name="T98" fmla="*/ 39 w 328"/>
                <a:gd name="T99" fmla="*/ 189 h 338"/>
                <a:gd name="T100" fmla="*/ 62 w 328"/>
                <a:gd name="T101" fmla="*/ 14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8" h="338">
                  <a:moveTo>
                    <a:pt x="322" y="6"/>
                  </a:moveTo>
                  <a:cubicBezTo>
                    <a:pt x="322" y="6"/>
                    <a:pt x="323" y="9"/>
                    <a:pt x="321" y="11"/>
                  </a:cubicBezTo>
                  <a:cubicBezTo>
                    <a:pt x="318" y="13"/>
                    <a:pt x="313" y="16"/>
                    <a:pt x="308" y="15"/>
                  </a:cubicBezTo>
                  <a:cubicBezTo>
                    <a:pt x="302" y="14"/>
                    <a:pt x="298" y="11"/>
                    <a:pt x="297" y="8"/>
                  </a:cubicBezTo>
                  <a:cubicBezTo>
                    <a:pt x="296" y="5"/>
                    <a:pt x="297" y="0"/>
                    <a:pt x="297" y="0"/>
                  </a:cubicBezTo>
                  <a:cubicBezTo>
                    <a:pt x="297" y="0"/>
                    <a:pt x="296" y="6"/>
                    <a:pt x="295" y="13"/>
                  </a:cubicBezTo>
                  <a:cubicBezTo>
                    <a:pt x="294" y="20"/>
                    <a:pt x="292" y="27"/>
                    <a:pt x="291" y="31"/>
                  </a:cubicBezTo>
                  <a:cubicBezTo>
                    <a:pt x="289" y="34"/>
                    <a:pt x="287" y="37"/>
                    <a:pt x="286" y="41"/>
                  </a:cubicBezTo>
                  <a:cubicBezTo>
                    <a:pt x="285" y="45"/>
                    <a:pt x="284" y="47"/>
                    <a:pt x="283" y="49"/>
                  </a:cubicBezTo>
                  <a:cubicBezTo>
                    <a:pt x="282" y="52"/>
                    <a:pt x="282" y="54"/>
                    <a:pt x="281" y="56"/>
                  </a:cubicBezTo>
                  <a:cubicBezTo>
                    <a:pt x="281" y="58"/>
                    <a:pt x="279" y="59"/>
                    <a:pt x="278" y="60"/>
                  </a:cubicBezTo>
                  <a:cubicBezTo>
                    <a:pt x="276" y="61"/>
                    <a:pt x="277" y="62"/>
                    <a:pt x="273" y="67"/>
                  </a:cubicBezTo>
                  <a:cubicBezTo>
                    <a:pt x="269" y="72"/>
                    <a:pt x="267" y="75"/>
                    <a:pt x="266" y="75"/>
                  </a:cubicBezTo>
                  <a:cubicBezTo>
                    <a:pt x="265" y="76"/>
                    <a:pt x="259" y="76"/>
                    <a:pt x="253" y="77"/>
                  </a:cubicBezTo>
                  <a:cubicBezTo>
                    <a:pt x="248" y="79"/>
                    <a:pt x="238" y="83"/>
                    <a:pt x="231" y="83"/>
                  </a:cubicBezTo>
                  <a:cubicBezTo>
                    <a:pt x="224" y="83"/>
                    <a:pt x="214" y="83"/>
                    <a:pt x="207" y="83"/>
                  </a:cubicBezTo>
                  <a:cubicBezTo>
                    <a:pt x="201" y="83"/>
                    <a:pt x="197" y="82"/>
                    <a:pt x="195" y="81"/>
                  </a:cubicBezTo>
                  <a:cubicBezTo>
                    <a:pt x="193" y="81"/>
                    <a:pt x="191" y="81"/>
                    <a:pt x="188" y="83"/>
                  </a:cubicBezTo>
                  <a:cubicBezTo>
                    <a:pt x="185" y="84"/>
                    <a:pt x="186" y="85"/>
                    <a:pt x="179" y="86"/>
                  </a:cubicBezTo>
                  <a:cubicBezTo>
                    <a:pt x="173" y="88"/>
                    <a:pt x="171" y="89"/>
                    <a:pt x="167" y="89"/>
                  </a:cubicBezTo>
                  <a:cubicBezTo>
                    <a:pt x="164" y="90"/>
                    <a:pt x="161" y="90"/>
                    <a:pt x="161" y="90"/>
                  </a:cubicBezTo>
                  <a:cubicBezTo>
                    <a:pt x="161" y="90"/>
                    <a:pt x="160" y="97"/>
                    <a:pt x="158" y="100"/>
                  </a:cubicBezTo>
                  <a:cubicBezTo>
                    <a:pt x="156" y="104"/>
                    <a:pt x="156" y="105"/>
                    <a:pt x="156" y="105"/>
                  </a:cubicBezTo>
                  <a:cubicBezTo>
                    <a:pt x="156" y="105"/>
                    <a:pt x="156" y="111"/>
                    <a:pt x="155" y="116"/>
                  </a:cubicBezTo>
                  <a:cubicBezTo>
                    <a:pt x="154" y="121"/>
                    <a:pt x="153" y="125"/>
                    <a:pt x="152" y="126"/>
                  </a:cubicBezTo>
                  <a:cubicBezTo>
                    <a:pt x="151" y="128"/>
                    <a:pt x="151" y="130"/>
                    <a:pt x="151" y="130"/>
                  </a:cubicBezTo>
                  <a:cubicBezTo>
                    <a:pt x="143" y="134"/>
                    <a:pt x="143" y="134"/>
                    <a:pt x="143" y="134"/>
                  </a:cubicBezTo>
                  <a:cubicBezTo>
                    <a:pt x="143" y="134"/>
                    <a:pt x="139" y="132"/>
                    <a:pt x="127" y="130"/>
                  </a:cubicBezTo>
                  <a:cubicBezTo>
                    <a:pt x="115" y="127"/>
                    <a:pt x="112" y="125"/>
                    <a:pt x="109" y="123"/>
                  </a:cubicBezTo>
                  <a:cubicBezTo>
                    <a:pt x="106" y="121"/>
                    <a:pt x="99" y="115"/>
                    <a:pt x="99" y="113"/>
                  </a:cubicBezTo>
                  <a:cubicBezTo>
                    <a:pt x="98" y="112"/>
                    <a:pt x="98" y="109"/>
                    <a:pt x="98" y="109"/>
                  </a:cubicBezTo>
                  <a:cubicBezTo>
                    <a:pt x="90" y="116"/>
                    <a:pt x="90" y="116"/>
                    <a:pt x="90" y="116"/>
                  </a:cubicBezTo>
                  <a:cubicBezTo>
                    <a:pt x="90" y="116"/>
                    <a:pt x="92" y="117"/>
                    <a:pt x="95" y="118"/>
                  </a:cubicBezTo>
                  <a:cubicBezTo>
                    <a:pt x="99" y="118"/>
                    <a:pt x="101" y="119"/>
                    <a:pt x="104" y="121"/>
                  </a:cubicBezTo>
                  <a:cubicBezTo>
                    <a:pt x="107" y="122"/>
                    <a:pt x="110" y="124"/>
                    <a:pt x="111" y="126"/>
                  </a:cubicBezTo>
                  <a:cubicBezTo>
                    <a:pt x="113" y="127"/>
                    <a:pt x="114" y="127"/>
                    <a:pt x="115" y="128"/>
                  </a:cubicBezTo>
                  <a:cubicBezTo>
                    <a:pt x="115" y="130"/>
                    <a:pt x="115" y="132"/>
                    <a:pt x="116" y="134"/>
                  </a:cubicBezTo>
                  <a:cubicBezTo>
                    <a:pt x="117" y="136"/>
                    <a:pt x="118" y="137"/>
                    <a:pt x="118" y="140"/>
                  </a:cubicBezTo>
                  <a:cubicBezTo>
                    <a:pt x="117" y="143"/>
                    <a:pt x="116" y="145"/>
                    <a:pt x="116" y="147"/>
                  </a:cubicBezTo>
                  <a:cubicBezTo>
                    <a:pt x="116" y="149"/>
                    <a:pt x="116" y="152"/>
                    <a:pt x="114" y="154"/>
                  </a:cubicBezTo>
                  <a:cubicBezTo>
                    <a:pt x="111" y="155"/>
                    <a:pt x="111" y="157"/>
                    <a:pt x="106" y="158"/>
                  </a:cubicBezTo>
                  <a:cubicBezTo>
                    <a:pt x="102" y="159"/>
                    <a:pt x="99" y="160"/>
                    <a:pt x="99" y="160"/>
                  </a:cubicBezTo>
                  <a:cubicBezTo>
                    <a:pt x="99" y="160"/>
                    <a:pt x="98" y="163"/>
                    <a:pt x="93" y="169"/>
                  </a:cubicBezTo>
                  <a:cubicBezTo>
                    <a:pt x="88" y="175"/>
                    <a:pt x="87" y="176"/>
                    <a:pt x="82" y="179"/>
                  </a:cubicBezTo>
                  <a:cubicBezTo>
                    <a:pt x="77" y="182"/>
                    <a:pt x="76" y="181"/>
                    <a:pt x="73" y="186"/>
                  </a:cubicBezTo>
                  <a:cubicBezTo>
                    <a:pt x="70" y="191"/>
                    <a:pt x="66" y="202"/>
                    <a:pt x="65" y="210"/>
                  </a:cubicBezTo>
                  <a:cubicBezTo>
                    <a:pt x="64" y="219"/>
                    <a:pt x="62" y="222"/>
                    <a:pt x="54" y="222"/>
                  </a:cubicBezTo>
                  <a:cubicBezTo>
                    <a:pt x="47" y="221"/>
                    <a:pt x="42" y="218"/>
                    <a:pt x="39" y="217"/>
                  </a:cubicBezTo>
                  <a:cubicBezTo>
                    <a:pt x="37" y="217"/>
                    <a:pt x="35" y="216"/>
                    <a:pt x="34" y="210"/>
                  </a:cubicBezTo>
                  <a:cubicBezTo>
                    <a:pt x="34" y="205"/>
                    <a:pt x="34" y="199"/>
                    <a:pt x="34" y="199"/>
                  </a:cubicBezTo>
                  <a:cubicBezTo>
                    <a:pt x="34" y="199"/>
                    <a:pt x="31" y="204"/>
                    <a:pt x="30" y="207"/>
                  </a:cubicBezTo>
                  <a:cubicBezTo>
                    <a:pt x="28" y="211"/>
                    <a:pt x="21" y="214"/>
                    <a:pt x="17" y="222"/>
                  </a:cubicBezTo>
                  <a:cubicBezTo>
                    <a:pt x="13" y="229"/>
                    <a:pt x="7" y="237"/>
                    <a:pt x="3" y="251"/>
                  </a:cubicBezTo>
                  <a:cubicBezTo>
                    <a:pt x="0" y="266"/>
                    <a:pt x="1" y="271"/>
                    <a:pt x="2" y="276"/>
                  </a:cubicBezTo>
                  <a:cubicBezTo>
                    <a:pt x="3" y="281"/>
                    <a:pt x="5" y="284"/>
                    <a:pt x="6" y="289"/>
                  </a:cubicBezTo>
                  <a:cubicBezTo>
                    <a:pt x="7" y="294"/>
                    <a:pt x="8" y="297"/>
                    <a:pt x="15" y="298"/>
                  </a:cubicBezTo>
                  <a:cubicBezTo>
                    <a:pt x="22" y="299"/>
                    <a:pt x="30" y="297"/>
                    <a:pt x="36" y="295"/>
                  </a:cubicBezTo>
                  <a:cubicBezTo>
                    <a:pt x="42" y="294"/>
                    <a:pt x="49" y="292"/>
                    <a:pt x="56" y="286"/>
                  </a:cubicBezTo>
                  <a:cubicBezTo>
                    <a:pt x="63" y="280"/>
                    <a:pt x="65" y="278"/>
                    <a:pt x="65" y="270"/>
                  </a:cubicBezTo>
                  <a:cubicBezTo>
                    <a:pt x="65" y="263"/>
                    <a:pt x="65" y="262"/>
                    <a:pt x="67" y="257"/>
                  </a:cubicBezTo>
                  <a:cubicBezTo>
                    <a:pt x="69" y="253"/>
                    <a:pt x="72" y="247"/>
                    <a:pt x="73" y="243"/>
                  </a:cubicBezTo>
                  <a:cubicBezTo>
                    <a:pt x="75" y="239"/>
                    <a:pt x="75" y="222"/>
                    <a:pt x="73" y="216"/>
                  </a:cubicBezTo>
                  <a:cubicBezTo>
                    <a:pt x="72" y="210"/>
                    <a:pt x="66" y="203"/>
                    <a:pt x="66" y="203"/>
                  </a:cubicBezTo>
                  <a:cubicBezTo>
                    <a:pt x="66" y="203"/>
                    <a:pt x="72" y="209"/>
                    <a:pt x="73" y="213"/>
                  </a:cubicBezTo>
                  <a:cubicBezTo>
                    <a:pt x="75" y="217"/>
                    <a:pt x="76" y="224"/>
                    <a:pt x="76" y="229"/>
                  </a:cubicBezTo>
                  <a:cubicBezTo>
                    <a:pt x="76" y="233"/>
                    <a:pt x="75" y="245"/>
                    <a:pt x="75" y="245"/>
                  </a:cubicBezTo>
                  <a:cubicBezTo>
                    <a:pt x="75" y="245"/>
                    <a:pt x="81" y="250"/>
                    <a:pt x="84" y="253"/>
                  </a:cubicBezTo>
                  <a:cubicBezTo>
                    <a:pt x="86" y="255"/>
                    <a:pt x="86" y="257"/>
                    <a:pt x="87" y="261"/>
                  </a:cubicBezTo>
                  <a:cubicBezTo>
                    <a:pt x="88" y="264"/>
                    <a:pt x="91" y="263"/>
                    <a:pt x="91" y="267"/>
                  </a:cubicBezTo>
                  <a:cubicBezTo>
                    <a:pt x="92" y="270"/>
                    <a:pt x="90" y="276"/>
                    <a:pt x="89" y="279"/>
                  </a:cubicBezTo>
                  <a:cubicBezTo>
                    <a:pt x="88" y="282"/>
                    <a:pt x="87" y="284"/>
                    <a:pt x="90" y="290"/>
                  </a:cubicBezTo>
                  <a:cubicBezTo>
                    <a:pt x="93" y="296"/>
                    <a:pt x="97" y="296"/>
                    <a:pt x="96" y="301"/>
                  </a:cubicBezTo>
                  <a:cubicBezTo>
                    <a:pt x="95" y="305"/>
                    <a:pt x="93" y="313"/>
                    <a:pt x="99" y="318"/>
                  </a:cubicBezTo>
                  <a:cubicBezTo>
                    <a:pt x="105" y="323"/>
                    <a:pt x="109" y="327"/>
                    <a:pt x="114" y="329"/>
                  </a:cubicBezTo>
                  <a:cubicBezTo>
                    <a:pt x="119" y="331"/>
                    <a:pt x="141" y="338"/>
                    <a:pt x="160" y="335"/>
                  </a:cubicBezTo>
                  <a:cubicBezTo>
                    <a:pt x="179" y="331"/>
                    <a:pt x="188" y="327"/>
                    <a:pt x="188" y="327"/>
                  </a:cubicBezTo>
                  <a:cubicBezTo>
                    <a:pt x="208" y="318"/>
                    <a:pt x="214" y="309"/>
                    <a:pt x="218" y="300"/>
                  </a:cubicBezTo>
                  <a:cubicBezTo>
                    <a:pt x="225" y="282"/>
                    <a:pt x="225" y="282"/>
                    <a:pt x="225" y="282"/>
                  </a:cubicBezTo>
                  <a:cubicBezTo>
                    <a:pt x="225" y="282"/>
                    <a:pt x="224" y="271"/>
                    <a:pt x="224" y="260"/>
                  </a:cubicBezTo>
                  <a:cubicBezTo>
                    <a:pt x="223" y="250"/>
                    <a:pt x="221" y="231"/>
                    <a:pt x="220" y="217"/>
                  </a:cubicBezTo>
                  <a:cubicBezTo>
                    <a:pt x="219" y="202"/>
                    <a:pt x="218" y="197"/>
                    <a:pt x="217" y="184"/>
                  </a:cubicBezTo>
                  <a:cubicBezTo>
                    <a:pt x="216" y="172"/>
                    <a:pt x="215" y="170"/>
                    <a:pt x="215" y="170"/>
                  </a:cubicBezTo>
                  <a:cubicBezTo>
                    <a:pt x="215" y="170"/>
                    <a:pt x="221" y="158"/>
                    <a:pt x="227" y="153"/>
                  </a:cubicBezTo>
                  <a:cubicBezTo>
                    <a:pt x="232" y="148"/>
                    <a:pt x="246" y="139"/>
                    <a:pt x="256" y="132"/>
                  </a:cubicBezTo>
                  <a:cubicBezTo>
                    <a:pt x="267" y="125"/>
                    <a:pt x="283" y="115"/>
                    <a:pt x="290" y="110"/>
                  </a:cubicBezTo>
                  <a:cubicBezTo>
                    <a:pt x="297" y="105"/>
                    <a:pt x="303" y="100"/>
                    <a:pt x="303" y="100"/>
                  </a:cubicBezTo>
                  <a:cubicBezTo>
                    <a:pt x="303" y="100"/>
                    <a:pt x="310" y="100"/>
                    <a:pt x="313" y="90"/>
                  </a:cubicBezTo>
                  <a:cubicBezTo>
                    <a:pt x="316" y="81"/>
                    <a:pt x="318" y="76"/>
                    <a:pt x="319" y="72"/>
                  </a:cubicBezTo>
                  <a:cubicBezTo>
                    <a:pt x="319" y="67"/>
                    <a:pt x="319" y="65"/>
                    <a:pt x="321" y="60"/>
                  </a:cubicBezTo>
                  <a:cubicBezTo>
                    <a:pt x="324" y="56"/>
                    <a:pt x="328" y="43"/>
                    <a:pt x="327" y="38"/>
                  </a:cubicBezTo>
                  <a:cubicBezTo>
                    <a:pt x="326" y="34"/>
                    <a:pt x="323" y="29"/>
                    <a:pt x="323" y="22"/>
                  </a:cubicBezTo>
                  <a:cubicBezTo>
                    <a:pt x="323" y="14"/>
                    <a:pt x="322" y="6"/>
                    <a:pt x="322" y="6"/>
                  </a:cubicBezTo>
                  <a:close/>
                  <a:moveTo>
                    <a:pt x="64" y="142"/>
                  </a:moveTo>
                  <a:cubicBezTo>
                    <a:pt x="64" y="142"/>
                    <a:pt x="61" y="143"/>
                    <a:pt x="58" y="147"/>
                  </a:cubicBezTo>
                  <a:cubicBezTo>
                    <a:pt x="56" y="152"/>
                    <a:pt x="53" y="153"/>
                    <a:pt x="50" y="157"/>
                  </a:cubicBezTo>
                  <a:cubicBezTo>
                    <a:pt x="47" y="161"/>
                    <a:pt x="47" y="161"/>
                    <a:pt x="43" y="166"/>
                  </a:cubicBezTo>
                  <a:cubicBezTo>
                    <a:pt x="40" y="170"/>
                    <a:pt x="40" y="169"/>
                    <a:pt x="38" y="175"/>
                  </a:cubicBezTo>
                  <a:cubicBezTo>
                    <a:pt x="37" y="181"/>
                    <a:pt x="35" y="187"/>
                    <a:pt x="34" y="191"/>
                  </a:cubicBezTo>
                  <a:cubicBezTo>
                    <a:pt x="33" y="195"/>
                    <a:pt x="32" y="198"/>
                    <a:pt x="32" y="198"/>
                  </a:cubicBezTo>
                  <a:cubicBezTo>
                    <a:pt x="39" y="189"/>
                    <a:pt x="39" y="189"/>
                    <a:pt x="39" y="189"/>
                  </a:cubicBezTo>
                  <a:cubicBezTo>
                    <a:pt x="39" y="189"/>
                    <a:pt x="46" y="173"/>
                    <a:pt x="52" y="164"/>
                  </a:cubicBezTo>
                  <a:cubicBezTo>
                    <a:pt x="58" y="155"/>
                    <a:pt x="60" y="150"/>
                    <a:pt x="62" y="148"/>
                  </a:cubicBezTo>
                  <a:cubicBezTo>
                    <a:pt x="63" y="145"/>
                    <a:pt x="64" y="142"/>
                    <a:pt x="64"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2"/>
            <p:cNvSpPr>
              <a:spLocks/>
            </p:cNvSpPr>
            <p:nvPr/>
          </p:nvSpPr>
          <p:spPr bwMode="auto">
            <a:xfrm>
              <a:off x="3781425" y="1439863"/>
              <a:ext cx="296863" cy="842963"/>
            </a:xfrm>
            <a:custGeom>
              <a:avLst/>
              <a:gdLst>
                <a:gd name="T0" fmla="*/ 0 w 74"/>
                <a:gd name="T1" fmla="*/ 4 h 210"/>
                <a:gd name="T2" fmla="*/ 0 w 74"/>
                <a:gd name="T3" fmla="*/ 17 h 210"/>
                <a:gd name="T4" fmla="*/ 3 w 74"/>
                <a:gd name="T5" fmla="*/ 22 h 210"/>
                <a:gd name="T6" fmla="*/ 6 w 74"/>
                <a:gd name="T7" fmla="*/ 43 h 210"/>
                <a:gd name="T8" fmla="*/ 12 w 74"/>
                <a:gd name="T9" fmla="*/ 72 h 210"/>
                <a:gd name="T10" fmla="*/ 27 w 74"/>
                <a:gd name="T11" fmla="*/ 127 h 210"/>
                <a:gd name="T12" fmla="*/ 39 w 74"/>
                <a:gd name="T13" fmla="*/ 167 h 210"/>
                <a:gd name="T14" fmla="*/ 46 w 74"/>
                <a:gd name="T15" fmla="*/ 201 h 210"/>
                <a:gd name="T16" fmla="*/ 64 w 74"/>
                <a:gd name="T17" fmla="*/ 210 h 210"/>
                <a:gd name="T18" fmla="*/ 74 w 74"/>
                <a:gd name="T19" fmla="*/ 180 h 210"/>
                <a:gd name="T20" fmla="*/ 68 w 74"/>
                <a:gd name="T21" fmla="*/ 155 h 210"/>
                <a:gd name="T22" fmla="*/ 56 w 74"/>
                <a:gd name="T23" fmla="*/ 118 h 210"/>
                <a:gd name="T24" fmla="*/ 40 w 74"/>
                <a:gd name="T25" fmla="*/ 75 h 210"/>
                <a:gd name="T26" fmla="*/ 23 w 74"/>
                <a:gd name="T27" fmla="*/ 33 h 210"/>
                <a:gd name="T28" fmla="*/ 11 w 74"/>
                <a:gd name="T29" fmla="*/ 22 h 210"/>
                <a:gd name="T30" fmla="*/ 10 w 74"/>
                <a:gd name="T31" fmla="*/ 6 h 210"/>
                <a:gd name="T32" fmla="*/ 5 w 74"/>
                <a:gd name="T33" fmla="*/ 0 h 210"/>
                <a:gd name="T34" fmla="*/ 0 w 74"/>
                <a:gd name="T35" fmla="*/ 4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 h="210">
                  <a:moveTo>
                    <a:pt x="0" y="4"/>
                  </a:moveTo>
                  <a:cubicBezTo>
                    <a:pt x="0" y="17"/>
                    <a:pt x="0" y="17"/>
                    <a:pt x="0" y="17"/>
                  </a:cubicBezTo>
                  <a:cubicBezTo>
                    <a:pt x="3" y="22"/>
                    <a:pt x="3" y="22"/>
                    <a:pt x="3" y="22"/>
                  </a:cubicBezTo>
                  <a:cubicBezTo>
                    <a:pt x="3" y="22"/>
                    <a:pt x="3" y="32"/>
                    <a:pt x="6" y="43"/>
                  </a:cubicBezTo>
                  <a:cubicBezTo>
                    <a:pt x="8" y="55"/>
                    <a:pt x="8" y="59"/>
                    <a:pt x="12" y="72"/>
                  </a:cubicBezTo>
                  <a:cubicBezTo>
                    <a:pt x="15" y="85"/>
                    <a:pt x="21" y="106"/>
                    <a:pt x="27" y="127"/>
                  </a:cubicBezTo>
                  <a:cubicBezTo>
                    <a:pt x="34" y="147"/>
                    <a:pt x="36" y="152"/>
                    <a:pt x="39" y="167"/>
                  </a:cubicBezTo>
                  <a:cubicBezTo>
                    <a:pt x="43" y="182"/>
                    <a:pt x="46" y="201"/>
                    <a:pt x="46" y="201"/>
                  </a:cubicBezTo>
                  <a:cubicBezTo>
                    <a:pt x="64" y="210"/>
                    <a:pt x="64" y="210"/>
                    <a:pt x="64" y="210"/>
                  </a:cubicBezTo>
                  <a:cubicBezTo>
                    <a:pt x="74" y="180"/>
                    <a:pt x="74" y="180"/>
                    <a:pt x="74" y="180"/>
                  </a:cubicBezTo>
                  <a:cubicBezTo>
                    <a:pt x="74" y="180"/>
                    <a:pt x="70" y="161"/>
                    <a:pt x="68" y="155"/>
                  </a:cubicBezTo>
                  <a:cubicBezTo>
                    <a:pt x="66" y="149"/>
                    <a:pt x="59" y="129"/>
                    <a:pt x="56" y="118"/>
                  </a:cubicBezTo>
                  <a:cubicBezTo>
                    <a:pt x="53" y="106"/>
                    <a:pt x="46" y="90"/>
                    <a:pt x="40" y="75"/>
                  </a:cubicBezTo>
                  <a:cubicBezTo>
                    <a:pt x="35" y="60"/>
                    <a:pt x="25" y="38"/>
                    <a:pt x="23" y="33"/>
                  </a:cubicBezTo>
                  <a:cubicBezTo>
                    <a:pt x="20" y="29"/>
                    <a:pt x="13" y="26"/>
                    <a:pt x="11" y="22"/>
                  </a:cubicBezTo>
                  <a:cubicBezTo>
                    <a:pt x="10" y="17"/>
                    <a:pt x="10" y="6"/>
                    <a:pt x="10" y="6"/>
                  </a:cubicBezTo>
                  <a:cubicBezTo>
                    <a:pt x="5" y="0"/>
                    <a:pt x="5" y="0"/>
                    <a:pt x="5" y="0"/>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3"/>
            <p:cNvSpPr>
              <a:spLocks noEditPoints="1"/>
            </p:cNvSpPr>
            <p:nvPr/>
          </p:nvSpPr>
          <p:spPr bwMode="auto">
            <a:xfrm>
              <a:off x="5057775" y="493713"/>
              <a:ext cx="1177925" cy="2824163"/>
            </a:xfrm>
            <a:custGeom>
              <a:avLst/>
              <a:gdLst>
                <a:gd name="T0" fmla="*/ 72 w 294"/>
                <a:gd name="T1" fmla="*/ 123 h 704"/>
                <a:gd name="T2" fmla="*/ 82 w 294"/>
                <a:gd name="T3" fmla="*/ 158 h 704"/>
                <a:gd name="T4" fmla="*/ 71 w 294"/>
                <a:gd name="T5" fmla="*/ 209 h 704"/>
                <a:gd name="T6" fmla="*/ 76 w 294"/>
                <a:gd name="T7" fmla="*/ 255 h 704"/>
                <a:gd name="T8" fmla="*/ 69 w 294"/>
                <a:gd name="T9" fmla="*/ 370 h 704"/>
                <a:gd name="T10" fmla="*/ 49 w 294"/>
                <a:gd name="T11" fmla="*/ 417 h 704"/>
                <a:gd name="T12" fmla="*/ 18 w 294"/>
                <a:gd name="T13" fmla="*/ 474 h 704"/>
                <a:gd name="T14" fmla="*/ 21 w 294"/>
                <a:gd name="T15" fmla="*/ 566 h 704"/>
                <a:gd name="T16" fmla="*/ 23 w 294"/>
                <a:gd name="T17" fmla="*/ 599 h 704"/>
                <a:gd name="T18" fmla="*/ 2 w 294"/>
                <a:gd name="T19" fmla="*/ 621 h 704"/>
                <a:gd name="T20" fmla="*/ 41 w 294"/>
                <a:gd name="T21" fmla="*/ 619 h 704"/>
                <a:gd name="T22" fmla="*/ 60 w 294"/>
                <a:gd name="T23" fmla="*/ 619 h 704"/>
                <a:gd name="T24" fmla="*/ 66 w 294"/>
                <a:gd name="T25" fmla="*/ 641 h 704"/>
                <a:gd name="T26" fmla="*/ 60 w 294"/>
                <a:gd name="T27" fmla="*/ 675 h 704"/>
                <a:gd name="T28" fmla="*/ 72 w 294"/>
                <a:gd name="T29" fmla="*/ 702 h 704"/>
                <a:gd name="T30" fmla="*/ 93 w 294"/>
                <a:gd name="T31" fmla="*/ 673 h 704"/>
                <a:gd name="T32" fmla="*/ 102 w 294"/>
                <a:gd name="T33" fmla="*/ 647 h 704"/>
                <a:gd name="T34" fmla="*/ 124 w 294"/>
                <a:gd name="T35" fmla="*/ 585 h 704"/>
                <a:gd name="T36" fmla="*/ 129 w 294"/>
                <a:gd name="T37" fmla="*/ 549 h 704"/>
                <a:gd name="T38" fmla="*/ 153 w 294"/>
                <a:gd name="T39" fmla="*/ 516 h 704"/>
                <a:gd name="T40" fmla="*/ 164 w 294"/>
                <a:gd name="T41" fmla="*/ 488 h 704"/>
                <a:gd name="T42" fmla="*/ 185 w 294"/>
                <a:gd name="T43" fmla="*/ 460 h 704"/>
                <a:gd name="T44" fmla="*/ 193 w 294"/>
                <a:gd name="T45" fmla="*/ 424 h 704"/>
                <a:gd name="T46" fmla="*/ 202 w 294"/>
                <a:gd name="T47" fmla="*/ 440 h 704"/>
                <a:gd name="T48" fmla="*/ 226 w 294"/>
                <a:gd name="T49" fmla="*/ 454 h 704"/>
                <a:gd name="T50" fmla="*/ 258 w 294"/>
                <a:gd name="T51" fmla="*/ 446 h 704"/>
                <a:gd name="T52" fmla="*/ 272 w 294"/>
                <a:gd name="T53" fmla="*/ 417 h 704"/>
                <a:gd name="T54" fmla="*/ 271 w 294"/>
                <a:gd name="T55" fmla="*/ 382 h 704"/>
                <a:gd name="T56" fmla="*/ 286 w 294"/>
                <a:gd name="T57" fmla="*/ 310 h 704"/>
                <a:gd name="T58" fmla="*/ 290 w 294"/>
                <a:gd name="T59" fmla="*/ 266 h 704"/>
                <a:gd name="T60" fmla="*/ 269 w 294"/>
                <a:gd name="T61" fmla="*/ 241 h 704"/>
                <a:gd name="T62" fmla="*/ 240 w 294"/>
                <a:gd name="T63" fmla="*/ 249 h 704"/>
                <a:gd name="T64" fmla="*/ 252 w 294"/>
                <a:gd name="T65" fmla="*/ 283 h 704"/>
                <a:gd name="T66" fmla="*/ 253 w 294"/>
                <a:gd name="T67" fmla="*/ 321 h 704"/>
                <a:gd name="T68" fmla="*/ 217 w 294"/>
                <a:gd name="T69" fmla="*/ 280 h 704"/>
                <a:gd name="T70" fmla="*/ 207 w 294"/>
                <a:gd name="T71" fmla="*/ 257 h 704"/>
                <a:gd name="T72" fmla="*/ 212 w 294"/>
                <a:gd name="T73" fmla="*/ 248 h 704"/>
                <a:gd name="T74" fmla="*/ 216 w 294"/>
                <a:gd name="T75" fmla="*/ 233 h 704"/>
                <a:gd name="T76" fmla="*/ 215 w 294"/>
                <a:gd name="T77" fmla="*/ 212 h 704"/>
                <a:gd name="T78" fmla="*/ 201 w 294"/>
                <a:gd name="T79" fmla="*/ 174 h 704"/>
                <a:gd name="T80" fmla="*/ 163 w 294"/>
                <a:gd name="T81" fmla="*/ 166 h 704"/>
                <a:gd name="T82" fmla="*/ 130 w 294"/>
                <a:gd name="T83" fmla="*/ 178 h 704"/>
                <a:gd name="T84" fmla="*/ 119 w 294"/>
                <a:gd name="T85" fmla="*/ 195 h 704"/>
                <a:gd name="T86" fmla="*/ 96 w 294"/>
                <a:gd name="T87" fmla="*/ 175 h 704"/>
                <a:gd name="T88" fmla="*/ 79 w 294"/>
                <a:gd name="T89" fmla="*/ 118 h 704"/>
                <a:gd name="T90" fmla="*/ 68 w 294"/>
                <a:gd name="T91" fmla="*/ 99 h 704"/>
                <a:gd name="T92" fmla="*/ 59 w 294"/>
                <a:gd name="T93" fmla="*/ 16 h 704"/>
                <a:gd name="T94" fmla="*/ 66 w 294"/>
                <a:gd name="T95" fmla="*/ 34 h 704"/>
                <a:gd name="T96" fmla="*/ 70 w 294"/>
                <a:gd name="T97" fmla="*/ 15 h 704"/>
                <a:gd name="T98" fmla="*/ 59 w 294"/>
                <a:gd name="T99" fmla="*/ 7 h 704"/>
                <a:gd name="T100" fmla="*/ 37 w 294"/>
                <a:gd name="T101" fmla="*/ 5 h 704"/>
                <a:gd name="T102" fmla="*/ 21 w 294"/>
                <a:gd name="T103" fmla="*/ 4 h 704"/>
                <a:gd name="T104" fmla="*/ 16 w 294"/>
                <a:gd name="T105" fmla="*/ 14 h 704"/>
                <a:gd name="T106" fmla="*/ 14 w 294"/>
                <a:gd name="T107" fmla="*/ 25 h 704"/>
                <a:gd name="T108" fmla="*/ 14 w 294"/>
                <a:gd name="T109" fmla="*/ 38 h 704"/>
                <a:gd name="T110" fmla="*/ 24 w 294"/>
                <a:gd name="T111" fmla="*/ 50 h 704"/>
                <a:gd name="T112" fmla="*/ 34 w 294"/>
                <a:gd name="T113" fmla="*/ 42 h 704"/>
                <a:gd name="T114" fmla="*/ 38 w 294"/>
                <a:gd name="T115" fmla="*/ 35 h 704"/>
                <a:gd name="T116" fmla="*/ 39 w 294"/>
                <a:gd name="T117" fmla="*/ 22 h 704"/>
                <a:gd name="T118" fmla="*/ 37 w 294"/>
                <a:gd name="T119" fmla="*/ 9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4" h="704">
                  <a:moveTo>
                    <a:pt x="68" y="99"/>
                  </a:moveTo>
                  <a:cubicBezTo>
                    <a:pt x="68" y="99"/>
                    <a:pt x="73" y="114"/>
                    <a:pt x="72" y="123"/>
                  </a:cubicBezTo>
                  <a:cubicBezTo>
                    <a:pt x="71" y="132"/>
                    <a:pt x="71" y="136"/>
                    <a:pt x="74" y="139"/>
                  </a:cubicBezTo>
                  <a:cubicBezTo>
                    <a:pt x="77" y="143"/>
                    <a:pt x="82" y="146"/>
                    <a:pt x="82" y="158"/>
                  </a:cubicBezTo>
                  <a:cubicBezTo>
                    <a:pt x="82" y="169"/>
                    <a:pt x="84" y="181"/>
                    <a:pt x="81" y="189"/>
                  </a:cubicBezTo>
                  <a:cubicBezTo>
                    <a:pt x="79" y="196"/>
                    <a:pt x="77" y="204"/>
                    <a:pt x="71" y="209"/>
                  </a:cubicBezTo>
                  <a:cubicBezTo>
                    <a:pt x="65" y="213"/>
                    <a:pt x="66" y="215"/>
                    <a:pt x="66" y="215"/>
                  </a:cubicBezTo>
                  <a:cubicBezTo>
                    <a:pt x="66" y="215"/>
                    <a:pt x="70" y="232"/>
                    <a:pt x="76" y="255"/>
                  </a:cubicBezTo>
                  <a:cubicBezTo>
                    <a:pt x="81" y="279"/>
                    <a:pt x="78" y="283"/>
                    <a:pt x="76" y="298"/>
                  </a:cubicBezTo>
                  <a:cubicBezTo>
                    <a:pt x="75" y="312"/>
                    <a:pt x="70" y="354"/>
                    <a:pt x="69" y="370"/>
                  </a:cubicBezTo>
                  <a:cubicBezTo>
                    <a:pt x="68" y="385"/>
                    <a:pt x="63" y="409"/>
                    <a:pt x="63" y="409"/>
                  </a:cubicBezTo>
                  <a:cubicBezTo>
                    <a:pt x="63" y="409"/>
                    <a:pt x="56" y="414"/>
                    <a:pt x="49" y="417"/>
                  </a:cubicBezTo>
                  <a:cubicBezTo>
                    <a:pt x="42" y="420"/>
                    <a:pt x="35" y="431"/>
                    <a:pt x="29" y="444"/>
                  </a:cubicBezTo>
                  <a:cubicBezTo>
                    <a:pt x="23" y="457"/>
                    <a:pt x="17" y="464"/>
                    <a:pt x="18" y="474"/>
                  </a:cubicBezTo>
                  <a:cubicBezTo>
                    <a:pt x="19" y="485"/>
                    <a:pt x="18" y="509"/>
                    <a:pt x="15" y="523"/>
                  </a:cubicBezTo>
                  <a:cubicBezTo>
                    <a:pt x="12" y="537"/>
                    <a:pt x="17" y="552"/>
                    <a:pt x="21" y="566"/>
                  </a:cubicBezTo>
                  <a:cubicBezTo>
                    <a:pt x="25" y="580"/>
                    <a:pt x="34" y="595"/>
                    <a:pt x="34" y="595"/>
                  </a:cubicBezTo>
                  <a:cubicBezTo>
                    <a:pt x="34" y="595"/>
                    <a:pt x="29" y="599"/>
                    <a:pt x="23" y="599"/>
                  </a:cubicBezTo>
                  <a:cubicBezTo>
                    <a:pt x="17" y="598"/>
                    <a:pt x="13" y="601"/>
                    <a:pt x="9" y="605"/>
                  </a:cubicBezTo>
                  <a:cubicBezTo>
                    <a:pt x="4" y="610"/>
                    <a:pt x="0" y="614"/>
                    <a:pt x="2" y="621"/>
                  </a:cubicBezTo>
                  <a:cubicBezTo>
                    <a:pt x="4" y="629"/>
                    <a:pt x="19" y="627"/>
                    <a:pt x="27" y="626"/>
                  </a:cubicBezTo>
                  <a:cubicBezTo>
                    <a:pt x="35" y="626"/>
                    <a:pt x="41" y="619"/>
                    <a:pt x="41" y="619"/>
                  </a:cubicBezTo>
                  <a:cubicBezTo>
                    <a:pt x="41" y="619"/>
                    <a:pt x="48" y="622"/>
                    <a:pt x="53" y="621"/>
                  </a:cubicBezTo>
                  <a:cubicBezTo>
                    <a:pt x="57" y="620"/>
                    <a:pt x="60" y="619"/>
                    <a:pt x="60" y="619"/>
                  </a:cubicBezTo>
                  <a:cubicBezTo>
                    <a:pt x="60" y="619"/>
                    <a:pt x="63" y="625"/>
                    <a:pt x="65" y="630"/>
                  </a:cubicBezTo>
                  <a:cubicBezTo>
                    <a:pt x="67" y="634"/>
                    <a:pt x="62" y="637"/>
                    <a:pt x="66" y="641"/>
                  </a:cubicBezTo>
                  <a:cubicBezTo>
                    <a:pt x="70" y="645"/>
                    <a:pt x="72" y="648"/>
                    <a:pt x="69" y="654"/>
                  </a:cubicBezTo>
                  <a:cubicBezTo>
                    <a:pt x="67" y="660"/>
                    <a:pt x="61" y="670"/>
                    <a:pt x="60" y="675"/>
                  </a:cubicBezTo>
                  <a:cubicBezTo>
                    <a:pt x="60" y="680"/>
                    <a:pt x="60" y="689"/>
                    <a:pt x="60" y="692"/>
                  </a:cubicBezTo>
                  <a:cubicBezTo>
                    <a:pt x="60" y="696"/>
                    <a:pt x="66" y="700"/>
                    <a:pt x="72" y="702"/>
                  </a:cubicBezTo>
                  <a:cubicBezTo>
                    <a:pt x="78" y="704"/>
                    <a:pt x="84" y="695"/>
                    <a:pt x="86" y="692"/>
                  </a:cubicBezTo>
                  <a:cubicBezTo>
                    <a:pt x="88" y="688"/>
                    <a:pt x="93" y="683"/>
                    <a:pt x="93" y="673"/>
                  </a:cubicBezTo>
                  <a:cubicBezTo>
                    <a:pt x="94" y="664"/>
                    <a:pt x="92" y="664"/>
                    <a:pt x="95" y="661"/>
                  </a:cubicBezTo>
                  <a:cubicBezTo>
                    <a:pt x="97" y="658"/>
                    <a:pt x="101" y="650"/>
                    <a:pt x="102" y="647"/>
                  </a:cubicBezTo>
                  <a:cubicBezTo>
                    <a:pt x="104" y="644"/>
                    <a:pt x="110" y="641"/>
                    <a:pt x="113" y="637"/>
                  </a:cubicBezTo>
                  <a:cubicBezTo>
                    <a:pt x="115" y="633"/>
                    <a:pt x="121" y="604"/>
                    <a:pt x="124" y="585"/>
                  </a:cubicBezTo>
                  <a:cubicBezTo>
                    <a:pt x="127" y="566"/>
                    <a:pt x="127" y="565"/>
                    <a:pt x="129" y="563"/>
                  </a:cubicBezTo>
                  <a:cubicBezTo>
                    <a:pt x="131" y="561"/>
                    <a:pt x="129" y="549"/>
                    <a:pt x="129" y="549"/>
                  </a:cubicBezTo>
                  <a:cubicBezTo>
                    <a:pt x="129" y="549"/>
                    <a:pt x="138" y="544"/>
                    <a:pt x="143" y="536"/>
                  </a:cubicBezTo>
                  <a:cubicBezTo>
                    <a:pt x="147" y="529"/>
                    <a:pt x="150" y="523"/>
                    <a:pt x="153" y="516"/>
                  </a:cubicBezTo>
                  <a:cubicBezTo>
                    <a:pt x="156" y="509"/>
                    <a:pt x="152" y="508"/>
                    <a:pt x="158" y="504"/>
                  </a:cubicBezTo>
                  <a:cubicBezTo>
                    <a:pt x="164" y="501"/>
                    <a:pt x="165" y="496"/>
                    <a:pt x="164" y="488"/>
                  </a:cubicBezTo>
                  <a:cubicBezTo>
                    <a:pt x="164" y="479"/>
                    <a:pt x="165" y="474"/>
                    <a:pt x="165" y="474"/>
                  </a:cubicBezTo>
                  <a:cubicBezTo>
                    <a:pt x="165" y="474"/>
                    <a:pt x="181" y="467"/>
                    <a:pt x="185" y="460"/>
                  </a:cubicBezTo>
                  <a:cubicBezTo>
                    <a:pt x="189" y="454"/>
                    <a:pt x="191" y="446"/>
                    <a:pt x="191" y="439"/>
                  </a:cubicBezTo>
                  <a:cubicBezTo>
                    <a:pt x="192" y="432"/>
                    <a:pt x="193" y="424"/>
                    <a:pt x="193" y="424"/>
                  </a:cubicBezTo>
                  <a:cubicBezTo>
                    <a:pt x="196" y="423"/>
                    <a:pt x="196" y="423"/>
                    <a:pt x="196" y="423"/>
                  </a:cubicBezTo>
                  <a:cubicBezTo>
                    <a:pt x="196" y="423"/>
                    <a:pt x="200" y="437"/>
                    <a:pt x="202" y="440"/>
                  </a:cubicBezTo>
                  <a:cubicBezTo>
                    <a:pt x="205" y="443"/>
                    <a:pt x="209" y="445"/>
                    <a:pt x="214" y="448"/>
                  </a:cubicBezTo>
                  <a:cubicBezTo>
                    <a:pt x="219" y="451"/>
                    <a:pt x="222" y="450"/>
                    <a:pt x="226" y="454"/>
                  </a:cubicBezTo>
                  <a:cubicBezTo>
                    <a:pt x="230" y="458"/>
                    <a:pt x="233" y="460"/>
                    <a:pt x="240" y="458"/>
                  </a:cubicBezTo>
                  <a:cubicBezTo>
                    <a:pt x="246" y="457"/>
                    <a:pt x="254" y="454"/>
                    <a:pt x="258" y="446"/>
                  </a:cubicBezTo>
                  <a:cubicBezTo>
                    <a:pt x="262" y="439"/>
                    <a:pt x="262" y="437"/>
                    <a:pt x="267" y="433"/>
                  </a:cubicBezTo>
                  <a:cubicBezTo>
                    <a:pt x="273" y="429"/>
                    <a:pt x="273" y="423"/>
                    <a:pt x="272" y="417"/>
                  </a:cubicBezTo>
                  <a:cubicBezTo>
                    <a:pt x="271" y="412"/>
                    <a:pt x="267" y="406"/>
                    <a:pt x="267" y="406"/>
                  </a:cubicBezTo>
                  <a:cubicBezTo>
                    <a:pt x="267" y="406"/>
                    <a:pt x="269" y="394"/>
                    <a:pt x="271" y="382"/>
                  </a:cubicBezTo>
                  <a:cubicBezTo>
                    <a:pt x="272" y="371"/>
                    <a:pt x="271" y="351"/>
                    <a:pt x="276" y="340"/>
                  </a:cubicBezTo>
                  <a:cubicBezTo>
                    <a:pt x="280" y="328"/>
                    <a:pt x="286" y="316"/>
                    <a:pt x="286" y="310"/>
                  </a:cubicBezTo>
                  <a:cubicBezTo>
                    <a:pt x="285" y="303"/>
                    <a:pt x="285" y="295"/>
                    <a:pt x="286" y="288"/>
                  </a:cubicBezTo>
                  <a:cubicBezTo>
                    <a:pt x="287" y="281"/>
                    <a:pt x="289" y="273"/>
                    <a:pt x="290" y="266"/>
                  </a:cubicBezTo>
                  <a:cubicBezTo>
                    <a:pt x="291" y="260"/>
                    <a:pt x="294" y="252"/>
                    <a:pt x="290" y="250"/>
                  </a:cubicBezTo>
                  <a:cubicBezTo>
                    <a:pt x="285" y="248"/>
                    <a:pt x="276" y="244"/>
                    <a:pt x="269" y="241"/>
                  </a:cubicBezTo>
                  <a:cubicBezTo>
                    <a:pt x="262" y="238"/>
                    <a:pt x="258" y="236"/>
                    <a:pt x="252" y="240"/>
                  </a:cubicBezTo>
                  <a:cubicBezTo>
                    <a:pt x="246" y="244"/>
                    <a:pt x="240" y="246"/>
                    <a:pt x="240" y="249"/>
                  </a:cubicBezTo>
                  <a:cubicBezTo>
                    <a:pt x="241" y="252"/>
                    <a:pt x="245" y="260"/>
                    <a:pt x="247" y="265"/>
                  </a:cubicBezTo>
                  <a:cubicBezTo>
                    <a:pt x="248" y="269"/>
                    <a:pt x="247" y="276"/>
                    <a:pt x="252" y="283"/>
                  </a:cubicBezTo>
                  <a:cubicBezTo>
                    <a:pt x="256" y="291"/>
                    <a:pt x="259" y="294"/>
                    <a:pt x="258" y="302"/>
                  </a:cubicBezTo>
                  <a:cubicBezTo>
                    <a:pt x="256" y="310"/>
                    <a:pt x="253" y="321"/>
                    <a:pt x="253" y="321"/>
                  </a:cubicBezTo>
                  <a:cubicBezTo>
                    <a:pt x="253" y="321"/>
                    <a:pt x="239" y="303"/>
                    <a:pt x="235" y="299"/>
                  </a:cubicBezTo>
                  <a:cubicBezTo>
                    <a:pt x="230" y="296"/>
                    <a:pt x="220" y="287"/>
                    <a:pt x="217" y="280"/>
                  </a:cubicBezTo>
                  <a:cubicBezTo>
                    <a:pt x="213" y="273"/>
                    <a:pt x="211" y="270"/>
                    <a:pt x="210" y="265"/>
                  </a:cubicBezTo>
                  <a:cubicBezTo>
                    <a:pt x="208" y="260"/>
                    <a:pt x="207" y="257"/>
                    <a:pt x="207" y="257"/>
                  </a:cubicBezTo>
                  <a:cubicBezTo>
                    <a:pt x="207" y="257"/>
                    <a:pt x="207" y="255"/>
                    <a:pt x="208" y="252"/>
                  </a:cubicBezTo>
                  <a:cubicBezTo>
                    <a:pt x="210" y="249"/>
                    <a:pt x="208" y="249"/>
                    <a:pt x="212" y="248"/>
                  </a:cubicBezTo>
                  <a:cubicBezTo>
                    <a:pt x="217" y="247"/>
                    <a:pt x="218" y="242"/>
                    <a:pt x="217" y="238"/>
                  </a:cubicBezTo>
                  <a:cubicBezTo>
                    <a:pt x="216" y="234"/>
                    <a:pt x="214" y="238"/>
                    <a:pt x="216" y="233"/>
                  </a:cubicBezTo>
                  <a:cubicBezTo>
                    <a:pt x="218" y="228"/>
                    <a:pt x="218" y="227"/>
                    <a:pt x="216" y="224"/>
                  </a:cubicBezTo>
                  <a:cubicBezTo>
                    <a:pt x="214" y="222"/>
                    <a:pt x="215" y="218"/>
                    <a:pt x="215" y="212"/>
                  </a:cubicBezTo>
                  <a:cubicBezTo>
                    <a:pt x="215" y="206"/>
                    <a:pt x="212" y="204"/>
                    <a:pt x="212" y="197"/>
                  </a:cubicBezTo>
                  <a:cubicBezTo>
                    <a:pt x="211" y="189"/>
                    <a:pt x="208" y="179"/>
                    <a:pt x="201" y="174"/>
                  </a:cubicBezTo>
                  <a:cubicBezTo>
                    <a:pt x="194" y="169"/>
                    <a:pt x="186" y="166"/>
                    <a:pt x="181" y="166"/>
                  </a:cubicBezTo>
                  <a:cubicBezTo>
                    <a:pt x="175" y="166"/>
                    <a:pt x="171" y="166"/>
                    <a:pt x="163" y="166"/>
                  </a:cubicBezTo>
                  <a:cubicBezTo>
                    <a:pt x="156" y="166"/>
                    <a:pt x="148" y="165"/>
                    <a:pt x="142" y="169"/>
                  </a:cubicBezTo>
                  <a:cubicBezTo>
                    <a:pt x="136" y="173"/>
                    <a:pt x="136" y="170"/>
                    <a:pt x="130" y="178"/>
                  </a:cubicBezTo>
                  <a:cubicBezTo>
                    <a:pt x="125" y="185"/>
                    <a:pt x="122" y="186"/>
                    <a:pt x="121" y="191"/>
                  </a:cubicBezTo>
                  <a:cubicBezTo>
                    <a:pt x="119" y="195"/>
                    <a:pt x="119" y="195"/>
                    <a:pt x="119" y="195"/>
                  </a:cubicBezTo>
                  <a:cubicBezTo>
                    <a:pt x="119" y="195"/>
                    <a:pt x="115" y="196"/>
                    <a:pt x="111" y="192"/>
                  </a:cubicBezTo>
                  <a:cubicBezTo>
                    <a:pt x="107" y="188"/>
                    <a:pt x="100" y="183"/>
                    <a:pt x="96" y="175"/>
                  </a:cubicBezTo>
                  <a:cubicBezTo>
                    <a:pt x="92" y="168"/>
                    <a:pt x="86" y="161"/>
                    <a:pt x="85" y="154"/>
                  </a:cubicBezTo>
                  <a:cubicBezTo>
                    <a:pt x="85" y="148"/>
                    <a:pt x="82" y="130"/>
                    <a:pt x="79" y="118"/>
                  </a:cubicBezTo>
                  <a:cubicBezTo>
                    <a:pt x="75" y="107"/>
                    <a:pt x="75" y="103"/>
                    <a:pt x="72" y="101"/>
                  </a:cubicBezTo>
                  <a:cubicBezTo>
                    <a:pt x="69" y="98"/>
                    <a:pt x="68" y="99"/>
                    <a:pt x="68" y="99"/>
                  </a:cubicBezTo>
                  <a:close/>
                  <a:moveTo>
                    <a:pt x="54" y="10"/>
                  </a:moveTo>
                  <a:cubicBezTo>
                    <a:pt x="54" y="10"/>
                    <a:pt x="56" y="16"/>
                    <a:pt x="59" y="16"/>
                  </a:cubicBezTo>
                  <a:cubicBezTo>
                    <a:pt x="62" y="17"/>
                    <a:pt x="64" y="18"/>
                    <a:pt x="64" y="23"/>
                  </a:cubicBezTo>
                  <a:cubicBezTo>
                    <a:pt x="65" y="27"/>
                    <a:pt x="65" y="33"/>
                    <a:pt x="66" y="34"/>
                  </a:cubicBezTo>
                  <a:cubicBezTo>
                    <a:pt x="66" y="35"/>
                    <a:pt x="68" y="35"/>
                    <a:pt x="69" y="31"/>
                  </a:cubicBezTo>
                  <a:cubicBezTo>
                    <a:pt x="70" y="28"/>
                    <a:pt x="71" y="18"/>
                    <a:pt x="70" y="15"/>
                  </a:cubicBezTo>
                  <a:cubicBezTo>
                    <a:pt x="70" y="12"/>
                    <a:pt x="71" y="8"/>
                    <a:pt x="67" y="6"/>
                  </a:cubicBezTo>
                  <a:cubicBezTo>
                    <a:pt x="64" y="4"/>
                    <a:pt x="61" y="5"/>
                    <a:pt x="59" y="7"/>
                  </a:cubicBezTo>
                  <a:cubicBezTo>
                    <a:pt x="57" y="8"/>
                    <a:pt x="54" y="10"/>
                    <a:pt x="54" y="10"/>
                  </a:cubicBezTo>
                  <a:close/>
                  <a:moveTo>
                    <a:pt x="37" y="5"/>
                  </a:moveTo>
                  <a:cubicBezTo>
                    <a:pt x="35" y="3"/>
                    <a:pt x="29" y="1"/>
                    <a:pt x="28" y="0"/>
                  </a:cubicBezTo>
                  <a:cubicBezTo>
                    <a:pt x="27" y="0"/>
                    <a:pt x="22" y="1"/>
                    <a:pt x="21" y="4"/>
                  </a:cubicBezTo>
                  <a:cubicBezTo>
                    <a:pt x="19" y="7"/>
                    <a:pt x="20" y="9"/>
                    <a:pt x="20" y="9"/>
                  </a:cubicBezTo>
                  <a:cubicBezTo>
                    <a:pt x="20" y="9"/>
                    <a:pt x="15" y="9"/>
                    <a:pt x="16" y="14"/>
                  </a:cubicBezTo>
                  <a:cubicBezTo>
                    <a:pt x="17" y="19"/>
                    <a:pt x="20" y="21"/>
                    <a:pt x="20" y="21"/>
                  </a:cubicBezTo>
                  <a:cubicBezTo>
                    <a:pt x="20" y="21"/>
                    <a:pt x="14" y="20"/>
                    <a:pt x="14" y="25"/>
                  </a:cubicBezTo>
                  <a:cubicBezTo>
                    <a:pt x="14" y="29"/>
                    <a:pt x="20" y="35"/>
                    <a:pt x="20" y="35"/>
                  </a:cubicBezTo>
                  <a:cubicBezTo>
                    <a:pt x="20" y="35"/>
                    <a:pt x="14" y="32"/>
                    <a:pt x="14" y="38"/>
                  </a:cubicBezTo>
                  <a:cubicBezTo>
                    <a:pt x="13" y="45"/>
                    <a:pt x="24" y="52"/>
                    <a:pt x="24" y="52"/>
                  </a:cubicBezTo>
                  <a:cubicBezTo>
                    <a:pt x="24" y="50"/>
                    <a:pt x="24" y="50"/>
                    <a:pt x="24" y="50"/>
                  </a:cubicBezTo>
                  <a:cubicBezTo>
                    <a:pt x="24" y="50"/>
                    <a:pt x="26" y="50"/>
                    <a:pt x="28" y="49"/>
                  </a:cubicBezTo>
                  <a:cubicBezTo>
                    <a:pt x="31" y="49"/>
                    <a:pt x="36" y="45"/>
                    <a:pt x="34" y="42"/>
                  </a:cubicBezTo>
                  <a:cubicBezTo>
                    <a:pt x="32" y="40"/>
                    <a:pt x="32" y="41"/>
                    <a:pt x="31" y="40"/>
                  </a:cubicBezTo>
                  <a:cubicBezTo>
                    <a:pt x="30" y="40"/>
                    <a:pt x="36" y="40"/>
                    <a:pt x="38" y="35"/>
                  </a:cubicBezTo>
                  <a:cubicBezTo>
                    <a:pt x="40" y="32"/>
                    <a:pt x="36" y="29"/>
                    <a:pt x="34" y="28"/>
                  </a:cubicBezTo>
                  <a:cubicBezTo>
                    <a:pt x="25" y="25"/>
                    <a:pt x="39" y="31"/>
                    <a:pt x="39" y="22"/>
                  </a:cubicBezTo>
                  <a:cubicBezTo>
                    <a:pt x="40" y="16"/>
                    <a:pt x="32" y="13"/>
                    <a:pt x="32" y="13"/>
                  </a:cubicBezTo>
                  <a:cubicBezTo>
                    <a:pt x="32" y="13"/>
                    <a:pt x="37" y="11"/>
                    <a:pt x="37" y="9"/>
                  </a:cubicBezTo>
                  <a:cubicBezTo>
                    <a:pt x="37" y="6"/>
                    <a:pt x="37" y="5"/>
                    <a:pt x="3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4"/>
            <p:cNvSpPr>
              <a:spLocks noEditPoints="1"/>
            </p:cNvSpPr>
            <p:nvPr/>
          </p:nvSpPr>
          <p:spPr bwMode="auto">
            <a:xfrm>
              <a:off x="5116513" y="498476"/>
              <a:ext cx="1116013" cy="1663700"/>
            </a:xfrm>
            <a:custGeom>
              <a:avLst/>
              <a:gdLst>
                <a:gd name="T0" fmla="*/ 12 w 278"/>
                <a:gd name="T1" fmla="*/ 1 h 415"/>
                <a:gd name="T2" fmla="*/ 7 w 278"/>
                <a:gd name="T3" fmla="*/ 3 h 415"/>
                <a:gd name="T4" fmla="*/ 8 w 278"/>
                <a:gd name="T5" fmla="*/ 9 h 415"/>
                <a:gd name="T6" fmla="*/ 2 w 278"/>
                <a:gd name="T7" fmla="*/ 13 h 415"/>
                <a:gd name="T8" fmla="*/ 10 w 278"/>
                <a:gd name="T9" fmla="*/ 21 h 415"/>
                <a:gd name="T10" fmla="*/ 0 w 278"/>
                <a:gd name="T11" fmla="*/ 24 h 415"/>
                <a:gd name="T12" fmla="*/ 9 w 278"/>
                <a:gd name="T13" fmla="*/ 36 h 415"/>
                <a:gd name="T14" fmla="*/ 12 w 278"/>
                <a:gd name="T15" fmla="*/ 37 h 415"/>
                <a:gd name="T16" fmla="*/ 13 w 278"/>
                <a:gd name="T17" fmla="*/ 24 h 415"/>
                <a:gd name="T18" fmla="*/ 23 w 278"/>
                <a:gd name="T19" fmla="*/ 21 h 415"/>
                <a:gd name="T20" fmla="*/ 11 w 278"/>
                <a:gd name="T21" fmla="*/ 13 h 415"/>
                <a:gd name="T22" fmla="*/ 21 w 278"/>
                <a:gd name="T23" fmla="*/ 5 h 415"/>
                <a:gd name="T24" fmla="*/ 5 w 278"/>
                <a:gd name="T25" fmla="*/ 35 h 415"/>
                <a:gd name="T26" fmla="*/ 6 w 278"/>
                <a:gd name="T27" fmla="*/ 48 h 415"/>
                <a:gd name="T28" fmla="*/ 8 w 278"/>
                <a:gd name="T29" fmla="*/ 46 h 415"/>
                <a:gd name="T30" fmla="*/ 16 w 278"/>
                <a:gd name="T31" fmla="*/ 42 h 415"/>
                <a:gd name="T32" fmla="*/ 9 w 278"/>
                <a:gd name="T33" fmla="*/ 36 h 415"/>
                <a:gd name="T34" fmla="*/ 49 w 278"/>
                <a:gd name="T35" fmla="*/ 18 h 415"/>
                <a:gd name="T36" fmla="*/ 52 w 278"/>
                <a:gd name="T37" fmla="*/ 30 h 415"/>
                <a:gd name="T38" fmla="*/ 53 w 278"/>
                <a:gd name="T39" fmla="*/ 30 h 415"/>
                <a:gd name="T40" fmla="*/ 51 w 278"/>
                <a:gd name="T41" fmla="*/ 6 h 415"/>
                <a:gd name="T42" fmla="*/ 41 w 278"/>
                <a:gd name="T43" fmla="*/ 11 h 415"/>
                <a:gd name="T44" fmla="*/ 127 w 278"/>
                <a:gd name="T45" fmla="*/ 187 h 415"/>
                <a:gd name="T46" fmla="*/ 107 w 278"/>
                <a:gd name="T47" fmla="*/ 211 h 415"/>
                <a:gd name="T48" fmla="*/ 111 w 278"/>
                <a:gd name="T49" fmla="*/ 240 h 415"/>
                <a:gd name="T50" fmla="*/ 128 w 278"/>
                <a:gd name="T51" fmla="*/ 273 h 415"/>
                <a:gd name="T52" fmla="*/ 161 w 278"/>
                <a:gd name="T53" fmla="*/ 281 h 415"/>
                <a:gd name="T54" fmla="*/ 181 w 278"/>
                <a:gd name="T55" fmla="*/ 251 h 415"/>
                <a:gd name="T56" fmla="*/ 194 w 278"/>
                <a:gd name="T57" fmla="*/ 233 h 415"/>
                <a:gd name="T58" fmla="*/ 193 w 278"/>
                <a:gd name="T59" fmla="*/ 208 h 415"/>
                <a:gd name="T60" fmla="*/ 182 w 278"/>
                <a:gd name="T61" fmla="*/ 218 h 415"/>
                <a:gd name="T62" fmla="*/ 181 w 278"/>
                <a:gd name="T63" fmla="*/ 237 h 415"/>
                <a:gd name="T64" fmla="*/ 172 w 278"/>
                <a:gd name="T65" fmla="*/ 220 h 415"/>
                <a:gd name="T66" fmla="*/ 155 w 278"/>
                <a:gd name="T67" fmla="*/ 192 h 415"/>
                <a:gd name="T68" fmla="*/ 143 w 278"/>
                <a:gd name="T69" fmla="*/ 186 h 415"/>
                <a:gd name="T70" fmla="*/ 149 w 278"/>
                <a:gd name="T71" fmla="*/ 297 h 415"/>
                <a:gd name="T72" fmla="*/ 186 w 278"/>
                <a:gd name="T73" fmla="*/ 279 h 415"/>
                <a:gd name="T74" fmla="*/ 186 w 278"/>
                <a:gd name="T75" fmla="*/ 252 h 415"/>
                <a:gd name="T76" fmla="*/ 181 w 278"/>
                <a:gd name="T77" fmla="*/ 255 h 415"/>
                <a:gd name="T78" fmla="*/ 155 w 278"/>
                <a:gd name="T79" fmla="*/ 287 h 415"/>
                <a:gd name="T80" fmla="*/ 237 w 278"/>
                <a:gd name="T81" fmla="*/ 241 h 415"/>
                <a:gd name="T82" fmla="*/ 234 w 278"/>
                <a:gd name="T83" fmla="*/ 263 h 415"/>
                <a:gd name="T84" fmla="*/ 245 w 278"/>
                <a:gd name="T85" fmla="*/ 297 h 415"/>
                <a:gd name="T86" fmla="*/ 214 w 278"/>
                <a:gd name="T87" fmla="*/ 382 h 415"/>
                <a:gd name="T88" fmla="*/ 222 w 278"/>
                <a:gd name="T89" fmla="*/ 409 h 415"/>
                <a:gd name="T90" fmla="*/ 240 w 278"/>
                <a:gd name="T91" fmla="*/ 415 h 415"/>
                <a:gd name="T92" fmla="*/ 251 w 278"/>
                <a:gd name="T93" fmla="*/ 402 h 415"/>
                <a:gd name="T94" fmla="*/ 260 w 278"/>
                <a:gd name="T95" fmla="*/ 336 h 415"/>
                <a:gd name="T96" fmla="*/ 271 w 278"/>
                <a:gd name="T97" fmla="*/ 274 h 415"/>
                <a:gd name="T98" fmla="*/ 250 w 278"/>
                <a:gd name="T99" fmla="*/ 241 h 415"/>
                <a:gd name="T100" fmla="*/ 237 w 278"/>
                <a:gd name="T101" fmla="*/ 241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8" h="415">
                  <a:moveTo>
                    <a:pt x="21" y="5"/>
                  </a:moveTo>
                  <a:cubicBezTo>
                    <a:pt x="19" y="3"/>
                    <a:pt x="14" y="2"/>
                    <a:pt x="12" y="1"/>
                  </a:cubicBezTo>
                  <a:cubicBezTo>
                    <a:pt x="12" y="0"/>
                    <a:pt x="10" y="1"/>
                    <a:pt x="10" y="1"/>
                  </a:cubicBezTo>
                  <a:cubicBezTo>
                    <a:pt x="9" y="1"/>
                    <a:pt x="7" y="2"/>
                    <a:pt x="7" y="3"/>
                  </a:cubicBezTo>
                  <a:cubicBezTo>
                    <a:pt x="6" y="4"/>
                    <a:pt x="6" y="6"/>
                    <a:pt x="7" y="7"/>
                  </a:cubicBezTo>
                  <a:cubicBezTo>
                    <a:pt x="8" y="9"/>
                    <a:pt x="8" y="9"/>
                    <a:pt x="8" y="9"/>
                  </a:cubicBezTo>
                  <a:cubicBezTo>
                    <a:pt x="5" y="9"/>
                    <a:pt x="5" y="9"/>
                    <a:pt x="5" y="9"/>
                  </a:cubicBezTo>
                  <a:cubicBezTo>
                    <a:pt x="3" y="9"/>
                    <a:pt x="2" y="11"/>
                    <a:pt x="2" y="13"/>
                  </a:cubicBezTo>
                  <a:cubicBezTo>
                    <a:pt x="3" y="15"/>
                    <a:pt x="4" y="17"/>
                    <a:pt x="6" y="19"/>
                  </a:cubicBezTo>
                  <a:cubicBezTo>
                    <a:pt x="10" y="21"/>
                    <a:pt x="10" y="21"/>
                    <a:pt x="10" y="21"/>
                  </a:cubicBezTo>
                  <a:cubicBezTo>
                    <a:pt x="5" y="21"/>
                    <a:pt x="5" y="21"/>
                    <a:pt x="5" y="21"/>
                  </a:cubicBezTo>
                  <a:cubicBezTo>
                    <a:pt x="3" y="21"/>
                    <a:pt x="0" y="22"/>
                    <a:pt x="0" y="24"/>
                  </a:cubicBezTo>
                  <a:cubicBezTo>
                    <a:pt x="0" y="27"/>
                    <a:pt x="4" y="31"/>
                    <a:pt x="6" y="33"/>
                  </a:cubicBezTo>
                  <a:cubicBezTo>
                    <a:pt x="9" y="36"/>
                    <a:pt x="9" y="36"/>
                    <a:pt x="9" y="36"/>
                  </a:cubicBezTo>
                  <a:cubicBezTo>
                    <a:pt x="9" y="35"/>
                    <a:pt x="9" y="35"/>
                    <a:pt x="9" y="35"/>
                  </a:cubicBezTo>
                  <a:cubicBezTo>
                    <a:pt x="12" y="37"/>
                    <a:pt x="12" y="37"/>
                    <a:pt x="12" y="37"/>
                  </a:cubicBezTo>
                  <a:cubicBezTo>
                    <a:pt x="14" y="37"/>
                    <a:pt x="22" y="38"/>
                    <a:pt x="22" y="34"/>
                  </a:cubicBezTo>
                  <a:cubicBezTo>
                    <a:pt x="22" y="28"/>
                    <a:pt x="14" y="30"/>
                    <a:pt x="13" y="24"/>
                  </a:cubicBezTo>
                  <a:cubicBezTo>
                    <a:pt x="14" y="24"/>
                    <a:pt x="14" y="24"/>
                    <a:pt x="14" y="24"/>
                  </a:cubicBezTo>
                  <a:cubicBezTo>
                    <a:pt x="17" y="25"/>
                    <a:pt x="23" y="25"/>
                    <a:pt x="23" y="21"/>
                  </a:cubicBezTo>
                  <a:cubicBezTo>
                    <a:pt x="23" y="17"/>
                    <a:pt x="18" y="15"/>
                    <a:pt x="15" y="14"/>
                  </a:cubicBezTo>
                  <a:cubicBezTo>
                    <a:pt x="11" y="13"/>
                    <a:pt x="11" y="13"/>
                    <a:pt x="11" y="13"/>
                  </a:cubicBezTo>
                  <a:cubicBezTo>
                    <a:pt x="14" y="11"/>
                    <a:pt x="14" y="11"/>
                    <a:pt x="14" y="11"/>
                  </a:cubicBezTo>
                  <a:cubicBezTo>
                    <a:pt x="16" y="11"/>
                    <a:pt x="21" y="7"/>
                    <a:pt x="21" y="5"/>
                  </a:cubicBezTo>
                  <a:close/>
                  <a:moveTo>
                    <a:pt x="9" y="36"/>
                  </a:moveTo>
                  <a:cubicBezTo>
                    <a:pt x="5" y="35"/>
                    <a:pt x="5" y="35"/>
                    <a:pt x="5" y="35"/>
                  </a:cubicBezTo>
                  <a:cubicBezTo>
                    <a:pt x="3" y="35"/>
                    <a:pt x="0" y="35"/>
                    <a:pt x="0" y="37"/>
                  </a:cubicBezTo>
                  <a:cubicBezTo>
                    <a:pt x="0" y="40"/>
                    <a:pt x="4" y="45"/>
                    <a:pt x="6" y="48"/>
                  </a:cubicBezTo>
                  <a:cubicBezTo>
                    <a:pt x="7" y="46"/>
                    <a:pt x="7" y="46"/>
                    <a:pt x="7" y="46"/>
                  </a:cubicBezTo>
                  <a:cubicBezTo>
                    <a:pt x="8" y="46"/>
                    <a:pt x="8" y="46"/>
                    <a:pt x="8" y="46"/>
                  </a:cubicBezTo>
                  <a:cubicBezTo>
                    <a:pt x="10" y="46"/>
                    <a:pt x="12" y="47"/>
                    <a:pt x="14" y="46"/>
                  </a:cubicBezTo>
                  <a:cubicBezTo>
                    <a:pt x="16" y="46"/>
                    <a:pt x="17" y="44"/>
                    <a:pt x="16" y="42"/>
                  </a:cubicBezTo>
                  <a:cubicBezTo>
                    <a:pt x="15" y="41"/>
                    <a:pt x="14" y="39"/>
                    <a:pt x="12" y="38"/>
                  </a:cubicBezTo>
                  <a:cubicBezTo>
                    <a:pt x="9" y="36"/>
                    <a:pt x="9" y="36"/>
                    <a:pt x="9" y="36"/>
                  </a:cubicBezTo>
                  <a:close/>
                  <a:moveTo>
                    <a:pt x="41" y="11"/>
                  </a:moveTo>
                  <a:cubicBezTo>
                    <a:pt x="39" y="15"/>
                    <a:pt x="48" y="13"/>
                    <a:pt x="49" y="18"/>
                  </a:cubicBezTo>
                  <a:cubicBezTo>
                    <a:pt x="49" y="21"/>
                    <a:pt x="51" y="22"/>
                    <a:pt x="51" y="24"/>
                  </a:cubicBezTo>
                  <a:cubicBezTo>
                    <a:pt x="51" y="26"/>
                    <a:pt x="52" y="28"/>
                    <a:pt x="52" y="30"/>
                  </a:cubicBezTo>
                  <a:cubicBezTo>
                    <a:pt x="52" y="30"/>
                    <a:pt x="52" y="31"/>
                    <a:pt x="52" y="32"/>
                  </a:cubicBezTo>
                  <a:cubicBezTo>
                    <a:pt x="52" y="31"/>
                    <a:pt x="53" y="30"/>
                    <a:pt x="53" y="30"/>
                  </a:cubicBezTo>
                  <a:cubicBezTo>
                    <a:pt x="54" y="26"/>
                    <a:pt x="54" y="18"/>
                    <a:pt x="54" y="14"/>
                  </a:cubicBezTo>
                  <a:cubicBezTo>
                    <a:pt x="54" y="11"/>
                    <a:pt x="55" y="8"/>
                    <a:pt x="51" y="6"/>
                  </a:cubicBezTo>
                  <a:cubicBezTo>
                    <a:pt x="49" y="5"/>
                    <a:pt x="47" y="5"/>
                    <a:pt x="45" y="7"/>
                  </a:cubicBezTo>
                  <a:cubicBezTo>
                    <a:pt x="44" y="8"/>
                    <a:pt x="41" y="10"/>
                    <a:pt x="41" y="11"/>
                  </a:cubicBezTo>
                  <a:close/>
                  <a:moveTo>
                    <a:pt x="143" y="186"/>
                  </a:moveTo>
                  <a:cubicBezTo>
                    <a:pt x="134" y="188"/>
                    <a:pt x="133" y="187"/>
                    <a:pt x="127" y="187"/>
                  </a:cubicBezTo>
                  <a:cubicBezTo>
                    <a:pt x="121" y="187"/>
                    <a:pt x="119" y="188"/>
                    <a:pt x="115" y="193"/>
                  </a:cubicBezTo>
                  <a:cubicBezTo>
                    <a:pt x="111" y="198"/>
                    <a:pt x="108" y="204"/>
                    <a:pt x="107" y="211"/>
                  </a:cubicBezTo>
                  <a:cubicBezTo>
                    <a:pt x="106" y="219"/>
                    <a:pt x="107" y="226"/>
                    <a:pt x="107" y="226"/>
                  </a:cubicBezTo>
                  <a:cubicBezTo>
                    <a:pt x="107" y="226"/>
                    <a:pt x="111" y="233"/>
                    <a:pt x="111" y="240"/>
                  </a:cubicBezTo>
                  <a:cubicBezTo>
                    <a:pt x="112" y="246"/>
                    <a:pt x="112" y="249"/>
                    <a:pt x="116" y="256"/>
                  </a:cubicBezTo>
                  <a:cubicBezTo>
                    <a:pt x="120" y="264"/>
                    <a:pt x="126" y="269"/>
                    <a:pt x="128" y="273"/>
                  </a:cubicBezTo>
                  <a:cubicBezTo>
                    <a:pt x="130" y="278"/>
                    <a:pt x="132" y="289"/>
                    <a:pt x="141" y="289"/>
                  </a:cubicBezTo>
                  <a:cubicBezTo>
                    <a:pt x="149" y="290"/>
                    <a:pt x="157" y="284"/>
                    <a:pt x="161" y="281"/>
                  </a:cubicBezTo>
                  <a:cubicBezTo>
                    <a:pt x="165" y="277"/>
                    <a:pt x="173" y="269"/>
                    <a:pt x="176" y="264"/>
                  </a:cubicBezTo>
                  <a:cubicBezTo>
                    <a:pt x="179" y="260"/>
                    <a:pt x="180" y="253"/>
                    <a:pt x="181" y="251"/>
                  </a:cubicBezTo>
                  <a:cubicBezTo>
                    <a:pt x="182" y="248"/>
                    <a:pt x="182" y="243"/>
                    <a:pt x="185" y="242"/>
                  </a:cubicBezTo>
                  <a:cubicBezTo>
                    <a:pt x="187" y="240"/>
                    <a:pt x="192" y="237"/>
                    <a:pt x="194" y="233"/>
                  </a:cubicBezTo>
                  <a:cubicBezTo>
                    <a:pt x="197" y="228"/>
                    <a:pt x="198" y="229"/>
                    <a:pt x="198" y="221"/>
                  </a:cubicBezTo>
                  <a:cubicBezTo>
                    <a:pt x="197" y="212"/>
                    <a:pt x="197" y="210"/>
                    <a:pt x="193" y="208"/>
                  </a:cubicBezTo>
                  <a:cubicBezTo>
                    <a:pt x="189" y="207"/>
                    <a:pt x="186" y="209"/>
                    <a:pt x="185" y="213"/>
                  </a:cubicBezTo>
                  <a:cubicBezTo>
                    <a:pt x="185" y="216"/>
                    <a:pt x="183" y="216"/>
                    <a:pt x="182" y="218"/>
                  </a:cubicBezTo>
                  <a:cubicBezTo>
                    <a:pt x="181" y="221"/>
                    <a:pt x="181" y="224"/>
                    <a:pt x="181" y="228"/>
                  </a:cubicBezTo>
                  <a:cubicBezTo>
                    <a:pt x="181" y="232"/>
                    <a:pt x="181" y="237"/>
                    <a:pt x="181" y="237"/>
                  </a:cubicBezTo>
                  <a:cubicBezTo>
                    <a:pt x="176" y="238"/>
                    <a:pt x="176" y="238"/>
                    <a:pt x="176" y="238"/>
                  </a:cubicBezTo>
                  <a:cubicBezTo>
                    <a:pt x="176" y="238"/>
                    <a:pt x="175" y="228"/>
                    <a:pt x="172" y="220"/>
                  </a:cubicBezTo>
                  <a:cubicBezTo>
                    <a:pt x="170" y="213"/>
                    <a:pt x="168" y="211"/>
                    <a:pt x="164" y="208"/>
                  </a:cubicBezTo>
                  <a:cubicBezTo>
                    <a:pt x="159" y="204"/>
                    <a:pt x="157" y="197"/>
                    <a:pt x="155" y="192"/>
                  </a:cubicBezTo>
                  <a:cubicBezTo>
                    <a:pt x="154" y="187"/>
                    <a:pt x="151" y="186"/>
                    <a:pt x="149" y="186"/>
                  </a:cubicBezTo>
                  <a:cubicBezTo>
                    <a:pt x="147" y="185"/>
                    <a:pt x="143" y="186"/>
                    <a:pt x="143" y="186"/>
                  </a:cubicBezTo>
                  <a:close/>
                  <a:moveTo>
                    <a:pt x="144" y="291"/>
                  </a:moveTo>
                  <a:cubicBezTo>
                    <a:pt x="149" y="297"/>
                    <a:pt x="149" y="297"/>
                    <a:pt x="149" y="297"/>
                  </a:cubicBezTo>
                  <a:cubicBezTo>
                    <a:pt x="149" y="297"/>
                    <a:pt x="163" y="292"/>
                    <a:pt x="170" y="289"/>
                  </a:cubicBezTo>
                  <a:cubicBezTo>
                    <a:pt x="177" y="286"/>
                    <a:pt x="184" y="281"/>
                    <a:pt x="186" y="279"/>
                  </a:cubicBezTo>
                  <a:cubicBezTo>
                    <a:pt x="188" y="277"/>
                    <a:pt x="189" y="274"/>
                    <a:pt x="188" y="267"/>
                  </a:cubicBezTo>
                  <a:cubicBezTo>
                    <a:pt x="187" y="261"/>
                    <a:pt x="186" y="255"/>
                    <a:pt x="186" y="252"/>
                  </a:cubicBezTo>
                  <a:cubicBezTo>
                    <a:pt x="186" y="248"/>
                    <a:pt x="185" y="243"/>
                    <a:pt x="185" y="243"/>
                  </a:cubicBezTo>
                  <a:cubicBezTo>
                    <a:pt x="185" y="243"/>
                    <a:pt x="183" y="248"/>
                    <a:pt x="181" y="255"/>
                  </a:cubicBezTo>
                  <a:cubicBezTo>
                    <a:pt x="180" y="261"/>
                    <a:pt x="176" y="268"/>
                    <a:pt x="171" y="273"/>
                  </a:cubicBezTo>
                  <a:cubicBezTo>
                    <a:pt x="166" y="278"/>
                    <a:pt x="163" y="283"/>
                    <a:pt x="155" y="287"/>
                  </a:cubicBezTo>
                  <a:cubicBezTo>
                    <a:pt x="148" y="291"/>
                    <a:pt x="144" y="291"/>
                    <a:pt x="144" y="291"/>
                  </a:cubicBezTo>
                  <a:close/>
                  <a:moveTo>
                    <a:pt x="237" y="241"/>
                  </a:moveTo>
                  <a:cubicBezTo>
                    <a:pt x="232" y="244"/>
                    <a:pt x="226" y="246"/>
                    <a:pt x="228" y="249"/>
                  </a:cubicBezTo>
                  <a:cubicBezTo>
                    <a:pt x="229" y="253"/>
                    <a:pt x="232" y="258"/>
                    <a:pt x="234" y="263"/>
                  </a:cubicBezTo>
                  <a:cubicBezTo>
                    <a:pt x="235" y="269"/>
                    <a:pt x="234" y="274"/>
                    <a:pt x="237" y="280"/>
                  </a:cubicBezTo>
                  <a:cubicBezTo>
                    <a:pt x="241" y="286"/>
                    <a:pt x="245" y="289"/>
                    <a:pt x="245" y="297"/>
                  </a:cubicBezTo>
                  <a:cubicBezTo>
                    <a:pt x="244" y="304"/>
                    <a:pt x="241" y="321"/>
                    <a:pt x="234" y="339"/>
                  </a:cubicBezTo>
                  <a:cubicBezTo>
                    <a:pt x="227" y="356"/>
                    <a:pt x="214" y="382"/>
                    <a:pt x="214" y="382"/>
                  </a:cubicBezTo>
                  <a:cubicBezTo>
                    <a:pt x="214" y="382"/>
                    <a:pt x="209" y="389"/>
                    <a:pt x="212" y="394"/>
                  </a:cubicBezTo>
                  <a:cubicBezTo>
                    <a:pt x="215" y="400"/>
                    <a:pt x="222" y="409"/>
                    <a:pt x="222" y="409"/>
                  </a:cubicBezTo>
                  <a:cubicBezTo>
                    <a:pt x="222" y="414"/>
                    <a:pt x="222" y="414"/>
                    <a:pt x="222" y="414"/>
                  </a:cubicBezTo>
                  <a:cubicBezTo>
                    <a:pt x="222" y="414"/>
                    <a:pt x="235" y="415"/>
                    <a:pt x="240" y="415"/>
                  </a:cubicBezTo>
                  <a:cubicBezTo>
                    <a:pt x="244" y="415"/>
                    <a:pt x="247" y="414"/>
                    <a:pt x="247" y="414"/>
                  </a:cubicBezTo>
                  <a:cubicBezTo>
                    <a:pt x="247" y="414"/>
                    <a:pt x="250" y="411"/>
                    <a:pt x="251" y="402"/>
                  </a:cubicBezTo>
                  <a:cubicBezTo>
                    <a:pt x="252" y="393"/>
                    <a:pt x="256" y="377"/>
                    <a:pt x="256" y="365"/>
                  </a:cubicBezTo>
                  <a:cubicBezTo>
                    <a:pt x="256" y="353"/>
                    <a:pt x="256" y="344"/>
                    <a:pt x="260" y="336"/>
                  </a:cubicBezTo>
                  <a:cubicBezTo>
                    <a:pt x="264" y="327"/>
                    <a:pt x="269" y="315"/>
                    <a:pt x="268" y="306"/>
                  </a:cubicBezTo>
                  <a:cubicBezTo>
                    <a:pt x="268" y="297"/>
                    <a:pt x="268" y="286"/>
                    <a:pt x="271" y="274"/>
                  </a:cubicBezTo>
                  <a:cubicBezTo>
                    <a:pt x="274" y="262"/>
                    <a:pt x="278" y="253"/>
                    <a:pt x="273" y="251"/>
                  </a:cubicBezTo>
                  <a:cubicBezTo>
                    <a:pt x="268" y="248"/>
                    <a:pt x="257" y="243"/>
                    <a:pt x="250" y="241"/>
                  </a:cubicBezTo>
                  <a:cubicBezTo>
                    <a:pt x="244" y="239"/>
                    <a:pt x="242" y="238"/>
                    <a:pt x="241" y="239"/>
                  </a:cubicBezTo>
                  <a:cubicBezTo>
                    <a:pt x="239" y="241"/>
                    <a:pt x="237" y="241"/>
                    <a:pt x="237"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5"/>
            <p:cNvSpPr>
              <a:spLocks/>
            </p:cNvSpPr>
            <p:nvPr/>
          </p:nvSpPr>
          <p:spPr bwMode="auto">
            <a:xfrm>
              <a:off x="5294313" y="906463"/>
              <a:ext cx="854075" cy="1508125"/>
            </a:xfrm>
            <a:custGeom>
              <a:avLst/>
              <a:gdLst>
                <a:gd name="T0" fmla="*/ 12 w 213"/>
                <a:gd name="T1" fmla="*/ 0 h 376"/>
                <a:gd name="T2" fmla="*/ 15 w 213"/>
                <a:gd name="T3" fmla="*/ 17 h 376"/>
                <a:gd name="T4" fmla="*/ 15 w 213"/>
                <a:gd name="T5" fmla="*/ 31 h 376"/>
                <a:gd name="T6" fmla="*/ 23 w 213"/>
                <a:gd name="T7" fmla="*/ 44 h 376"/>
                <a:gd name="T8" fmla="*/ 24 w 213"/>
                <a:gd name="T9" fmla="*/ 72 h 376"/>
                <a:gd name="T10" fmla="*/ 22 w 213"/>
                <a:gd name="T11" fmla="*/ 90 h 376"/>
                <a:gd name="T12" fmla="*/ 12 w 213"/>
                <a:gd name="T13" fmla="*/ 108 h 376"/>
                <a:gd name="T14" fmla="*/ 9 w 213"/>
                <a:gd name="T15" fmla="*/ 112 h 376"/>
                <a:gd name="T16" fmla="*/ 17 w 213"/>
                <a:gd name="T17" fmla="*/ 145 h 376"/>
                <a:gd name="T18" fmla="*/ 21 w 213"/>
                <a:gd name="T19" fmla="*/ 178 h 376"/>
                <a:gd name="T20" fmla="*/ 16 w 213"/>
                <a:gd name="T21" fmla="*/ 226 h 376"/>
                <a:gd name="T22" fmla="*/ 11 w 213"/>
                <a:gd name="T23" fmla="*/ 279 h 376"/>
                <a:gd name="T24" fmla="*/ 4 w 213"/>
                <a:gd name="T25" fmla="*/ 315 h 376"/>
                <a:gd name="T26" fmla="*/ 9 w 213"/>
                <a:gd name="T27" fmla="*/ 349 h 376"/>
                <a:gd name="T28" fmla="*/ 40 w 213"/>
                <a:gd name="T29" fmla="*/ 371 h 376"/>
                <a:gd name="T30" fmla="*/ 83 w 213"/>
                <a:gd name="T31" fmla="*/ 375 h 376"/>
                <a:gd name="T32" fmla="*/ 110 w 213"/>
                <a:gd name="T33" fmla="*/ 367 h 376"/>
                <a:gd name="T34" fmla="*/ 128 w 213"/>
                <a:gd name="T35" fmla="*/ 346 h 376"/>
                <a:gd name="T36" fmla="*/ 132 w 213"/>
                <a:gd name="T37" fmla="*/ 320 h 376"/>
                <a:gd name="T38" fmla="*/ 136 w 213"/>
                <a:gd name="T39" fmla="*/ 290 h 376"/>
                <a:gd name="T40" fmla="*/ 140 w 213"/>
                <a:gd name="T41" fmla="*/ 263 h 376"/>
                <a:gd name="T42" fmla="*/ 138 w 213"/>
                <a:gd name="T43" fmla="*/ 295 h 376"/>
                <a:gd name="T44" fmla="*/ 136 w 213"/>
                <a:gd name="T45" fmla="*/ 318 h 376"/>
                <a:gd name="T46" fmla="*/ 140 w 213"/>
                <a:gd name="T47" fmla="*/ 323 h 376"/>
                <a:gd name="T48" fmla="*/ 148 w 213"/>
                <a:gd name="T49" fmla="*/ 338 h 376"/>
                <a:gd name="T50" fmla="*/ 162 w 213"/>
                <a:gd name="T51" fmla="*/ 346 h 376"/>
                <a:gd name="T52" fmla="*/ 172 w 213"/>
                <a:gd name="T53" fmla="*/ 352 h 376"/>
                <a:gd name="T54" fmla="*/ 189 w 213"/>
                <a:gd name="T55" fmla="*/ 351 h 376"/>
                <a:gd name="T56" fmla="*/ 198 w 213"/>
                <a:gd name="T57" fmla="*/ 339 h 376"/>
                <a:gd name="T58" fmla="*/ 207 w 213"/>
                <a:gd name="T59" fmla="*/ 328 h 376"/>
                <a:gd name="T60" fmla="*/ 211 w 213"/>
                <a:gd name="T61" fmla="*/ 315 h 376"/>
                <a:gd name="T62" fmla="*/ 207 w 213"/>
                <a:gd name="T63" fmla="*/ 307 h 376"/>
                <a:gd name="T64" fmla="*/ 205 w 213"/>
                <a:gd name="T65" fmla="*/ 314 h 376"/>
                <a:gd name="T66" fmla="*/ 189 w 213"/>
                <a:gd name="T67" fmla="*/ 314 h 376"/>
                <a:gd name="T68" fmla="*/ 177 w 213"/>
                <a:gd name="T69" fmla="*/ 313 h 376"/>
                <a:gd name="T70" fmla="*/ 176 w 213"/>
                <a:gd name="T71" fmla="*/ 307 h 376"/>
                <a:gd name="T72" fmla="*/ 168 w 213"/>
                <a:gd name="T73" fmla="*/ 295 h 376"/>
                <a:gd name="T74" fmla="*/ 168 w 213"/>
                <a:gd name="T75" fmla="*/ 281 h 376"/>
                <a:gd name="T76" fmla="*/ 181 w 213"/>
                <a:gd name="T77" fmla="*/ 253 h 376"/>
                <a:gd name="T78" fmla="*/ 194 w 213"/>
                <a:gd name="T79" fmla="*/ 220 h 376"/>
                <a:gd name="T80" fmla="*/ 179 w 213"/>
                <a:gd name="T81" fmla="*/ 202 h 376"/>
                <a:gd name="T82" fmla="*/ 160 w 213"/>
                <a:gd name="T83" fmla="*/ 184 h 376"/>
                <a:gd name="T84" fmla="*/ 151 w 213"/>
                <a:gd name="T85" fmla="*/ 168 h 376"/>
                <a:gd name="T86" fmla="*/ 123 w 213"/>
                <a:gd name="T87" fmla="*/ 190 h 376"/>
                <a:gd name="T88" fmla="*/ 103 w 213"/>
                <a:gd name="T89" fmla="*/ 197 h 376"/>
                <a:gd name="T90" fmla="*/ 98 w 213"/>
                <a:gd name="T91" fmla="*/ 189 h 376"/>
                <a:gd name="T92" fmla="*/ 87 w 213"/>
                <a:gd name="T93" fmla="*/ 182 h 376"/>
                <a:gd name="T94" fmla="*/ 76 w 213"/>
                <a:gd name="T95" fmla="*/ 163 h 376"/>
                <a:gd name="T96" fmla="*/ 66 w 213"/>
                <a:gd name="T97" fmla="*/ 141 h 376"/>
                <a:gd name="T98" fmla="*/ 61 w 213"/>
                <a:gd name="T99" fmla="*/ 123 h 376"/>
                <a:gd name="T100" fmla="*/ 58 w 213"/>
                <a:gd name="T101" fmla="*/ 103 h 376"/>
                <a:gd name="T102" fmla="*/ 58 w 213"/>
                <a:gd name="T103" fmla="*/ 94 h 376"/>
                <a:gd name="T104" fmla="*/ 40 w 213"/>
                <a:gd name="T105" fmla="*/ 80 h 376"/>
                <a:gd name="T106" fmla="*/ 26 w 213"/>
                <a:gd name="T107" fmla="*/ 55 h 376"/>
                <a:gd name="T108" fmla="*/ 21 w 213"/>
                <a:gd name="T109" fmla="*/ 29 h 376"/>
                <a:gd name="T110" fmla="*/ 15 w 213"/>
                <a:gd name="T111" fmla="*/ 4 h 376"/>
                <a:gd name="T112" fmla="*/ 12 w 213"/>
                <a:gd name="T113"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3" h="376">
                  <a:moveTo>
                    <a:pt x="12" y="0"/>
                  </a:moveTo>
                  <a:cubicBezTo>
                    <a:pt x="12" y="0"/>
                    <a:pt x="16" y="12"/>
                    <a:pt x="15" y="17"/>
                  </a:cubicBezTo>
                  <a:cubicBezTo>
                    <a:pt x="14" y="21"/>
                    <a:pt x="14" y="28"/>
                    <a:pt x="15" y="31"/>
                  </a:cubicBezTo>
                  <a:cubicBezTo>
                    <a:pt x="17" y="34"/>
                    <a:pt x="21" y="39"/>
                    <a:pt x="23" y="44"/>
                  </a:cubicBezTo>
                  <a:cubicBezTo>
                    <a:pt x="24" y="49"/>
                    <a:pt x="24" y="62"/>
                    <a:pt x="24" y="72"/>
                  </a:cubicBezTo>
                  <a:cubicBezTo>
                    <a:pt x="24" y="82"/>
                    <a:pt x="24" y="82"/>
                    <a:pt x="22" y="90"/>
                  </a:cubicBezTo>
                  <a:cubicBezTo>
                    <a:pt x="20" y="98"/>
                    <a:pt x="15" y="107"/>
                    <a:pt x="12" y="108"/>
                  </a:cubicBezTo>
                  <a:cubicBezTo>
                    <a:pt x="10" y="109"/>
                    <a:pt x="9" y="112"/>
                    <a:pt x="9" y="112"/>
                  </a:cubicBezTo>
                  <a:cubicBezTo>
                    <a:pt x="9" y="112"/>
                    <a:pt x="15" y="136"/>
                    <a:pt x="17" y="145"/>
                  </a:cubicBezTo>
                  <a:cubicBezTo>
                    <a:pt x="18" y="153"/>
                    <a:pt x="22" y="167"/>
                    <a:pt x="21" y="178"/>
                  </a:cubicBezTo>
                  <a:cubicBezTo>
                    <a:pt x="20" y="189"/>
                    <a:pt x="18" y="210"/>
                    <a:pt x="16" y="226"/>
                  </a:cubicBezTo>
                  <a:cubicBezTo>
                    <a:pt x="14" y="242"/>
                    <a:pt x="13" y="262"/>
                    <a:pt x="11" y="279"/>
                  </a:cubicBezTo>
                  <a:cubicBezTo>
                    <a:pt x="9" y="297"/>
                    <a:pt x="4" y="315"/>
                    <a:pt x="4" y="315"/>
                  </a:cubicBezTo>
                  <a:cubicBezTo>
                    <a:pt x="4" y="315"/>
                    <a:pt x="0" y="337"/>
                    <a:pt x="9" y="349"/>
                  </a:cubicBezTo>
                  <a:cubicBezTo>
                    <a:pt x="18" y="362"/>
                    <a:pt x="27" y="368"/>
                    <a:pt x="40" y="371"/>
                  </a:cubicBezTo>
                  <a:cubicBezTo>
                    <a:pt x="53" y="374"/>
                    <a:pt x="72" y="376"/>
                    <a:pt x="83" y="375"/>
                  </a:cubicBezTo>
                  <a:cubicBezTo>
                    <a:pt x="95" y="374"/>
                    <a:pt x="102" y="370"/>
                    <a:pt x="110" y="367"/>
                  </a:cubicBezTo>
                  <a:cubicBezTo>
                    <a:pt x="117" y="363"/>
                    <a:pt x="126" y="358"/>
                    <a:pt x="128" y="346"/>
                  </a:cubicBezTo>
                  <a:cubicBezTo>
                    <a:pt x="131" y="335"/>
                    <a:pt x="132" y="320"/>
                    <a:pt x="132" y="320"/>
                  </a:cubicBezTo>
                  <a:cubicBezTo>
                    <a:pt x="132" y="320"/>
                    <a:pt x="136" y="307"/>
                    <a:pt x="136" y="290"/>
                  </a:cubicBezTo>
                  <a:cubicBezTo>
                    <a:pt x="137" y="273"/>
                    <a:pt x="140" y="263"/>
                    <a:pt x="140" y="263"/>
                  </a:cubicBezTo>
                  <a:cubicBezTo>
                    <a:pt x="140" y="263"/>
                    <a:pt x="138" y="284"/>
                    <a:pt x="138" y="295"/>
                  </a:cubicBezTo>
                  <a:cubicBezTo>
                    <a:pt x="138" y="305"/>
                    <a:pt x="133" y="317"/>
                    <a:pt x="136" y="318"/>
                  </a:cubicBezTo>
                  <a:cubicBezTo>
                    <a:pt x="139" y="319"/>
                    <a:pt x="138" y="319"/>
                    <a:pt x="140" y="323"/>
                  </a:cubicBezTo>
                  <a:cubicBezTo>
                    <a:pt x="142" y="327"/>
                    <a:pt x="142" y="334"/>
                    <a:pt x="148" y="338"/>
                  </a:cubicBezTo>
                  <a:cubicBezTo>
                    <a:pt x="154" y="341"/>
                    <a:pt x="157" y="344"/>
                    <a:pt x="162" y="346"/>
                  </a:cubicBezTo>
                  <a:cubicBezTo>
                    <a:pt x="167" y="347"/>
                    <a:pt x="170" y="350"/>
                    <a:pt x="172" y="352"/>
                  </a:cubicBezTo>
                  <a:cubicBezTo>
                    <a:pt x="175" y="355"/>
                    <a:pt x="185" y="354"/>
                    <a:pt x="189" y="351"/>
                  </a:cubicBezTo>
                  <a:cubicBezTo>
                    <a:pt x="193" y="348"/>
                    <a:pt x="195" y="345"/>
                    <a:pt x="198" y="339"/>
                  </a:cubicBezTo>
                  <a:cubicBezTo>
                    <a:pt x="201" y="334"/>
                    <a:pt x="204" y="331"/>
                    <a:pt x="207" y="328"/>
                  </a:cubicBezTo>
                  <a:cubicBezTo>
                    <a:pt x="209" y="325"/>
                    <a:pt x="213" y="322"/>
                    <a:pt x="211" y="315"/>
                  </a:cubicBezTo>
                  <a:cubicBezTo>
                    <a:pt x="208" y="309"/>
                    <a:pt x="207" y="307"/>
                    <a:pt x="207" y="307"/>
                  </a:cubicBezTo>
                  <a:cubicBezTo>
                    <a:pt x="205" y="314"/>
                    <a:pt x="205" y="314"/>
                    <a:pt x="205" y="314"/>
                  </a:cubicBezTo>
                  <a:cubicBezTo>
                    <a:pt x="205" y="314"/>
                    <a:pt x="198" y="315"/>
                    <a:pt x="189" y="314"/>
                  </a:cubicBezTo>
                  <a:cubicBezTo>
                    <a:pt x="181" y="313"/>
                    <a:pt x="177" y="313"/>
                    <a:pt x="177" y="313"/>
                  </a:cubicBezTo>
                  <a:cubicBezTo>
                    <a:pt x="176" y="307"/>
                    <a:pt x="176" y="307"/>
                    <a:pt x="176" y="307"/>
                  </a:cubicBezTo>
                  <a:cubicBezTo>
                    <a:pt x="176" y="307"/>
                    <a:pt x="170" y="300"/>
                    <a:pt x="168" y="295"/>
                  </a:cubicBezTo>
                  <a:cubicBezTo>
                    <a:pt x="166" y="291"/>
                    <a:pt x="165" y="288"/>
                    <a:pt x="168" y="281"/>
                  </a:cubicBezTo>
                  <a:cubicBezTo>
                    <a:pt x="171" y="273"/>
                    <a:pt x="176" y="264"/>
                    <a:pt x="181" y="253"/>
                  </a:cubicBezTo>
                  <a:cubicBezTo>
                    <a:pt x="187" y="242"/>
                    <a:pt x="194" y="220"/>
                    <a:pt x="194" y="220"/>
                  </a:cubicBezTo>
                  <a:cubicBezTo>
                    <a:pt x="194" y="220"/>
                    <a:pt x="185" y="209"/>
                    <a:pt x="179" y="202"/>
                  </a:cubicBezTo>
                  <a:cubicBezTo>
                    <a:pt x="172" y="194"/>
                    <a:pt x="163" y="190"/>
                    <a:pt x="160" y="184"/>
                  </a:cubicBezTo>
                  <a:cubicBezTo>
                    <a:pt x="156" y="178"/>
                    <a:pt x="151" y="168"/>
                    <a:pt x="151" y="168"/>
                  </a:cubicBezTo>
                  <a:cubicBezTo>
                    <a:pt x="151" y="168"/>
                    <a:pt x="143" y="182"/>
                    <a:pt x="123" y="190"/>
                  </a:cubicBezTo>
                  <a:cubicBezTo>
                    <a:pt x="102" y="198"/>
                    <a:pt x="103" y="197"/>
                    <a:pt x="103" y="197"/>
                  </a:cubicBezTo>
                  <a:cubicBezTo>
                    <a:pt x="98" y="189"/>
                    <a:pt x="98" y="189"/>
                    <a:pt x="98" y="189"/>
                  </a:cubicBezTo>
                  <a:cubicBezTo>
                    <a:pt x="98" y="189"/>
                    <a:pt x="90" y="190"/>
                    <a:pt x="87" y="182"/>
                  </a:cubicBezTo>
                  <a:cubicBezTo>
                    <a:pt x="84" y="174"/>
                    <a:pt x="82" y="171"/>
                    <a:pt x="76" y="163"/>
                  </a:cubicBezTo>
                  <a:cubicBezTo>
                    <a:pt x="70" y="155"/>
                    <a:pt x="66" y="148"/>
                    <a:pt x="66" y="141"/>
                  </a:cubicBezTo>
                  <a:cubicBezTo>
                    <a:pt x="65" y="133"/>
                    <a:pt x="63" y="128"/>
                    <a:pt x="61" y="123"/>
                  </a:cubicBezTo>
                  <a:cubicBezTo>
                    <a:pt x="58" y="117"/>
                    <a:pt x="58" y="108"/>
                    <a:pt x="58" y="103"/>
                  </a:cubicBezTo>
                  <a:cubicBezTo>
                    <a:pt x="58" y="98"/>
                    <a:pt x="58" y="94"/>
                    <a:pt x="58" y="94"/>
                  </a:cubicBezTo>
                  <a:cubicBezTo>
                    <a:pt x="58" y="94"/>
                    <a:pt x="46" y="89"/>
                    <a:pt x="40" y="80"/>
                  </a:cubicBezTo>
                  <a:cubicBezTo>
                    <a:pt x="34" y="71"/>
                    <a:pt x="27" y="61"/>
                    <a:pt x="26" y="55"/>
                  </a:cubicBezTo>
                  <a:cubicBezTo>
                    <a:pt x="25" y="49"/>
                    <a:pt x="22" y="35"/>
                    <a:pt x="21" y="29"/>
                  </a:cubicBezTo>
                  <a:cubicBezTo>
                    <a:pt x="20" y="24"/>
                    <a:pt x="17" y="9"/>
                    <a:pt x="15" y="4"/>
                  </a:cubicBezTo>
                  <a:cubicBezTo>
                    <a:pt x="13" y="0"/>
                    <a:pt x="12"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6"/>
            <p:cNvSpPr>
              <a:spLocks/>
            </p:cNvSpPr>
            <p:nvPr/>
          </p:nvSpPr>
          <p:spPr bwMode="auto">
            <a:xfrm>
              <a:off x="5430838" y="1693863"/>
              <a:ext cx="284163" cy="681038"/>
            </a:xfrm>
            <a:custGeom>
              <a:avLst/>
              <a:gdLst>
                <a:gd name="T0" fmla="*/ 67 w 71"/>
                <a:gd name="T1" fmla="*/ 0 h 170"/>
                <a:gd name="T2" fmla="*/ 61 w 71"/>
                <a:gd name="T3" fmla="*/ 2 h 170"/>
                <a:gd name="T4" fmla="*/ 63 w 71"/>
                <a:gd name="T5" fmla="*/ 11 h 170"/>
                <a:gd name="T6" fmla="*/ 57 w 71"/>
                <a:gd name="T7" fmla="*/ 22 h 170"/>
                <a:gd name="T8" fmla="*/ 38 w 71"/>
                <a:gd name="T9" fmla="*/ 55 h 170"/>
                <a:gd name="T10" fmla="*/ 0 w 71"/>
                <a:gd name="T11" fmla="*/ 146 h 170"/>
                <a:gd name="T12" fmla="*/ 6 w 71"/>
                <a:gd name="T13" fmla="*/ 170 h 170"/>
                <a:gd name="T14" fmla="*/ 29 w 71"/>
                <a:gd name="T15" fmla="*/ 163 h 170"/>
                <a:gd name="T16" fmla="*/ 51 w 71"/>
                <a:gd name="T17" fmla="*/ 97 h 170"/>
                <a:gd name="T18" fmla="*/ 69 w 71"/>
                <a:gd name="T19" fmla="*/ 37 h 170"/>
                <a:gd name="T20" fmla="*/ 68 w 71"/>
                <a:gd name="T21" fmla="*/ 23 h 170"/>
                <a:gd name="T22" fmla="*/ 71 w 71"/>
                <a:gd name="T23" fmla="*/ 23 h 170"/>
                <a:gd name="T24" fmla="*/ 68 w 71"/>
                <a:gd name="T25" fmla="*/ 9 h 170"/>
                <a:gd name="T26" fmla="*/ 67 w 71"/>
                <a:gd name="T2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 h="170">
                  <a:moveTo>
                    <a:pt x="67" y="0"/>
                  </a:moveTo>
                  <a:cubicBezTo>
                    <a:pt x="61" y="2"/>
                    <a:pt x="61" y="2"/>
                    <a:pt x="61" y="2"/>
                  </a:cubicBezTo>
                  <a:cubicBezTo>
                    <a:pt x="61" y="2"/>
                    <a:pt x="65" y="6"/>
                    <a:pt x="63" y="11"/>
                  </a:cubicBezTo>
                  <a:cubicBezTo>
                    <a:pt x="60" y="16"/>
                    <a:pt x="61" y="19"/>
                    <a:pt x="57" y="22"/>
                  </a:cubicBezTo>
                  <a:cubicBezTo>
                    <a:pt x="54" y="24"/>
                    <a:pt x="46" y="37"/>
                    <a:pt x="38" y="55"/>
                  </a:cubicBezTo>
                  <a:cubicBezTo>
                    <a:pt x="31" y="73"/>
                    <a:pt x="0" y="146"/>
                    <a:pt x="0" y="146"/>
                  </a:cubicBezTo>
                  <a:cubicBezTo>
                    <a:pt x="6" y="170"/>
                    <a:pt x="6" y="170"/>
                    <a:pt x="6" y="170"/>
                  </a:cubicBezTo>
                  <a:cubicBezTo>
                    <a:pt x="29" y="163"/>
                    <a:pt x="29" y="163"/>
                    <a:pt x="29" y="163"/>
                  </a:cubicBezTo>
                  <a:cubicBezTo>
                    <a:pt x="29" y="163"/>
                    <a:pt x="43" y="120"/>
                    <a:pt x="51" y="97"/>
                  </a:cubicBezTo>
                  <a:cubicBezTo>
                    <a:pt x="59" y="73"/>
                    <a:pt x="68" y="44"/>
                    <a:pt x="69" y="37"/>
                  </a:cubicBezTo>
                  <a:cubicBezTo>
                    <a:pt x="70" y="29"/>
                    <a:pt x="68" y="23"/>
                    <a:pt x="68" y="23"/>
                  </a:cubicBezTo>
                  <a:cubicBezTo>
                    <a:pt x="71" y="23"/>
                    <a:pt x="71" y="23"/>
                    <a:pt x="71" y="23"/>
                  </a:cubicBezTo>
                  <a:cubicBezTo>
                    <a:pt x="71" y="23"/>
                    <a:pt x="68" y="15"/>
                    <a:pt x="68" y="9"/>
                  </a:cubicBezTo>
                  <a:cubicBezTo>
                    <a:pt x="67" y="3"/>
                    <a:pt x="67" y="0"/>
                    <a:pt x="6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179325493"/>
      </p:ext>
    </p:extLst>
  </p:cSld>
  <p:clrMapOvr>
    <a:masterClrMapping/>
  </p:clrMapOvr>
  <p:transition advClick="0" advTm="0">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a:off x="1178637" y="2103375"/>
            <a:ext cx="2454854" cy="1519317"/>
            <a:chOff x="3181350" y="2107210"/>
            <a:chExt cx="2454854" cy="1519317"/>
          </a:xfrm>
        </p:grpSpPr>
        <p:sp>
          <p:nvSpPr>
            <p:cNvPr id="54" name="任意多边形 53"/>
            <p:cNvSpPr/>
            <p:nvPr/>
          </p:nvSpPr>
          <p:spPr>
            <a:xfrm>
              <a:off x="5027113" y="2396551"/>
              <a:ext cx="609091" cy="940633"/>
            </a:xfrm>
            <a:custGeom>
              <a:avLst/>
              <a:gdLst>
                <a:gd name="connsiteX0" fmla="*/ 0 w 1058022"/>
                <a:gd name="connsiteY0" fmla="*/ 0 h 1633928"/>
                <a:gd name="connsiteX1" fmla="*/ 241058 w 1058022"/>
                <a:gd name="connsiteY1" fmla="*/ 0 h 1633928"/>
                <a:gd name="connsiteX2" fmla="*/ 1058022 w 1058022"/>
                <a:gd name="connsiteY2" fmla="*/ 816964 h 1633928"/>
                <a:gd name="connsiteX3" fmla="*/ 241058 w 1058022"/>
                <a:gd name="connsiteY3" fmla="*/ 1633928 h 1633928"/>
                <a:gd name="connsiteX4" fmla="*/ 2 w 1058022"/>
                <a:gd name="connsiteY4" fmla="*/ 1633928 h 1633928"/>
                <a:gd name="connsiteX5" fmla="*/ 24196 w 1058022"/>
                <a:gd name="connsiteY5" fmla="*/ 1611939 h 1633928"/>
                <a:gd name="connsiteX6" fmla="*/ 353485 w 1058022"/>
                <a:gd name="connsiteY6" fmla="*/ 816965 h 1633928"/>
                <a:gd name="connsiteX7" fmla="*/ 24196 w 1058022"/>
                <a:gd name="connsiteY7" fmla="*/ 21991 h 163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8022" h="1633928">
                  <a:moveTo>
                    <a:pt x="0" y="0"/>
                  </a:moveTo>
                  <a:lnTo>
                    <a:pt x="241058" y="0"/>
                  </a:lnTo>
                  <a:lnTo>
                    <a:pt x="1058022" y="816964"/>
                  </a:lnTo>
                  <a:lnTo>
                    <a:pt x="241058" y="1633928"/>
                  </a:lnTo>
                  <a:lnTo>
                    <a:pt x="2" y="1633928"/>
                  </a:lnTo>
                  <a:lnTo>
                    <a:pt x="24196" y="1611939"/>
                  </a:lnTo>
                  <a:cubicBezTo>
                    <a:pt x="227648" y="1408487"/>
                    <a:pt x="353485" y="1127422"/>
                    <a:pt x="353485" y="816965"/>
                  </a:cubicBezTo>
                  <a:cubicBezTo>
                    <a:pt x="353485" y="506509"/>
                    <a:pt x="227648" y="225443"/>
                    <a:pt x="24196" y="21991"/>
                  </a:cubicBez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53" name="同心圆 52"/>
            <p:cNvSpPr/>
            <p:nvPr/>
          </p:nvSpPr>
          <p:spPr>
            <a:xfrm>
              <a:off x="3181350" y="2107210"/>
              <a:ext cx="1519317" cy="1519317"/>
            </a:xfrm>
            <a:prstGeom prst="donut">
              <a:avLst>
                <a:gd name="adj" fmla="val 16822"/>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grpSp>
        <p:nvGrpSpPr>
          <p:cNvPr id="56" name="组合 55"/>
          <p:cNvGrpSpPr/>
          <p:nvPr/>
        </p:nvGrpSpPr>
        <p:grpSpPr>
          <a:xfrm>
            <a:off x="3959937" y="2103375"/>
            <a:ext cx="2454854" cy="1519317"/>
            <a:chOff x="3181350" y="2107210"/>
            <a:chExt cx="2454854" cy="1519317"/>
          </a:xfrm>
        </p:grpSpPr>
        <p:sp>
          <p:nvSpPr>
            <p:cNvPr id="57" name="任意多边形 56"/>
            <p:cNvSpPr/>
            <p:nvPr/>
          </p:nvSpPr>
          <p:spPr>
            <a:xfrm>
              <a:off x="5027113" y="2396551"/>
              <a:ext cx="609091" cy="940633"/>
            </a:xfrm>
            <a:custGeom>
              <a:avLst/>
              <a:gdLst>
                <a:gd name="connsiteX0" fmla="*/ 0 w 1058022"/>
                <a:gd name="connsiteY0" fmla="*/ 0 h 1633928"/>
                <a:gd name="connsiteX1" fmla="*/ 241058 w 1058022"/>
                <a:gd name="connsiteY1" fmla="*/ 0 h 1633928"/>
                <a:gd name="connsiteX2" fmla="*/ 1058022 w 1058022"/>
                <a:gd name="connsiteY2" fmla="*/ 816964 h 1633928"/>
                <a:gd name="connsiteX3" fmla="*/ 241058 w 1058022"/>
                <a:gd name="connsiteY3" fmla="*/ 1633928 h 1633928"/>
                <a:gd name="connsiteX4" fmla="*/ 2 w 1058022"/>
                <a:gd name="connsiteY4" fmla="*/ 1633928 h 1633928"/>
                <a:gd name="connsiteX5" fmla="*/ 24196 w 1058022"/>
                <a:gd name="connsiteY5" fmla="*/ 1611939 h 1633928"/>
                <a:gd name="connsiteX6" fmla="*/ 353485 w 1058022"/>
                <a:gd name="connsiteY6" fmla="*/ 816965 h 1633928"/>
                <a:gd name="connsiteX7" fmla="*/ 24196 w 1058022"/>
                <a:gd name="connsiteY7" fmla="*/ 21991 h 163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8022" h="1633928">
                  <a:moveTo>
                    <a:pt x="0" y="0"/>
                  </a:moveTo>
                  <a:lnTo>
                    <a:pt x="241058" y="0"/>
                  </a:lnTo>
                  <a:lnTo>
                    <a:pt x="1058022" y="816964"/>
                  </a:lnTo>
                  <a:lnTo>
                    <a:pt x="241058" y="1633928"/>
                  </a:lnTo>
                  <a:lnTo>
                    <a:pt x="2" y="1633928"/>
                  </a:lnTo>
                  <a:lnTo>
                    <a:pt x="24196" y="1611939"/>
                  </a:lnTo>
                  <a:cubicBezTo>
                    <a:pt x="227648" y="1408487"/>
                    <a:pt x="353485" y="1127422"/>
                    <a:pt x="353485" y="816965"/>
                  </a:cubicBezTo>
                  <a:cubicBezTo>
                    <a:pt x="353485" y="506509"/>
                    <a:pt x="227648" y="225443"/>
                    <a:pt x="24196" y="21991"/>
                  </a:cubicBez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58" name="同心圆 57"/>
            <p:cNvSpPr/>
            <p:nvPr/>
          </p:nvSpPr>
          <p:spPr>
            <a:xfrm>
              <a:off x="3181350" y="2107210"/>
              <a:ext cx="1519317" cy="1519317"/>
            </a:xfrm>
            <a:prstGeom prst="donut">
              <a:avLst>
                <a:gd name="adj" fmla="val 16822"/>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sp>
        <p:nvSpPr>
          <p:cNvPr id="61" name="同心圆 60"/>
          <p:cNvSpPr/>
          <p:nvPr/>
        </p:nvSpPr>
        <p:spPr>
          <a:xfrm>
            <a:off x="9363544" y="2103375"/>
            <a:ext cx="1519317" cy="1519317"/>
          </a:xfrm>
          <a:prstGeom prst="donut">
            <a:avLst>
              <a:gd name="adj" fmla="val 16822"/>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67" name="椭圆 66"/>
          <p:cNvSpPr/>
          <p:nvPr/>
        </p:nvSpPr>
        <p:spPr>
          <a:xfrm>
            <a:off x="1350387" y="2274747"/>
            <a:ext cx="1175818" cy="11758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8" name="椭圆 67"/>
          <p:cNvSpPr/>
          <p:nvPr/>
        </p:nvSpPr>
        <p:spPr>
          <a:xfrm>
            <a:off x="4093046" y="2274747"/>
            <a:ext cx="1175818" cy="11758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9" name="椭圆 68"/>
          <p:cNvSpPr/>
          <p:nvPr/>
        </p:nvSpPr>
        <p:spPr>
          <a:xfrm>
            <a:off x="9535294" y="2274749"/>
            <a:ext cx="1175818" cy="11758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aphicFrame>
        <p:nvGraphicFramePr>
          <p:cNvPr id="72" name="表格 71"/>
          <p:cNvGraphicFramePr>
            <a:graphicFrameLocks noGrp="1"/>
          </p:cNvGraphicFramePr>
          <p:nvPr>
            <p:extLst/>
          </p:nvPr>
        </p:nvGraphicFramePr>
        <p:xfrm>
          <a:off x="1466503" y="2394406"/>
          <a:ext cx="900000" cy="914400"/>
        </p:xfrm>
        <a:graphic>
          <a:graphicData uri="http://schemas.openxmlformats.org/drawingml/2006/table">
            <a:tbl>
              <a:tblPr firstRow="1" bandRow="1">
                <a:tableStyleId>{5C22544A-7EE6-4342-B048-85BDC9FD1C3A}</a:tableStyleId>
              </a:tblPr>
              <a:tblGrid>
                <a:gridCol w="900000">
                  <a:extLst>
                    <a:ext uri="{9D8B030D-6E8A-4147-A177-3AD203B41FA5}">
                      <a16:colId xmlns:a16="http://schemas.microsoft.com/office/drawing/2014/main" val="20000"/>
                    </a:ext>
                  </a:extLst>
                </a:gridCol>
              </a:tblGrid>
              <a:tr h="900000">
                <a:tc>
                  <a:txBody>
                    <a:bodyPr/>
                    <a:lstStyle/>
                    <a:p>
                      <a:pPr algn="ctr"/>
                      <a:r>
                        <a:rPr lang="en-US" altLang="zh-CN" sz="5400" dirty="0" smtClean="0">
                          <a:solidFill>
                            <a:schemeClr val="accent5">
                              <a:lumMod val="75000"/>
                            </a:schemeClr>
                          </a:solidFill>
                        </a:rPr>
                        <a:t>1</a:t>
                      </a:r>
                      <a:endParaRPr lang="zh-CN" altLang="en-US" sz="5400" dirty="0">
                        <a:solidFill>
                          <a:schemeClr val="accent5">
                            <a:lumMod val="7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76" name="表格 75"/>
          <p:cNvGraphicFramePr>
            <a:graphicFrameLocks noGrp="1"/>
          </p:cNvGraphicFramePr>
          <p:nvPr>
            <p:extLst/>
          </p:nvPr>
        </p:nvGraphicFramePr>
        <p:xfrm>
          <a:off x="4230955" y="2394406"/>
          <a:ext cx="900000" cy="914400"/>
        </p:xfrm>
        <a:graphic>
          <a:graphicData uri="http://schemas.openxmlformats.org/drawingml/2006/table">
            <a:tbl>
              <a:tblPr firstRow="1" bandRow="1">
                <a:tableStyleId>{5C22544A-7EE6-4342-B048-85BDC9FD1C3A}</a:tableStyleId>
              </a:tblPr>
              <a:tblGrid>
                <a:gridCol w="900000">
                  <a:extLst>
                    <a:ext uri="{9D8B030D-6E8A-4147-A177-3AD203B41FA5}">
                      <a16:colId xmlns:a16="http://schemas.microsoft.com/office/drawing/2014/main" val="20000"/>
                    </a:ext>
                  </a:extLst>
                </a:gridCol>
              </a:tblGrid>
              <a:tr h="900000">
                <a:tc>
                  <a:txBody>
                    <a:bodyPr/>
                    <a:lstStyle/>
                    <a:p>
                      <a:pPr algn="ctr"/>
                      <a:r>
                        <a:rPr lang="en-US" altLang="zh-CN" sz="5400" dirty="0" smtClean="0">
                          <a:solidFill>
                            <a:schemeClr val="accent5">
                              <a:lumMod val="75000"/>
                            </a:schemeClr>
                          </a:solidFill>
                        </a:rPr>
                        <a:t>2</a:t>
                      </a:r>
                      <a:endParaRPr lang="zh-CN" altLang="en-US" sz="5400" dirty="0">
                        <a:solidFill>
                          <a:schemeClr val="accent5">
                            <a:lumMod val="7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77" name="表格 76"/>
          <p:cNvGraphicFramePr>
            <a:graphicFrameLocks noGrp="1"/>
          </p:cNvGraphicFramePr>
          <p:nvPr>
            <p:extLst/>
          </p:nvPr>
        </p:nvGraphicFramePr>
        <p:xfrm>
          <a:off x="9669034" y="2394408"/>
          <a:ext cx="900000" cy="914400"/>
        </p:xfrm>
        <a:graphic>
          <a:graphicData uri="http://schemas.openxmlformats.org/drawingml/2006/table">
            <a:tbl>
              <a:tblPr firstRow="1" bandRow="1">
                <a:tableStyleId>{5C22544A-7EE6-4342-B048-85BDC9FD1C3A}</a:tableStyleId>
              </a:tblPr>
              <a:tblGrid>
                <a:gridCol w="900000">
                  <a:extLst>
                    <a:ext uri="{9D8B030D-6E8A-4147-A177-3AD203B41FA5}">
                      <a16:colId xmlns:a16="http://schemas.microsoft.com/office/drawing/2014/main" val="20000"/>
                    </a:ext>
                  </a:extLst>
                </a:gridCol>
              </a:tblGrid>
              <a:tr h="900000">
                <a:tc>
                  <a:txBody>
                    <a:bodyPr/>
                    <a:lstStyle/>
                    <a:p>
                      <a:pPr algn="ctr"/>
                      <a:r>
                        <a:rPr lang="en-US" altLang="zh-CN" sz="5400" dirty="0" smtClean="0">
                          <a:solidFill>
                            <a:schemeClr val="accent5">
                              <a:lumMod val="75000"/>
                            </a:schemeClr>
                          </a:solidFill>
                        </a:rPr>
                        <a:t>4</a:t>
                      </a:r>
                      <a:endParaRPr lang="zh-CN" altLang="en-US" sz="5400" dirty="0">
                        <a:solidFill>
                          <a:schemeClr val="accent5">
                            <a:lumMod val="7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78" name="表格 77"/>
          <p:cNvGraphicFramePr>
            <a:graphicFrameLocks noGrp="1"/>
          </p:cNvGraphicFramePr>
          <p:nvPr>
            <p:extLst>
              <p:ext uri="{D42A27DB-BD31-4B8C-83A1-F6EECF244321}">
                <p14:modId xmlns:p14="http://schemas.microsoft.com/office/powerpoint/2010/main" val="3873557804"/>
              </p:ext>
            </p:extLst>
          </p:nvPr>
        </p:nvGraphicFramePr>
        <p:xfrm>
          <a:off x="576470" y="3713176"/>
          <a:ext cx="2599713" cy="1534425"/>
        </p:xfrm>
        <a:graphic>
          <a:graphicData uri="http://schemas.openxmlformats.org/drawingml/2006/table">
            <a:tbl>
              <a:tblPr firstRow="1" bandRow="1">
                <a:tableStyleId>{5C22544A-7EE6-4342-B048-85BDC9FD1C3A}</a:tableStyleId>
              </a:tblPr>
              <a:tblGrid>
                <a:gridCol w="2599713">
                  <a:extLst>
                    <a:ext uri="{9D8B030D-6E8A-4147-A177-3AD203B41FA5}">
                      <a16:colId xmlns:a16="http://schemas.microsoft.com/office/drawing/2014/main" val="20000"/>
                    </a:ext>
                  </a:extLst>
                </a:gridCol>
              </a:tblGrid>
              <a:tr h="1534425">
                <a:tc>
                  <a:txBody>
                    <a:bodyPr/>
                    <a:lstStyle/>
                    <a:p>
                      <a:pPr algn="ctr"/>
                      <a:r>
                        <a:rPr lang="zh-TW" altLang="en-US" sz="2800" b="0" dirty="0" smtClean="0">
                          <a:solidFill>
                            <a:schemeClr val="accent5">
                              <a:lumMod val="75000"/>
                            </a:schemeClr>
                          </a:solidFill>
                        </a:rPr>
                        <a:t>將自行車</a:t>
                      </a:r>
                      <a:endParaRPr lang="en-US" altLang="zh-TW" sz="2800" b="0" dirty="0" smtClean="0">
                        <a:solidFill>
                          <a:schemeClr val="accent5">
                            <a:lumMod val="75000"/>
                          </a:schemeClr>
                        </a:solidFill>
                      </a:endParaRPr>
                    </a:p>
                    <a:p>
                      <a:pPr algn="ctr"/>
                      <a:r>
                        <a:rPr lang="zh-TW" altLang="en-US" sz="2800" b="0" dirty="0" smtClean="0">
                          <a:solidFill>
                            <a:schemeClr val="accent5">
                              <a:lumMod val="75000"/>
                            </a:schemeClr>
                          </a:solidFill>
                        </a:rPr>
                        <a:t>置入還車架</a:t>
                      </a:r>
                      <a:endParaRPr lang="zh-CN" altLang="en-US" sz="2800" b="0" dirty="0">
                        <a:solidFill>
                          <a:schemeClr val="accent5">
                            <a:lumMod val="75000"/>
                          </a:schemeClr>
                        </a:solidFill>
                      </a:endParaRPr>
                    </a:p>
                  </a:txBody>
                  <a:tcPr anchor="ctr">
                    <a:lnL w="12700" cmpd="sng">
                      <a:noFill/>
                    </a:lnL>
                    <a:lnR w="12700" cmpd="sng">
                      <a:noFill/>
                    </a:lnR>
                    <a:lnT w="12700" cmpd="sng">
                      <a:noFill/>
                    </a:lnT>
                    <a:lnB w="38100" cmpd="sng">
                      <a:noFill/>
                    </a:lnB>
                    <a:noFill/>
                  </a:tcPr>
                </a:tc>
                <a:extLst>
                  <a:ext uri="{0D108BD9-81ED-4DB2-BD59-A6C34878D82A}">
                    <a16:rowId xmlns:a16="http://schemas.microsoft.com/office/drawing/2014/main" val="10000"/>
                  </a:ext>
                </a:extLst>
              </a:tr>
            </a:tbl>
          </a:graphicData>
        </a:graphic>
      </p:graphicFrame>
      <p:graphicFrame>
        <p:nvGraphicFramePr>
          <p:cNvPr id="79" name="表格 78"/>
          <p:cNvGraphicFramePr>
            <a:graphicFrameLocks noGrp="1"/>
          </p:cNvGraphicFramePr>
          <p:nvPr>
            <p:extLst>
              <p:ext uri="{D42A27DB-BD31-4B8C-83A1-F6EECF244321}">
                <p14:modId xmlns:p14="http://schemas.microsoft.com/office/powerpoint/2010/main" val="4280295314"/>
              </p:ext>
            </p:extLst>
          </p:nvPr>
        </p:nvGraphicFramePr>
        <p:xfrm>
          <a:off x="3649402" y="3713176"/>
          <a:ext cx="2368660" cy="1534425"/>
        </p:xfrm>
        <a:graphic>
          <a:graphicData uri="http://schemas.openxmlformats.org/drawingml/2006/table">
            <a:tbl>
              <a:tblPr firstRow="1" bandRow="1">
                <a:tableStyleId>{5C22544A-7EE6-4342-B048-85BDC9FD1C3A}</a:tableStyleId>
              </a:tblPr>
              <a:tblGrid>
                <a:gridCol w="2368660">
                  <a:extLst>
                    <a:ext uri="{9D8B030D-6E8A-4147-A177-3AD203B41FA5}">
                      <a16:colId xmlns:a16="http://schemas.microsoft.com/office/drawing/2014/main" val="20000"/>
                    </a:ext>
                  </a:extLst>
                </a:gridCol>
              </a:tblGrid>
              <a:tr h="1534425">
                <a:tc>
                  <a:txBody>
                    <a:bodyPr/>
                    <a:lstStyle/>
                    <a:p>
                      <a:pPr algn="ctr"/>
                      <a:r>
                        <a:rPr lang="zh-TW" altLang="en-US" sz="2800" b="0" dirty="0" smtClean="0">
                          <a:solidFill>
                            <a:schemeClr val="accent5">
                              <a:lumMod val="75000"/>
                            </a:schemeClr>
                          </a:solidFill>
                        </a:rPr>
                        <a:t>確認車上鎖</a:t>
                      </a:r>
                      <a:endParaRPr lang="en-US" altLang="zh-TW" sz="2800" b="0" dirty="0" smtClean="0">
                        <a:solidFill>
                          <a:schemeClr val="accent5">
                            <a:lumMod val="75000"/>
                          </a:schemeClr>
                        </a:solidFill>
                      </a:endParaRPr>
                    </a:p>
                    <a:p>
                      <a:pPr algn="ctr"/>
                      <a:r>
                        <a:rPr lang="zh-TW" altLang="en-US" sz="2800" b="0" dirty="0" smtClean="0">
                          <a:solidFill>
                            <a:schemeClr val="accent5">
                              <a:lumMod val="75000"/>
                            </a:schemeClr>
                          </a:solidFill>
                        </a:rPr>
                        <a:t>且亮綠燈</a:t>
                      </a:r>
                      <a:endParaRPr lang="zh-CN" altLang="en-US" sz="2800" b="0" dirty="0">
                        <a:solidFill>
                          <a:schemeClr val="accent5">
                            <a:lumMod val="75000"/>
                          </a:schemeClr>
                        </a:solidFill>
                      </a:endParaRPr>
                    </a:p>
                  </a:txBody>
                  <a:tcPr anchor="ctr">
                    <a:lnL w="12700" cmpd="sng">
                      <a:noFill/>
                    </a:lnL>
                    <a:lnR w="12700" cmpd="sng">
                      <a:noFill/>
                    </a:lnR>
                    <a:lnT w="12700" cmpd="sng">
                      <a:noFill/>
                    </a:lnT>
                    <a:lnB w="38100" cmpd="sng">
                      <a:noFill/>
                    </a:lnB>
                    <a:noFill/>
                  </a:tcPr>
                </a:tc>
                <a:extLst>
                  <a:ext uri="{0D108BD9-81ED-4DB2-BD59-A6C34878D82A}">
                    <a16:rowId xmlns:a16="http://schemas.microsoft.com/office/drawing/2014/main" val="10000"/>
                  </a:ext>
                </a:extLst>
              </a:tr>
            </a:tbl>
          </a:graphicData>
        </a:graphic>
      </p:graphicFrame>
      <p:graphicFrame>
        <p:nvGraphicFramePr>
          <p:cNvPr id="80" name="表格 79"/>
          <p:cNvGraphicFramePr>
            <a:graphicFrameLocks noGrp="1"/>
          </p:cNvGraphicFramePr>
          <p:nvPr>
            <p:extLst>
              <p:ext uri="{D42A27DB-BD31-4B8C-83A1-F6EECF244321}">
                <p14:modId xmlns:p14="http://schemas.microsoft.com/office/powerpoint/2010/main" val="3474573155"/>
              </p:ext>
            </p:extLst>
          </p:nvPr>
        </p:nvGraphicFramePr>
        <p:xfrm>
          <a:off x="6491281" y="3713176"/>
          <a:ext cx="2368660" cy="1534425"/>
        </p:xfrm>
        <a:graphic>
          <a:graphicData uri="http://schemas.openxmlformats.org/drawingml/2006/table">
            <a:tbl>
              <a:tblPr firstRow="1" bandRow="1">
                <a:tableStyleId>{5C22544A-7EE6-4342-B048-85BDC9FD1C3A}</a:tableStyleId>
              </a:tblPr>
              <a:tblGrid>
                <a:gridCol w="2368660">
                  <a:extLst>
                    <a:ext uri="{9D8B030D-6E8A-4147-A177-3AD203B41FA5}">
                      <a16:colId xmlns:a16="http://schemas.microsoft.com/office/drawing/2014/main" val="20000"/>
                    </a:ext>
                  </a:extLst>
                </a:gridCol>
              </a:tblGrid>
              <a:tr h="1534425">
                <a:tc>
                  <a:txBody>
                    <a:bodyPr/>
                    <a:lstStyle/>
                    <a:p>
                      <a:pPr algn="ctr"/>
                      <a:r>
                        <a:rPr lang="zh-TW" altLang="en-US" sz="2400" b="0" dirty="0" smtClean="0">
                          <a:solidFill>
                            <a:schemeClr val="accent5">
                              <a:lumMod val="75000"/>
                            </a:schemeClr>
                          </a:solidFill>
                          <a:latin typeface="+mn-ea"/>
                          <a:ea typeface="+mn-ea"/>
                        </a:rPr>
                        <a:t>將一卡通</a:t>
                      </a:r>
                      <a:r>
                        <a:rPr lang="en-US" altLang="zh-TW" sz="2400" b="0" dirty="0" smtClean="0">
                          <a:solidFill>
                            <a:schemeClr val="accent5">
                              <a:lumMod val="75000"/>
                            </a:schemeClr>
                          </a:solidFill>
                          <a:latin typeface="+mn-ea"/>
                          <a:ea typeface="+mn-ea"/>
                        </a:rPr>
                        <a:t>/</a:t>
                      </a:r>
                      <a:r>
                        <a:rPr lang="zh-TW" altLang="en-US" sz="2400" b="0" dirty="0" smtClean="0">
                          <a:solidFill>
                            <a:schemeClr val="accent5">
                              <a:lumMod val="75000"/>
                            </a:schemeClr>
                          </a:solidFill>
                          <a:latin typeface="+mn-ea"/>
                          <a:ea typeface="+mn-ea"/>
                        </a:rPr>
                        <a:t>信用卡置入中控台</a:t>
                      </a:r>
                      <a:endParaRPr lang="en-US" altLang="zh-TW" sz="2400" b="0" dirty="0" smtClean="0">
                        <a:solidFill>
                          <a:schemeClr val="accent5">
                            <a:lumMod val="75000"/>
                          </a:schemeClr>
                        </a:solidFill>
                        <a:latin typeface="+mn-ea"/>
                        <a:ea typeface="+mn-ea"/>
                      </a:endParaRPr>
                    </a:p>
                    <a:p>
                      <a:pPr algn="ctr"/>
                      <a:r>
                        <a:rPr lang="zh-TW" altLang="en-US" sz="2400" b="0" dirty="0" smtClean="0">
                          <a:solidFill>
                            <a:schemeClr val="accent5">
                              <a:lumMod val="75000"/>
                            </a:schemeClr>
                          </a:solidFill>
                          <a:latin typeface="+mn-ea"/>
                          <a:ea typeface="+mn-ea"/>
                        </a:rPr>
                        <a:t>扣款</a:t>
                      </a:r>
                      <a:endParaRPr lang="zh-CN" altLang="en-US" sz="2400" b="0" dirty="0">
                        <a:solidFill>
                          <a:schemeClr val="accent5">
                            <a:lumMod val="75000"/>
                          </a:schemeClr>
                        </a:solidFill>
                        <a:latin typeface="+mn-ea"/>
                        <a:ea typeface="+mn-ea"/>
                      </a:endParaRPr>
                    </a:p>
                  </a:txBody>
                  <a:tcPr anchor="ctr">
                    <a:lnL w="12700" cmpd="sng">
                      <a:noFill/>
                    </a:lnL>
                    <a:lnR w="12700" cmpd="sng">
                      <a:noFill/>
                    </a:lnR>
                    <a:lnT w="12700" cmpd="sng">
                      <a:noFill/>
                    </a:lnT>
                    <a:lnB w="38100" cmpd="sng">
                      <a:noFill/>
                    </a:lnB>
                    <a:noFill/>
                  </a:tcPr>
                </a:tc>
                <a:extLst>
                  <a:ext uri="{0D108BD9-81ED-4DB2-BD59-A6C34878D82A}">
                    <a16:rowId xmlns:a16="http://schemas.microsoft.com/office/drawing/2014/main" val="10000"/>
                  </a:ext>
                </a:extLst>
              </a:tr>
            </a:tbl>
          </a:graphicData>
        </a:graphic>
      </p:graphicFrame>
      <p:cxnSp>
        <p:nvCxnSpPr>
          <p:cNvPr id="8" name="直接连接符 7"/>
          <p:cNvCxnSpPr/>
          <p:nvPr/>
        </p:nvCxnSpPr>
        <p:spPr>
          <a:xfrm rot="1800000">
            <a:off x="3480474" y="3883075"/>
            <a:ext cx="0" cy="1219200"/>
          </a:xfrm>
          <a:prstGeom prst="line">
            <a:avLst/>
          </a:prstGeom>
          <a:ln w="2540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rot="1800000">
            <a:off x="6261774" y="3883076"/>
            <a:ext cx="0" cy="1219200"/>
          </a:xfrm>
          <a:prstGeom prst="line">
            <a:avLst/>
          </a:prstGeom>
          <a:ln w="2540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436955" y="1860872"/>
            <a:ext cx="813478" cy="858193"/>
            <a:chOff x="365159" y="2004841"/>
            <a:chExt cx="813478" cy="858193"/>
          </a:xfrm>
        </p:grpSpPr>
        <p:cxnSp>
          <p:nvCxnSpPr>
            <p:cNvPr id="12" name="直接连接符 11"/>
            <p:cNvCxnSpPr>
              <a:stCxn id="53" idx="2"/>
            </p:cNvCxnSpPr>
            <p:nvPr/>
          </p:nvCxnSpPr>
          <p:spPr>
            <a:xfrm flipH="1" flipV="1">
              <a:off x="616955" y="2274747"/>
              <a:ext cx="561682" cy="588287"/>
            </a:xfrm>
            <a:prstGeom prst="line">
              <a:avLst/>
            </a:prstGeom>
            <a:ln w="2540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365159" y="2004841"/>
              <a:ext cx="360000" cy="36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7" name="组合 16"/>
          <p:cNvGrpSpPr/>
          <p:nvPr/>
        </p:nvGrpSpPr>
        <p:grpSpPr>
          <a:xfrm rot="10800000">
            <a:off x="10882861" y="2862658"/>
            <a:ext cx="869942" cy="900068"/>
            <a:chOff x="9867302" y="3300825"/>
            <a:chExt cx="869942" cy="900068"/>
          </a:xfrm>
        </p:grpSpPr>
        <p:cxnSp>
          <p:nvCxnSpPr>
            <p:cNvPr id="46" name="直接连接符 45"/>
            <p:cNvCxnSpPr/>
            <p:nvPr/>
          </p:nvCxnSpPr>
          <p:spPr>
            <a:xfrm flipH="1" flipV="1">
              <a:off x="10175562" y="3612606"/>
              <a:ext cx="561682" cy="588287"/>
            </a:xfrm>
            <a:prstGeom prst="line">
              <a:avLst/>
            </a:prstGeom>
            <a:ln w="2540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47" name="椭圆 46"/>
            <p:cNvSpPr/>
            <p:nvPr/>
          </p:nvSpPr>
          <p:spPr>
            <a:xfrm>
              <a:off x="9867302" y="3300825"/>
              <a:ext cx="360000" cy="36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8" name="组合 55"/>
          <p:cNvGrpSpPr/>
          <p:nvPr/>
        </p:nvGrpSpPr>
        <p:grpSpPr>
          <a:xfrm>
            <a:off x="6632944" y="2083627"/>
            <a:ext cx="2454854" cy="1519317"/>
            <a:chOff x="3181350" y="2107210"/>
            <a:chExt cx="2454854" cy="1519317"/>
          </a:xfrm>
        </p:grpSpPr>
        <p:sp>
          <p:nvSpPr>
            <p:cNvPr id="29" name="任意多边形 56"/>
            <p:cNvSpPr/>
            <p:nvPr/>
          </p:nvSpPr>
          <p:spPr>
            <a:xfrm>
              <a:off x="5027113" y="2396551"/>
              <a:ext cx="609091" cy="940633"/>
            </a:xfrm>
            <a:custGeom>
              <a:avLst/>
              <a:gdLst>
                <a:gd name="connsiteX0" fmla="*/ 0 w 1058022"/>
                <a:gd name="connsiteY0" fmla="*/ 0 h 1633928"/>
                <a:gd name="connsiteX1" fmla="*/ 241058 w 1058022"/>
                <a:gd name="connsiteY1" fmla="*/ 0 h 1633928"/>
                <a:gd name="connsiteX2" fmla="*/ 1058022 w 1058022"/>
                <a:gd name="connsiteY2" fmla="*/ 816964 h 1633928"/>
                <a:gd name="connsiteX3" fmla="*/ 241058 w 1058022"/>
                <a:gd name="connsiteY3" fmla="*/ 1633928 h 1633928"/>
                <a:gd name="connsiteX4" fmla="*/ 2 w 1058022"/>
                <a:gd name="connsiteY4" fmla="*/ 1633928 h 1633928"/>
                <a:gd name="connsiteX5" fmla="*/ 24196 w 1058022"/>
                <a:gd name="connsiteY5" fmla="*/ 1611939 h 1633928"/>
                <a:gd name="connsiteX6" fmla="*/ 353485 w 1058022"/>
                <a:gd name="connsiteY6" fmla="*/ 816965 h 1633928"/>
                <a:gd name="connsiteX7" fmla="*/ 24196 w 1058022"/>
                <a:gd name="connsiteY7" fmla="*/ 21991 h 163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8022" h="1633928">
                  <a:moveTo>
                    <a:pt x="0" y="0"/>
                  </a:moveTo>
                  <a:lnTo>
                    <a:pt x="241058" y="0"/>
                  </a:lnTo>
                  <a:lnTo>
                    <a:pt x="1058022" y="816964"/>
                  </a:lnTo>
                  <a:lnTo>
                    <a:pt x="241058" y="1633928"/>
                  </a:lnTo>
                  <a:lnTo>
                    <a:pt x="2" y="1633928"/>
                  </a:lnTo>
                  <a:lnTo>
                    <a:pt x="24196" y="1611939"/>
                  </a:lnTo>
                  <a:cubicBezTo>
                    <a:pt x="227648" y="1408487"/>
                    <a:pt x="353485" y="1127422"/>
                    <a:pt x="353485" y="816965"/>
                  </a:cubicBezTo>
                  <a:cubicBezTo>
                    <a:pt x="353485" y="506509"/>
                    <a:pt x="227648" y="225443"/>
                    <a:pt x="24196" y="21991"/>
                  </a:cubicBez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30" name="同心圆 57"/>
            <p:cNvSpPr/>
            <p:nvPr/>
          </p:nvSpPr>
          <p:spPr>
            <a:xfrm>
              <a:off x="3181350" y="2107210"/>
              <a:ext cx="1519317" cy="1519317"/>
            </a:xfrm>
            <a:prstGeom prst="donut">
              <a:avLst>
                <a:gd name="adj" fmla="val 16822"/>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sp>
        <p:nvSpPr>
          <p:cNvPr id="31" name="椭圆 67"/>
          <p:cNvSpPr/>
          <p:nvPr/>
        </p:nvSpPr>
        <p:spPr>
          <a:xfrm>
            <a:off x="6766053" y="2254999"/>
            <a:ext cx="1175818" cy="11758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aphicFrame>
        <p:nvGraphicFramePr>
          <p:cNvPr id="32" name="表格 31"/>
          <p:cNvGraphicFramePr>
            <a:graphicFrameLocks noGrp="1"/>
          </p:cNvGraphicFramePr>
          <p:nvPr>
            <p:extLst/>
          </p:nvPr>
        </p:nvGraphicFramePr>
        <p:xfrm>
          <a:off x="6903962" y="2374658"/>
          <a:ext cx="900000" cy="914400"/>
        </p:xfrm>
        <a:graphic>
          <a:graphicData uri="http://schemas.openxmlformats.org/drawingml/2006/table">
            <a:tbl>
              <a:tblPr firstRow="1" bandRow="1">
                <a:tableStyleId>{5C22544A-7EE6-4342-B048-85BDC9FD1C3A}</a:tableStyleId>
              </a:tblPr>
              <a:tblGrid>
                <a:gridCol w="900000">
                  <a:extLst>
                    <a:ext uri="{9D8B030D-6E8A-4147-A177-3AD203B41FA5}">
                      <a16:colId xmlns:a16="http://schemas.microsoft.com/office/drawing/2014/main" val="20000"/>
                    </a:ext>
                  </a:extLst>
                </a:gridCol>
              </a:tblGrid>
              <a:tr h="900000">
                <a:tc>
                  <a:txBody>
                    <a:bodyPr/>
                    <a:lstStyle/>
                    <a:p>
                      <a:pPr algn="ctr"/>
                      <a:r>
                        <a:rPr lang="en-US" altLang="zh-CN" sz="5400" dirty="0" smtClean="0">
                          <a:solidFill>
                            <a:schemeClr val="accent5">
                              <a:lumMod val="75000"/>
                            </a:schemeClr>
                          </a:solidFill>
                        </a:rPr>
                        <a:t>3</a:t>
                      </a:r>
                      <a:endParaRPr lang="zh-CN" altLang="en-US" sz="5400" dirty="0">
                        <a:solidFill>
                          <a:schemeClr val="accent5">
                            <a:lumMod val="7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33" name="表格 32"/>
          <p:cNvGraphicFramePr>
            <a:graphicFrameLocks noGrp="1"/>
          </p:cNvGraphicFramePr>
          <p:nvPr>
            <p:extLst>
              <p:ext uri="{D42A27DB-BD31-4B8C-83A1-F6EECF244321}">
                <p14:modId xmlns:p14="http://schemas.microsoft.com/office/powerpoint/2010/main" val="3988889427"/>
              </p:ext>
            </p:extLst>
          </p:nvPr>
        </p:nvGraphicFramePr>
        <p:xfrm>
          <a:off x="9203636" y="3713176"/>
          <a:ext cx="2368660" cy="1534425"/>
        </p:xfrm>
        <a:graphic>
          <a:graphicData uri="http://schemas.openxmlformats.org/drawingml/2006/table">
            <a:tbl>
              <a:tblPr firstRow="1" bandRow="1">
                <a:tableStyleId>{5C22544A-7EE6-4342-B048-85BDC9FD1C3A}</a:tableStyleId>
              </a:tblPr>
              <a:tblGrid>
                <a:gridCol w="2368660">
                  <a:extLst>
                    <a:ext uri="{9D8B030D-6E8A-4147-A177-3AD203B41FA5}">
                      <a16:colId xmlns:a16="http://schemas.microsoft.com/office/drawing/2014/main" val="20000"/>
                    </a:ext>
                  </a:extLst>
                </a:gridCol>
              </a:tblGrid>
              <a:tr h="1534425">
                <a:tc>
                  <a:txBody>
                    <a:bodyPr/>
                    <a:lstStyle/>
                    <a:p>
                      <a:pPr algn="ctr"/>
                      <a:r>
                        <a:rPr lang="zh-TW" altLang="en-US" sz="2800" b="0" dirty="0" smtClean="0">
                          <a:solidFill>
                            <a:schemeClr val="accent5">
                              <a:lumMod val="75000"/>
                            </a:schemeClr>
                          </a:solidFill>
                        </a:rPr>
                        <a:t>查看畫面</a:t>
                      </a:r>
                      <a:endParaRPr lang="en-US" altLang="zh-TW" sz="2800" b="0" dirty="0" smtClean="0">
                        <a:solidFill>
                          <a:schemeClr val="accent5">
                            <a:lumMod val="75000"/>
                          </a:schemeClr>
                        </a:solidFill>
                      </a:endParaRPr>
                    </a:p>
                    <a:p>
                      <a:pPr algn="ctr"/>
                      <a:r>
                        <a:rPr lang="zh-TW" altLang="en-US" sz="2800" b="0" dirty="0" smtClean="0">
                          <a:solidFill>
                            <a:schemeClr val="accent5">
                              <a:lumMod val="75000"/>
                            </a:schemeClr>
                          </a:solidFill>
                        </a:rPr>
                        <a:t>交易扣款訊息</a:t>
                      </a:r>
                      <a:endParaRPr lang="zh-CN" altLang="en-US" sz="2800" b="0" dirty="0">
                        <a:solidFill>
                          <a:schemeClr val="accent5">
                            <a:lumMod val="75000"/>
                          </a:schemeClr>
                        </a:solidFill>
                      </a:endParaRPr>
                    </a:p>
                  </a:txBody>
                  <a:tcPr anchor="ctr">
                    <a:lnL w="12700" cmpd="sng">
                      <a:noFill/>
                    </a:lnL>
                    <a:lnR w="12700" cmpd="sng">
                      <a:noFill/>
                    </a:lnR>
                    <a:lnT w="12700" cmpd="sng">
                      <a:noFill/>
                    </a:lnT>
                    <a:lnB w="38100" cmpd="sng">
                      <a:noFill/>
                    </a:lnB>
                    <a:noFill/>
                  </a:tcPr>
                </a:tc>
                <a:extLst>
                  <a:ext uri="{0D108BD9-81ED-4DB2-BD59-A6C34878D82A}">
                    <a16:rowId xmlns:a16="http://schemas.microsoft.com/office/drawing/2014/main" val="10000"/>
                  </a:ext>
                </a:extLst>
              </a:tr>
            </a:tbl>
          </a:graphicData>
        </a:graphic>
      </p:graphicFrame>
      <p:cxnSp>
        <p:nvCxnSpPr>
          <p:cNvPr id="34" name="直接连接符 24"/>
          <p:cNvCxnSpPr/>
          <p:nvPr/>
        </p:nvCxnSpPr>
        <p:spPr>
          <a:xfrm rot="1800000">
            <a:off x="8974129" y="3883076"/>
            <a:ext cx="0" cy="1219200"/>
          </a:xfrm>
          <a:prstGeom prst="line">
            <a:avLst/>
          </a:prstGeom>
          <a:ln w="2540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nvGrpSpPr>
          <p:cNvPr id="35" name="组合 64"/>
          <p:cNvGrpSpPr/>
          <p:nvPr/>
        </p:nvGrpSpPr>
        <p:grpSpPr>
          <a:xfrm>
            <a:off x="679272" y="440429"/>
            <a:ext cx="756383" cy="856472"/>
            <a:chOff x="1379538" y="735534"/>
            <a:chExt cx="756383" cy="856472"/>
          </a:xfrm>
        </p:grpSpPr>
        <p:sp>
          <p:nvSpPr>
            <p:cNvPr id="36" name="矩形 35"/>
            <p:cNvSpPr/>
            <p:nvPr/>
          </p:nvSpPr>
          <p:spPr>
            <a:xfrm>
              <a:off x="1379538" y="735534"/>
              <a:ext cx="119478"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矩形 36"/>
            <p:cNvSpPr/>
            <p:nvPr/>
          </p:nvSpPr>
          <p:spPr>
            <a:xfrm>
              <a:off x="1574373" y="735534"/>
              <a:ext cx="36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8" name="矩形 37"/>
            <p:cNvSpPr/>
            <p:nvPr/>
          </p:nvSpPr>
          <p:spPr>
            <a:xfrm>
              <a:off x="1685730" y="735534"/>
              <a:ext cx="108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9" name="矩形 38"/>
            <p:cNvSpPr/>
            <p:nvPr/>
          </p:nvSpPr>
          <p:spPr>
            <a:xfrm>
              <a:off x="1869087" y="735534"/>
              <a:ext cx="119478"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0" name="矩形 39"/>
            <p:cNvSpPr/>
            <p:nvPr/>
          </p:nvSpPr>
          <p:spPr>
            <a:xfrm>
              <a:off x="2063921" y="735534"/>
              <a:ext cx="72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41" name="文本框 58"/>
          <p:cNvSpPr txBox="1"/>
          <p:nvPr/>
        </p:nvSpPr>
        <p:spPr>
          <a:xfrm>
            <a:off x="1511011" y="484413"/>
            <a:ext cx="7770174" cy="769441"/>
          </a:xfrm>
          <a:prstGeom prst="rect">
            <a:avLst/>
          </a:prstGeom>
          <a:noFill/>
        </p:spPr>
        <p:txBody>
          <a:bodyPr wrap="square" rtlCol="0">
            <a:spAutoFit/>
          </a:bodyPr>
          <a:lstStyle/>
          <a:p>
            <a:r>
              <a:rPr lang="zh-TW" altLang="en-US" sz="4400" b="1" dirty="0">
                <a:solidFill>
                  <a:schemeClr val="accent5">
                    <a:lumMod val="75000"/>
                  </a:schemeClr>
                </a:solidFill>
                <a:latin typeface="微軟正黑體" panose="020B0604030504040204" pitchFamily="34" charset="-120"/>
                <a:ea typeface="微軟正黑體" panose="020B0604030504040204" pitchFamily="34" charset="-120"/>
              </a:rPr>
              <a:t>還</a:t>
            </a:r>
            <a:r>
              <a:rPr lang="zh-TW" altLang="en-US" sz="4400" b="1" dirty="0" smtClean="0">
                <a:solidFill>
                  <a:schemeClr val="accent5">
                    <a:lumMod val="75000"/>
                  </a:schemeClr>
                </a:solidFill>
                <a:latin typeface="微軟正黑體" panose="020B0604030504040204" pitchFamily="34" charset="-120"/>
                <a:ea typeface="微軟正黑體" panose="020B0604030504040204" pitchFamily="34" charset="-120"/>
              </a:rPr>
              <a:t>車</a:t>
            </a:r>
            <a:r>
              <a:rPr lang="zh-TW" altLang="en-US" sz="4400" b="1" dirty="0">
                <a:solidFill>
                  <a:schemeClr val="accent5">
                    <a:lumMod val="75000"/>
                  </a:schemeClr>
                </a:solidFill>
                <a:latin typeface="微軟正黑體" panose="020B0604030504040204" pitchFamily="34" charset="-120"/>
                <a:ea typeface="微軟正黑體" panose="020B0604030504040204" pitchFamily="34" charset="-120"/>
              </a:rPr>
              <a:t>流程</a:t>
            </a:r>
          </a:p>
        </p:txBody>
      </p:sp>
    </p:spTree>
    <p:extLst>
      <p:ext uri="{BB962C8B-B14F-4D97-AF65-F5344CB8AC3E}">
        <p14:creationId xmlns:p14="http://schemas.microsoft.com/office/powerpoint/2010/main" val="2893899885"/>
      </p:ext>
    </p:extLst>
  </p:cSld>
  <p:clrMapOvr>
    <a:masterClrMapping/>
  </p:clrMapOvr>
  <p:transition advClick="0" advTm="0">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群組 4"/>
          <p:cNvGrpSpPr/>
          <p:nvPr/>
        </p:nvGrpSpPr>
        <p:grpSpPr>
          <a:xfrm>
            <a:off x="4200561" y="861849"/>
            <a:ext cx="3419371" cy="5431251"/>
            <a:chOff x="1869399" y="1743165"/>
            <a:chExt cx="2373971" cy="3770762"/>
          </a:xfrm>
        </p:grpSpPr>
        <p:grpSp>
          <p:nvGrpSpPr>
            <p:cNvPr id="30" name="组合 29"/>
            <p:cNvGrpSpPr/>
            <p:nvPr/>
          </p:nvGrpSpPr>
          <p:grpSpPr>
            <a:xfrm>
              <a:off x="1869399" y="1743165"/>
              <a:ext cx="2373971" cy="3770762"/>
              <a:chOff x="2414692" y="2411811"/>
              <a:chExt cx="2121313" cy="3369446"/>
            </a:xfrm>
          </p:grpSpPr>
          <p:grpSp>
            <p:nvGrpSpPr>
              <p:cNvPr id="15" name="组合 14"/>
              <p:cNvGrpSpPr/>
              <p:nvPr/>
            </p:nvGrpSpPr>
            <p:grpSpPr>
              <a:xfrm>
                <a:off x="2414692" y="2411811"/>
                <a:ext cx="2121313" cy="2741214"/>
                <a:chOff x="2414692" y="2411811"/>
                <a:chExt cx="2121313" cy="2741214"/>
              </a:xfrm>
            </p:grpSpPr>
            <p:sp>
              <p:nvSpPr>
                <p:cNvPr id="4" name="椭圆 3"/>
                <p:cNvSpPr/>
                <p:nvPr/>
              </p:nvSpPr>
              <p:spPr>
                <a:xfrm>
                  <a:off x="2414692" y="2411811"/>
                  <a:ext cx="2121313" cy="2072478"/>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4000" dirty="0"/>
                    <a:t>租賃站</a:t>
                  </a:r>
                  <a:endParaRPr lang="en-US" altLang="zh-TW" sz="4000" dirty="0"/>
                </a:p>
                <a:p>
                  <a:pPr algn="ctr"/>
                  <a:r>
                    <a:rPr lang="zh-TW" altLang="en-US" sz="4000" dirty="0"/>
                    <a:t>地點選擇 </a:t>
                  </a:r>
                  <a:endParaRPr lang="zh-CN" altLang="en-US" sz="4000" dirty="0"/>
                </a:p>
              </p:txBody>
            </p:sp>
            <p:cxnSp>
              <p:nvCxnSpPr>
                <p:cNvPr id="12" name="直接连接符 11"/>
                <p:cNvCxnSpPr>
                  <a:stCxn id="4" idx="4"/>
                  <a:endCxn id="28" idx="0"/>
                </p:cNvCxnSpPr>
                <p:nvPr/>
              </p:nvCxnSpPr>
              <p:spPr>
                <a:xfrm flipH="1">
                  <a:off x="3111668" y="4484289"/>
                  <a:ext cx="363681" cy="668736"/>
                </a:xfrm>
                <a:prstGeom prst="line">
                  <a:avLst/>
                </a:prstGeom>
                <a:ln w="2540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8" name="任意多边形 27"/>
              <p:cNvSpPr/>
              <p:nvPr/>
            </p:nvSpPr>
            <p:spPr>
              <a:xfrm>
                <a:off x="2625685" y="5153025"/>
                <a:ext cx="1650493" cy="628232"/>
              </a:xfrm>
              <a:custGeom>
                <a:avLst/>
                <a:gdLst>
                  <a:gd name="connsiteX0" fmla="*/ 485983 w 1650493"/>
                  <a:gd name="connsiteY0" fmla="*/ 0 h 628232"/>
                  <a:gd name="connsiteX1" fmla="*/ 563246 w 1650493"/>
                  <a:gd name="connsiteY1" fmla="*/ 41937 h 628232"/>
                  <a:gd name="connsiteX2" fmla="*/ 825247 w 1650493"/>
                  <a:gd name="connsiteY2" fmla="*/ 94832 h 628232"/>
                  <a:gd name="connsiteX3" fmla="*/ 1087248 w 1650493"/>
                  <a:gd name="connsiteY3" fmla="*/ 41937 h 628232"/>
                  <a:gd name="connsiteX4" fmla="*/ 1164511 w 1650493"/>
                  <a:gd name="connsiteY4" fmla="*/ 0 h 628232"/>
                  <a:gd name="connsiteX5" fmla="*/ 1650493 w 1650493"/>
                  <a:gd name="connsiteY5" fmla="*/ 628232 h 628232"/>
                  <a:gd name="connsiteX6" fmla="*/ 0 w 1650493"/>
                  <a:gd name="connsiteY6" fmla="*/ 628232 h 62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0493" h="628232">
                    <a:moveTo>
                      <a:pt x="485983" y="0"/>
                    </a:moveTo>
                    <a:lnTo>
                      <a:pt x="563246" y="41937"/>
                    </a:lnTo>
                    <a:cubicBezTo>
                      <a:pt x="643775" y="75997"/>
                      <a:pt x="732311" y="94832"/>
                      <a:pt x="825247" y="94832"/>
                    </a:cubicBezTo>
                    <a:cubicBezTo>
                      <a:pt x="918183" y="94832"/>
                      <a:pt x="1006719" y="75997"/>
                      <a:pt x="1087248" y="41937"/>
                    </a:cubicBezTo>
                    <a:lnTo>
                      <a:pt x="1164511" y="0"/>
                    </a:lnTo>
                    <a:lnTo>
                      <a:pt x="1650493" y="628232"/>
                    </a:lnTo>
                    <a:lnTo>
                      <a:pt x="0" y="628232"/>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3600"/>
              </a:p>
            </p:txBody>
          </p:sp>
        </p:grpSp>
        <p:cxnSp>
          <p:nvCxnSpPr>
            <p:cNvPr id="48" name="直接连接符 47"/>
            <p:cNvCxnSpPr>
              <a:stCxn id="4" idx="4"/>
              <a:endCxn id="28" idx="4"/>
            </p:cNvCxnSpPr>
            <p:nvPr/>
          </p:nvCxnSpPr>
          <p:spPr>
            <a:xfrm>
              <a:off x="3056385" y="4062485"/>
              <a:ext cx="352346" cy="748385"/>
            </a:xfrm>
            <a:prstGeom prst="line">
              <a:avLst/>
            </a:prstGeom>
            <a:ln w="2540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45"/>
          <p:cNvGrpSpPr/>
          <p:nvPr/>
        </p:nvGrpSpPr>
        <p:grpSpPr>
          <a:xfrm>
            <a:off x="9448362" y="2942965"/>
            <a:ext cx="1397000" cy="3742406"/>
            <a:chOff x="2790825" y="0"/>
            <a:chExt cx="2857500" cy="7654925"/>
          </a:xfrm>
          <a:solidFill>
            <a:srgbClr val="406FC4"/>
          </a:solidFill>
        </p:grpSpPr>
        <p:sp>
          <p:nvSpPr>
            <p:cNvPr id="25" name="Freeform 5"/>
            <p:cNvSpPr>
              <a:spLocks/>
            </p:cNvSpPr>
            <p:nvPr/>
          </p:nvSpPr>
          <p:spPr bwMode="auto">
            <a:xfrm>
              <a:off x="4017963" y="7089775"/>
              <a:ext cx="1201738" cy="565150"/>
            </a:xfrm>
            <a:custGeom>
              <a:avLst/>
              <a:gdLst/>
              <a:ahLst/>
              <a:cxnLst>
                <a:cxn ang="0">
                  <a:pos x="375" y="33"/>
                </a:cxn>
                <a:cxn ang="0">
                  <a:pos x="322" y="20"/>
                </a:cxn>
                <a:cxn ang="0">
                  <a:pos x="267" y="27"/>
                </a:cxn>
                <a:cxn ang="0">
                  <a:pos x="132" y="4"/>
                </a:cxn>
                <a:cxn ang="0">
                  <a:pos x="12" y="45"/>
                </a:cxn>
                <a:cxn ang="0">
                  <a:pos x="33" y="69"/>
                </a:cxn>
                <a:cxn ang="0">
                  <a:pos x="44" y="71"/>
                </a:cxn>
                <a:cxn ang="0">
                  <a:pos x="124" y="98"/>
                </a:cxn>
                <a:cxn ang="0">
                  <a:pos x="48" y="109"/>
                </a:cxn>
                <a:cxn ang="0">
                  <a:pos x="0" y="145"/>
                </a:cxn>
                <a:cxn ang="0">
                  <a:pos x="10" y="165"/>
                </a:cxn>
                <a:cxn ang="0">
                  <a:pos x="114" y="178"/>
                </a:cxn>
                <a:cxn ang="0">
                  <a:pos x="373" y="137"/>
                </a:cxn>
                <a:cxn ang="0">
                  <a:pos x="375" y="115"/>
                </a:cxn>
                <a:cxn ang="0">
                  <a:pos x="375" y="75"/>
                </a:cxn>
                <a:cxn ang="0">
                  <a:pos x="375" y="33"/>
                </a:cxn>
              </a:cxnLst>
              <a:rect l="0" t="0" r="r" b="b"/>
              <a:pathLst>
                <a:path w="376" h="178">
                  <a:moveTo>
                    <a:pt x="375" y="33"/>
                  </a:moveTo>
                  <a:cubicBezTo>
                    <a:pt x="361" y="26"/>
                    <a:pt x="343" y="22"/>
                    <a:pt x="322" y="20"/>
                  </a:cubicBezTo>
                  <a:cubicBezTo>
                    <a:pt x="299" y="19"/>
                    <a:pt x="280" y="21"/>
                    <a:pt x="267" y="27"/>
                  </a:cubicBezTo>
                  <a:cubicBezTo>
                    <a:pt x="234" y="8"/>
                    <a:pt x="189" y="0"/>
                    <a:pt x="132" y="4"/>
                  </a:cubicBezTo>
                  <a:cubicBezTo>
                    <a:pt x="74" y="7"/>
                    <a:pt x="34" y="21"/>
                    <a:pt x="12" y="45"/>
                  </a:cubicBezTo>
                  <a:cubicBezTo>
                    <a:pt x="12" y="59"/>
                    <a:pt x="19" y="67"/>
                    <a:pt x="33" y="69"/>
                  </a:cubicBezTo>
                  <a:cubicBezTo>
                    <a:pt x="37" y="70"/>
                    <a:pt x="41" y="71"/>
                    <a:pt x="44" y="71"/>
                  </a:cubicBezTo>
                  <a:cubicBezTo>
                    <a:pt x="84" y="77"/>
                    <a:pt x="110" y="87"/>
                    <a:pt x="124" y="98"/>
                  </a:cubicBezTo>
                  <a:cubicBezTo>
                    <a:pt x="87" y="102"/>
                    <a:pt x="62" y="106"/>
                    <a:pt x="48" y="109"/>
                  </a:cubicBezTo>
                  <a:cubicBezTo>
                    <a:pt x="18" y="117"/>
                    <a:pt x="2" y="129"/>
                    <a:pt x="0" y="145"/>
                  </a:cubicBezTo>
                  <a:cubicBezTo>
                    <a:pt x="0" y="153"/>
                    <a:pt x="3" y="159"/>
                    <a:pt x="10" y="165"/>
                  </a:cubicBezTo>
                  <a:cubicBezTo>
                    <a:pt x="16" y="169"/>
                    <a:pt x="51" y="173"/>
                    <a:pt x="114" y="178"/>
                  </a:cubicBezTo>
                  <a:cubicBezTo>
                    <a:pt x="207" y="168"/>
                    <a:pt x="293" y="154"/>
                    <a:pt x="373" y="137"/>
                  </a:cubicBezTo>
                  <a:cubicBezTo>
                    <a:pt x="374" y="127"/>
                    <a:pt x="375" y="120"/>
                    <a:pt x="375" y="115"/>
                  </a:cubicBezTo>
                  <a:cubicBezTo>
                    <a:pt x="376" y="106"/>
                    <a:pt x="376" y="93"/>
                    <a:pt x="375" y="75"/>
                  </a:cubicBezTo>
                  <a:cubicBezTo>
                    <a:pt x="375" y="56"/>
                    <a:pt x="375" y="42"/>
                    <a:pt x="375" y="3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6"/>
            <p:cNvSpPr>
              <a:spLocks/>
            </p:cNvSpPr>
            <p:nvPr/>
          </p:nvSpPr>
          <p:spPr bwMode="auto">
            <a:xfrm>
              <a:off x="3276600" y="0"/>
              <a:ext cx="2371725" cy="7299325"/>
            </a:xfrm>
            <a:custGeom>
              <a:avLst/>
              <a:gdLst/>
              <a:ahLst/>
              <a:cxnLst>
                <a:cxn ang="0">
                  <a:pos x="549" y="18"/>
                </a:cxn>
                <a:cxn ang="0">
                  <a:pos x="462" y="13"/>
                </a:cxn>
                <a:cxn ang="0">
                  <a:pos x="405" y="25"/>
                </a:cxn>
                <a:cxn ang="0">
                  <a:pos x="392" y="37"/>
                </a:cxn>
                <a:cxn ang="0">
                  <a:pos x="369" y="72"/>
                </a:cxn>
                <a:cxn ang="0">
                  <a:pos x="376" y="92"/>
                </a:cxn>
                <a:cxn ang="0">
                  <a:pos x="379" y="102"/>
                </a:cxn>
                <a:cxn ang="0">
                  <a:pos x="386" y="111"/>
                </a:cxn>
                <a:cxn ang="0">
                  <a:pos x="387" y="160"/>
                </a:cxn>
                <a:cxn ang="0">
                  <a:pos x="389" y="190"/>
                </a:cxn>
                <a:cxn ang="0">
                  <a:pos x="403" y="203"/>
                </a:cxn>
                <a:cxn ang="0">
                  <a:pos x="407" y="257"/>
                </a:cxn>
                <a:cxn ang="0">
                  <a:pos x="442" y="337"/>
                </a:cxn>
                <a:cxn ang="0">
                  <a:pos x="473" y="359"/>
                </a:cxn>
                <a:cxn ang="0">
                  <a:pos x="443" y="425"/>
                </a:cxn>
                <a:cxn ang="0">
                  <a:pos x="360" y="561"/>
                </a:cxn>
                <a:cxn ang="0">
                  <a:pos x="317" y="711"/>
                </a:cxn>
                <a:cxn ang="0">
                  <a:pos x="289" y="698"/>
                </a:cxn>
                <a:cxn ang="0">
                  <a:pos x="248" y="712"/>
                </a:cxn>
                <a:cxn ang="0">
                  <a:pos x="216" y="717"/>
                </a:cxn>
                <a:cxn ang="0">
                  <a:pos x="204" y="737"/>
                </a:cxn>
                <a:cxn ang="0">
                  <a:pos x="116" y="792"/>
                </a:cxn>
                <a:cxn ang="0">
                  <a:pos x="0" y="801"/>
                </a:cxn>
                <a:cxn ang="0">
                  <a:pos x="76" y="864"/>
                </a:cxn>
                <a:cxn ang="0">
                  <a:pos x="176" y="869"/>
                </a:cxn>
                <a:cxn ang="0">
                  <a:pos x="234" y="959"/>
                </a:cxn>
                <a:cxn ang="0">
                  <a:pos x="234" y="1260"/>
                </a:cxn>
                <a:cxn ang="0">
                  <a:pos x="267" y="1280"/>
                </a:cxn>
                <a:cxn ang="0">
                  <a:pos x="305" y="1600"/>
                </a:cxn>
                <a:cxn ang="0">
                  <a:pos x="368" y="1925"/>
                </a:cxn>
                <a:cxn ang="0">
                  <a:pos x="382" y="2083"/>
                </a:cxn>
                <a:cxn ang="0">
                  <a:pos x="242" y="2131"/>
                </a:cxn>
                <a:cxn ang="0">
                  <a:pos x="356" y="2198"/>
                </a:cxn>
                <a:cxn ang="0">
                  <a:pos x="244" y="2251"/>
                </a:cxn>
                <a:cxn ang="0">
                  <a:pos x="554" y="2276"/>
                </a:cxn>
                <a:cxn ang="0">
                  <a:pos x="607" y="2181"/>
                </a:cxn>
                <a:cxn ang="0">
                  <a:pos x="593" y="2021"/>
                </a:cxn>
                <a:cxn ang="0">
                  <a:pos x="583" y="1735"/>
                </a:cxn>
                <a:cxn ang="0">
                  <a:pos x="575" y="1565"/>
                </a:cxn>
                <a:cxn ang="0">
                  <a:pos x="602" y="1315"/>
                </a:cxn>
                <a:cxn ang="0">
                  <a:pos x="655" y="1074"/>
                </a:cxn>
                <a:cxn ang="0">
                  <a:pos x="675" y="912"/>
                </a:cxn>
                <a:cxn ang="0">
                  <a:pos x="714" y="765"/>
                </a:cxn>
                <a:cxn ang="0">
                  <a:pos x="737" y="601"/>
                </a:cxn>
                <a:cxn ang="0">
                  <a:pos x="647" y="337"/>
                </a:cxn>
                <a:cxn ang="0">
                  <a:pos x="634" y="292"/>
                </a:cxn>
                <a:cxn ang="0">
                  <a:pos x="614" y="253"/>
                </a:cxn>
                <a:cxn ang="0">
                  <a:pos x="623" y="189"/>
                </a:cxn>
                <a:cxn ang="0">
                  <a:pos x="595" y="32"/>
                </a:cxn>
              </a:cxnLst>
              <a:rect l="0" t="0" r="r" b="b"/>
              <a:pathLst>
                <a:path w="742" h="2296">
                  <a:moveTo>
                    <a:pt x="574" y="16"/>
                  </a:moveTo>
                  <a:cubicBezTo>
                    <a:pt x="573" y="17"/>
                    <a:pt x="569" y="17"/>
                    <a:pt x="564" y="15"/>
                  </a:cubicBezTo>
                  <a:cubicBezTo>
                    <a:pt x="558" y="13"/>
                    <a:pt x="553" y="14"/>
                    <a:pt x="549" y="18"/>
                  </a:cubicBezTo>
                  <a:cubicBezTo>
                    <a:pt x="542" y="14"/>
                    <a:pt x="537" y="10"/>
                    <a:pt x="533" y="8"/>
                  </a:cubicBezTo>
                  <a:cubicBezTo>
                    <a:pt x="525" y="4"/>
                    <a:pt x="518" y="2"/>
                    <a:pt x="510" y="1"/>
                  </a:cubicBezTo>
                  <a:cubicBezTo>
                    <a:pt x="496" y="0"/>
                    <a:pt x="480" y="4"/>
                    <a:pt x="462" y="13"/>
                  </a:cubicBezTo>
                  <a:cubicBezTo>
                    <a:pt x="443" y="23"/>
                    <a:pt x="429" y="31"/>
                    <a:pt x="422" y="35"/>
                  </a:cubicBezTo>
                  <a:cubicBezTo>
                    <a:pt x="420" y="32"/>
                    <a:pt x="418" y="30"/>
                    <a:pt x="416" y="31"/>
                  </a:cubicBezTo>
                  <a:cubicBezTo>
                    <a:pt x="417" y="28"/>
                    <a:pt x="413" y="26"/>
                    <a:pt x="405" y="25"/>
                  </a:cubicBezTo>
                  <a:cubicBezTo>
                    <a:pt x="404" y="27"/>
                    <a:pt x="402" y="29"/>
                    <a:pt x="399" y="33"/>
                  </a:cubicBezTo>
                  <a:cubicBezTo>
                    <a:pt x="395" y="38"/>
                    <a:pt x="393" y="41"/>
                    <a:pt x="392" y="44"/>
                  </a:cubicBezTo>
                  <a:cubicBezTo>
                    <a:pt x="391" y="42"/>
                    <a:pt x="391" y="40"/>
                    <a:pt x="392" y="37"/>
                  </a:cubicBezTo>
                  <a:cubicBezTo>
                    <a:pt x="393" y="34"/>
                    <a:pt x="393" y="33"/>
                    <a:pt x="392" y="33"/>
                  </a:cubicBezTo>
                  <a:cubicBezTo>
                    <a:pt x="374" y="47"/>
                    <a:pt x="365" y="59"/>
                    <a:pt x="366" y="68"/>
                  </a:cubicBezTo>
                  <a:cubicBezTo>
                    <a:pt x="367" y="70"/>
                    <a:pt x="368" y="71"/>
                    <a:pt x="369" y="72"/>
                  </a:cubicBezTo>
                  <a:cubicBezTo>
                    <a:pt x="369" y="74"/>
                    <a:pt x="371" y="76"/>
                    <a:pt x="373" y="79"/>
                  </a:cubicBezTo>
                  <a:cubicBezTo>
                    <a:pt x="376" y="83"/>
                    <a:pt x="376" y="87"/>
                    <a:pt x="375" y="92"/>
                  </a:cubicBezTo>
                  <a:cubicBezTo>
                    <a:pt x="375" y="92"/>
                    <a:pt x="376" y="92"/>
                    <a:pt x="376" y="92"/>
                  </a:cubicBezTo>
                  <a:cubicBezTo>
                    <a:pt x="383" y="92"/>
                    <a:pt x="387" y="92"/>
                    <a:pt x="388" y="93"/>
                  </a:cubicBezTo>
                  <a:cubicBezTo>
                    <a:pt x="385" y="93"/>
                    <a:pt x="384" y="95"/>
                    <a:pt x="384" y="97"/>
                  </a:cubicBezTo>
                  <a:cubicBezTo>
                    <a:pt x="383" y="100"/>
                    <a:pt x="381" y="101"/>
                    <a:pt x="379" y="102"/>
                  </a:cubicBezTo>
                  <a:cubicBezTo>
                    <a:pt x="383" y="102"/>
                    <a:pt x="384" y="104"/>
                    <a:pt x="384" y="108"/>
                  </a:cubicBezTo>
                  <a:cubicBezTo>
                    <a:pt x="383" y="113"/>
                    <a:pt x="384" y="116"/>
                    <a:pt x="384" y="117"/>
                  </a:cubicBezTo>
                  <a:cubicBezTo>
                    <a:pt x="385" y="114"/>
                    <a:pt x="385" y="112"/>
                    <a:pt x="386" y="111"/>
                  </a:cubicBezTo>
                  <a:cubicBezTo>
                    <a:pt x="387" y="110"/>
                    <a:pt x="389" y="109"/>
                    <a:pt x="392" y="110"/>
                  </a:cubicBezTo>
                  <a:cubicBezTo>
                    <a:pt x="385" y="117"/>
                    <a:pt x="383" y="128"/>
                    <a:pt x="385" y="141"/>
                  </a:cubicBezTo>
                  <a:cubicBezTo>
                    <a:pt x="386" y="151"/>
                    <a:pt x="387" y="158"/>
                    <a:pt x="387" y="160"/>
                  </a:cubicBezTo>
                  <a:cubicBezTo>
                    <a:pt x="387" y="172"/>
                    <a:pt x="386" y="178"/>
                    <a:pt x="385" y="176"/>
                  </a:cubicBezTo>
                  <a:cubicBezTo>
                    <a:pt x="385" y="175"/>
                    <a:pt x="384" y="176"/>
                    <a:pt x="382" y="177"/>
                  </a:cubicBezTo>
                  <a:cubicBezTo>
                    <a:pt x="381" y="183"/>
                    <a:pt x="383" y="187"/>
                    <a:pt x="389" y="190"/>
                  </a:cubicBezTo>
                  <a:cubicBezTo>
                    <a:pt x="395" y="193"/>
                    <a:pt x="397" y="197"/>
                    <a:pt x="396" y="203"/>
                  </a:cubicBezTo>
                  <a:cubicBezTo>
                    <a:pt x="397" y="204"/>
                    <a:pt x="398" y="204"/>
                    <a:pt x="400" y="202"/>
                  </a:cubicBezTo>
                  <a:cubicBezTo>
                    <a:pt x="402" y="201"/>
                    <a:pt x="402" y="202"/>
                    <a:pt x="403" y="203"/>
                  </a:cubicBezTo>
                  <a:cubicBezTo>
                    <a:pt x="403" y="210"/>
                    <a:pt x="403" y="218"/>
                    <a:pt x="401" y="229"/>
                  </a:cubicBezTo>
                  <a:cubicBezTo>
                    <a:pt x="400" y="240"/>
                    <a:pt x="399" y="248"/>
                    <a:pt x="399" y="254"/>
                  </a:cubicBezTo>
                  <a:cubicBezTo>
                    <a:pt x="400" y="256"/>
                    <a:pt x="403" y="257"/>
                    <a:pt x="407" y="257"/>
                  </a:cubicBezTo>
                  <a:cubicBezTo>
                    <a:pt x="412" y="258"/>
                    <a:pt x="415" y="259"/>
                    <a:pt x="416" y="260"/>
                  </a:cubicBezTo>
                  <a:cubicBezTo>
                    <a:pt x="418" y="272"/>
                    <a:pt x="422" y="285"/>
                    <a:pt x="428" y="300"/>
                  </a:cubicBezTo>
                  <a:cubicBezTo>
                    <a:pt x="431" y="308"/>
                    <a:pt x="436" y="320"/>
                    <a:pt x="442" y="337"/>
                  </a:cubicBezTo>
                  <a:cubicBezTo>
                    <a:pt x="446" y="340"/>
                    <a:pt x="453" y="341"/>
                    <a:pt x="463" y="340"/>
                  </a:cubicBezTo>
                  <a:cubicBezTo>
                    <a:pt x="473" y="338"/>
                    <a:pt x="480" y="338"/>
                    <a:pt x="484" y="338"/>
                  </a:cubicBezTo>
                  <a:cubicBezTo>
                    <a:pt x="483" y="342"/>
                    <a:pt x="479" y="349"/>
                    <a:pt x="473" y="359"/>
                  </a:cubicBezTo>
                  <a:cubicBezTo>
                    <a:pt x="470" y="363"/>
                    <a:pt x="467" y="369"/>
                    <a:pt x="463" y="375"/>
                  </a:cubicBezTo>
                  <a:cubicBezTo>
                    <a:pt x="454" y="389"/>
                    <a:pt x="449" y="403"/>
                    <a:pt x="448" y="417"/>
                  </a:cubicBezTo>
                  <a:cubicBezTo>
                    <a:pt x="446" y="420"/>
                    <a:pt x="444" y="422"/>
                    <a:pt x="443" y="425"/>
                  </a:cubicBezTo>
                  <a:cubicBezTo>
                    <a:pt x="415" y="464"/>
                    <a:pt x="393" y="497"/>
                    <a:pt x="379" y="522"/>
                  </a:cubicBezTo>
                  <a:cubicBezTo>
                    <a:pt x="376" y="526"/>
                    <a:pt x="373" y="533"/>
                    <a:pt x="369" y="542"/>
                  </a:cubicBezTo>
                  <a:cubicBezTo>
                    <a:pt x="366" y="551"/>
                    <a:pt x="362" y="558"/>
                    <a:pt x="360" y="561"/>
                  </a:cubicBezTo>
                  <a:cubicBezTo>
                    <a:pt x="357" y="567"/>
                    <a:pt x="351" y="574"/>
                    <a:pt x="342" y="584"/>
                  </a:cubicBezTo>
                  <a:cubicBezTo>
                    <a:pt x="334" y="593"/>
                    <a:pt x="329" y="600"/>
                    <a:pt x="326" y="606"/>
                  </a:cubicBezTo>
                  <a:cubicBezTo>
                    <a:pt x="316" y="628"/>
                    <a:pt x="313" y="663"/>
                    <a:pt x="317" y="711"/>
                  </a:cubicBezTo>
                  <a:cubicBezTo>
                    <a:pt x="313" y="712"/>
                    <a:pt x="310" y="713"/>
                    <a:pt x="309" y="715"/>
                  </a:cubicBezTo>
                  <a:cubicBezTo>
                    <a:pt x="305" y="710"/>
                    <a:pt x="302" y="707"/>
                    <a:pt x="300" y="705"/>
                  </a:cubicBezTo>
                  <a:cubicBezTo>
                    <a:pt x="297" y="701"/>
                    <a:pt x="293" y="699"/>
                    <a:pt x="289" y="698"/>
                  </a:cubicBezTo>
                  <a:cubicBezTo>
                    <a:pt x="283" y="702"/>
                    <a:pt x="278" y="704"/>
                    <a:pt x="274" y="704"/>
                  </a:cubicBezTo>
                  <a:cubicBezTo>
                    <a:pt x="268" y="706"/>
                    <a:pt x="262" y="706"/>
                    <a:pt x="255" y="704"/>
                  </a:cubicBezTo>
                  <a:cubicBezTo>
                    <a:pt x="253" y="705"/>
                    <a:pt x="250" y="707"/>
                    <a:pt x="248" y="712"/>
                  </a:cubicBezTo>
                  <a:cubicBezTo>
                    <a:pt x="245" y="716"/>
                    <a:pt x="243" y="718"/>
                    <a:pt x="240" y="719"/>
                  </a:cubicBezTo>
                  <a:cubicBezTo>
                    <a:pt x="235" y="717"/>
                    <a:pt x="231" y="716"/>
                    <a:pt x="228" y="716"/>
                  </a:cubicBezTo>
                  <a:cubicBezTo>
                    <a:pt x="223" y="715"/>
                    <a:pt x="219" y="715"/>
                    <a:pt x="216" y="717"/>
                  </a:cubicBezTo>
                  <a:cubicBezTo>
                    <a:pt x="214" y="718"/>
                    <a:pt x="213" y="721"/>
                    <a:pt x="214" y="727"/>
                  </a:cubicBezTo>
                  <a:cubicBezTo>
                    <a:pt x="214" y="733"/>
                    <a:pt x="213" y="737"/>
                    <a:pt x="212" y="738"/>
                  </a:cubicBezTo>
                  <a:cubicBezTo>
                    <a:pt x="209" y="738"/>
                    <a:pt x="206" y="738"/>
                    <a:pt x="204" y="737"/>
                  </a:cubicBezTo>
                  <a:cubicBezTo>
                    <a:pt x="201" y="736"/>
                    <a:pt x="178" y="754"/>
                    <a:pt x="136" y="790"/>
                  </a:cubicBezTo>
                  <a:cubicBezTo>
                    <a:pt x="138" y="790"/>
                    <a:pt x="137" y="790"/>
                    <a:pt x="135" y="790"/>
                  </a:cubicBezTo>
                  <a:cubicBezTo>
                    <a:pt x="132" y="790"/>
                    <a:pt x="126" y="791"/>
                    <a:pt x="116" y="792"/>
                  </a:cubicBezTo>
                  <a:cubicBezTo>
                    <a:pt x="116" y="792"/>
                    <a:pt x="115" y="792"/>
                    <a:pt x="114" y="792"/>
                  </a:cubicBezTo>
                  <a:cubicBezTo>
                    <a:pt x="109" y="792"/>
                    <a:pt x="104" y="793"/>
                    <a:pt x="98" y="793"/>
                  </a:cubicBezTo>
                  <a:cubicBezTo>
                    <a:pt x="75" y="796"/>
                    <a:pt x="42" y="798"/>
                    <a:pt x="0" y="801"/>
                  </a:cubicBezTo>
                  <a:cubicBezTo>
                    <a:pt x="4" y="814"/>
                    <a:pt x="13" y="825"/>
                    <a:pt x="27" y="833"/>
                  </a:cubicBezTo>
                  <a:cubicBezTo>
                    <a:pt x="35" y="838"/>
                    <a:pt x="48" y="845"/>
                    <a:pt x="66" y="854"/>
                  </a:cubicBezTo>
                  <a:cubicBezTo>
                    <a:pt x="68" y="856"/>
                    <a:pt x="72" y="859"/>
                    <a:pt x="76" y="864"/>
                  </a:cubicBezTo>
                  <a:cubicBezTo>
                    <a:pt x="80" y="868"/>
                    <a:pt x="83" y="870"/>
                    <a:pt x="86" y="871"/>
                  </a:cubicBezTo>
                  <a:cubicBezTo>
                    <a:pt x="95" y="873"/>
                    <a:pt x="110" y="872"/>
                    <a:pt x="130" y="868"/>
                  </a:cubicBezTo>
                  <a:cubicBezTo>
                    <a:pt x="150" y="865"/>
                    <a:pt x="165" y="865"/>
                    <a:pt x="176" y="869"/>
                  </a:cubicBezTo>
                  <a:cubicBezTo>
                    <a:pt x="175" y="884"/>
                    <a:pt x="177" y="901"/>
                    <a:pt x="180" y="919"/>
                  </a:cubicBezTo>
                  <a:cubicBezTo>
                    <a:pt x="186" y="946"/>
                    <a:pt x="189" y="961"/>
                    <a:pt x="189" y="964"/>
                  </a:cubicBezTo>
                  <a:cubicBezTo>
                    <a:pt x="202" y="964"/>
                    <a:pt x="217" y="962"/>
                    <a:pt x="234" y="959"/>
                  </a:cubicBezTo>
                  <a:cubicBezTo>
                    <a:pt x="244" y="957"/>
                    <a:pt x="258" y="955"/>
                    <a:pt x="278" y="951"/>
                  </a:cubicBezTo>
                  <a:cubicBezTo>
                    <a:pt x="274" y="986"/>
                    <a:pt x="268" y="1040"/>
                    <a:pt x="260" y="1113"/>
                  </a:cubicBezTo>
                  <a:cubicBezTo>
                    <a:pt x="253" y="1175"/>
                    <a:pt x="244" y="1224"/>
                    <a:pt x="234" y="1260"/>
                  </a:cubicBezTo>
                  <a:cubicBezTo>
                    <a:pt x="236" y="1261"/>
                    <a:pt x="240" y="1262"/>
                    <a:pt x="246" y="1261"/>
                  </a:cubicBezTo>
                  <a:cubicBezTo>
                    <a:pt x="254" y="1260"/>
                    <a:pt x="259" y="1260"/>
                    <a:pt x="262" y="1260"/>
                  </a:cubicBezTo>
                  <a:cubicBezTo>
                    <a:pt x="263" y="1267"/>
                    <a:pt x="264" y="1274"/>
                    <a:pt x="267" y="1280"/>
                  </a:cubicBezTo>
                  <a:cubicBezTo>
                    <a:pt x="269" y="1283"/>
                    <a:pt x="272" y="1288"/>
                    <a:pt x="276" y="1294"/>
                  </a:cubicBezTo>
                  <a:cubicBezTo>
                    <a:pt x="278" y="1327"/>
                    <a:pt x="283" y="1379"/>
                    <a:pt x="291" y="1448"/>
                  </a:cubicBezTo>
                  <a:cubicBezTo>
                    <a:pt x="299" y="1513"/>
                    <a:pt x="303" y="1563"/>
                    <a:pt x="305" y="1600"/>
                  </a:cubicBezTo>
                  <a:cubicBezTo>
                    <a:pt x="308" y="1637"/>
                    <a:pt x="313" y="1676"/>
                    <a:pt x="320" y="1719"/>
                  </a:cubicBezTo>
                  <a:cubicBezTo>
                    <a:pt x="324" y="1741"/>
                    <a:pt x="331" y="1777"/>
                    <a:pt x="341" y="1830"/>
                  </a:cubicBezTo>
                  <a:cubicBezTo>
                    <a:pt x="346" y="1853"/>
                    <a:pt x="355" y="1885"/>
                    <a:pt x="368" y="1925"/>
                  </a:cubicBezTo>
                  <a:cubicBezTo>
                    <a:pt x="381" y="1966"/>
                    <a:pt x="389" y="1997"/>
                    <a:pt x="394" y="2016"/>
                  </a:cubicBezTo>
                  <a:cubicBezTo>
                    <a:pt x="398" y="2033"/>
                    <a:pt x="399" y="2047"/>
                    <a:pt x="398" y="2055"/>
                  </a:cubicBezTo>
                  <a:cubicBezTo>
                    <a:pt x="397" y="2061"/>
                    <a:pt x="391" y="2071"/>
                    <a:pt x="382" y="2083"/>
                  </a:cubicBezTo>
                  <a:cubicBezTo>
                    <a:pt x="373" y="2095"/>
                    <a:pt x="369" y="2104"/>
                    <a:pt x="369" y="2111"/>
                  </a:cubicBezTo>
                  <a:cubicBezTo>
                    <a:pt x="366" y="2113"/>
                    <a:pt x="362" y="2115"/>
                    <a:pt x="359" y="2117"/>
                  </a:cubicBezTo>
                  <a:cubicBezTo>
                    <a:pt x="288" y="2122"/>
                    <a:pt x="248" y="2127"/>
                    <a:pt x="242" y="2131"/>
                  </a:cubicBezTo>
                  <a:cubicBezTo>
                    <a:pt x="235" y="2137"/>
                    <a:pt x="232" y="2143"/>
                    <a:pt x="232" y="2151"/>
                  </a:cubicBezTo>
                  <a:cubicBezTo>
                    <a:pt x="234" y="2167"/>
                    <a:pt x="250" y="2179"/>
                    <a:pt x="280" y="2187"/>
                  </a:cubicBezTo>
                  <a:cubicBezTo>
                    <a:pt x="294" y="2190"/>
                    <a:pt x="319" y="2194"/>
                    <a:pt x="356" y="2198"/>
                  </a:cubicBezTo>
                  <a:cubicBezTo>
                    <a:pt x="342" y="2209"/>
                    <a:pt x="316" y="2219"/>
                    <a:pt x="276" y="2225"/>
                  </a:cubicBezTo>
                  <a:cubicBezTo>
                    <a:pt x="273" y="2225"/>
                    <a:pt x="269" y="2226"/>
                    <a:pt x="265" y="2227"/>
                  </a:cubicBezTo>
                  <a:cubicBezTo>
                    <a:pt x="251" y="2229"/>
                    <a:pt x="244" y="2237"/>
                    <a:pt x="244" y="2251"/>
                  </a:cubicBezTo>
                  <a:cubicBezTo>
                    <a:pt x="266" y="2275"/>
                    <a:pt x="306" y="2289"/>
                    <a:pt x="364" y="2292"/>
                  </a:cubicBezTo>
                  <a:cubicBezTo>
                    <a:pt x="421" y="2296"/>
                    <a:pt x="466" y="2288"/>
                    <a:pt x="499" y="2269"/>
                  </a:cubicBezTo>
                  <a:cubicBezTo>
                    <a:pt x="512" y="2275"/>
                    <a:pt x="531" y="2277"/>
                    <a:pt x="554" y="2276"/>
                  </a:cubicBezTo>
                  <a:cubicBezTo>
                    <a:pt x="575" y="2274"/>
                    <a:pt x="593" y="2270"/>
                    <a:pt x="607" y="2263"/>
                  </a:cubicBezTo>
                  <a:cubicBezTo>
                    <a:pt x="607" y="2254"/>
                    <a:pt x="607" y="2240"/>
                    <a:pt x="607" y="2221"/>
                  </a:cubicBezTo>
                  <a:cubicBezTo>
                    <a:pt x="608" y="2203"/>
                    <a:pt x="608" y="2190"/>
                    <a:pt x="607" y="2181"/>
                  </a:cubicBezTo>
                  <a:cubicBezTo>
                    <a:pt x="607" y="2170"/>
                    <a:pt x="603" y="2149"/>
                    <a:pt x="597" y="2116"/>
                  </a:cubicBezTo>
                  <a:cubicBezTo>
                    <a:pt x="593" y="2089"/>
                    <a:pt x="591" y="2070"/>
                    <a:pt x="592" y="2057"/>
                  </a:cubicBezTo>
                  <a:cubicBezTo>
                    <a:pt x="593" y="2047"/>
                    <a:pt x="594" y="2035"/>
                    <a:pt x="593" y="2021"/>
                  </a:cubicBezTo>
                  <a:cubicBezTo>
                    <a:pt x="592" y="2005"/>
                    <a:pt x="591" y="1993"/>
                    <a:pt x="590" y="1984"/>
                  </a:cubicBezTo>
                  <a:cubicBezTo>
                    <a:pt x="589" y="1958"/>
                    <a:pt x="588" y="1916"/>
                    <a:pt x="587" y="1858"/>
                  </a:cubicBezTo>
                  <a:cubicBezTo>
                    <a:pt x="586" y="1803"/>
                    <a:pt x="585" y="1763"/>
                    <a:pt x="583" y="1735"/>
                  </a:cubicBezTo>
                  <a:cubicBezTo>
                    <a:pt x="582" y="1723"/>
                    <a:pt x="580" y="1704"/>
                    <a:pt x="575" y="1677"/>
                  </a:cubicBezTo>
                  <a:cubicBezTo>
                    <a:pt x="570" y="1653"/>
                    <a:pt x="568" y="1635"/>
                    <a:pt x="568" y="1626"/>
                  </a:cubicBezTo>
                  <a:cubicBezTo>
                    <a:pt x="568" y="1615"/>
                    <a:pt x="571" y="1595"/>
                    <a:pt x="575" y="1565"/>
                  </a:cubicBezTo>
                  <a:cubicBezTo>
                    <a:pt x="581" y="1532"/>
                    <a:pt x="584" y="1508"/>
                    <a:pt x="585" y="1493"/>
                  </a:cubicBezTo>
                  <a:cubicBezTo>
                    <a:pt x="587" y="1451"/>
                    <a:pt x="588" y="1419"/>
                    <a:pt x="589" y="1398"/>
                  </a:cubicBezTo>
                  <a:cubicBezTo>
                    <a:pt x="592" y="1361"/>
                    <a:pt x="596" y="1334"/>
                    <a:pt x="602" y="1315"/>
                  </a:cubicBezTo>
                  <a:cubicBezTo>
                    <a:pt x="613" y="1307"/>
                    <a:pt x="620" y="1291"/>
                    <a:pt x="623" y="1268"/>
                  </a:cubicBezTo>
                  <a:cubicBezTo>
                    <a:pt x="625" y="1239"/>
                    <a:pt x="627" y="1217"/>
                    <a:pt x="630" y="1203"/>
                  </a:cubicBezTo>
                  <a:cubicBezTo>
                    <a:pt x="641" y="1146"/>
                    <a:pt x="649" y="1103"/>
                    <a:pt x="655" y="1074"/>
                  </a:cubicBezTo>
                  <a:cubicBezTo>
                    <a:pt x="664" y="1024"/>
                    <a:pt x="670" y="982"/>
                    <a:pt x="673" y="948"/>
                  </a:cubicBezTo>
                  <a:cubicBezTo>
                    <a:pt x="673" y="945"/>
                    <a:pt x="673" y="939"/>
                    <a:pt x="673" y="930"/>
                  </a:cubicBezTo>
                  <a:cubicBezTo>
                    <a:pt x="673" y="922"/>
                    <a:pt x="674" y="916"/>
                    <a:pt x="675" y="912"/>
                  </a:cubicBezTo>
                  <a:cubicBezTo>
                    <a:pt x="677" y="904"/>
                    <a:pt x="681" y="893"/>
                    <a:pt x="687" y="878"/>
                  </a:cubicBezTo>
                  <a:cubicBezTo>
                    <a:pt x="693" y="863"/>
                    <a:pt x="697" y="852"/>
                    <a:pt x="699" y="845"/>
                  </a:cubicBezTo>
                  <a:cubicBezTo>
                    <a:pt x="705" y="823"/>
                    <a:pt x="710" y="796"/>
                    <a:pt x="714" y="765"/>
                  </a:cubicBezTo>
                  <a:cubicBezTo>
                    <a:pt x="718" y="728"/>
                    <a:pt x="722" y="700"/>
                    <a:pt x="724" y="681"/>
                  </a:cubicBezTo>
                  <a:cubicBezTo>
                    <a:pt x="725" y="674"/>
                    <a:pt x="727" y="660"/>
                    <a:pt x="730" y="641"/>
                  </a:cubicBezTo>
                  <a:cubicBezTo>
                    <a:pt x="734" y="624"/>
                    <a:pt x="736" y="611"/>
                    <a:pt x="737" y="601"/>
                  </a:cubicBezTo>
                  <a:cubicBezTo>
                    <a:pt x="742" y="546"/>
                    <a:pt x="737" y="496"/>
                    <a:pt x="720" y="449"/>
                  </a:cubicBezTo>
                  <a:cubicBezTo>
                    <a:pt x="717" y="441"/>
                    <a:pt x="713" y="433"/>
                    <a:pt x="710" y="425"/>
                  </a:cubicBezTo>
                  <a:cubicBezTo>
                    <a:pt x="694" y="392"/>
                    <a:pt x="673" y="362"/>
                    <a:pt x="647" y="337"/>
                  </a:cubicBezTo>
                  <a:cubicBezTo>
                    <a:pt x="648" y="332"/>
                    <a:pt x="647" y="325"/>
                    <a:pt x="645" y="315"/>
                  </a:cubicBezTo>
                  <a:cubicBezTo>
                    <a:pt x="642" y="305"/>
                    <a:pt x="641" y="297"/>
                    <a:pt x="641" y="292"/>
                  </a:cubicBezTo>
                  <a:cubicBezTo>
                    <a:pt x="634" y="292"/>
                    <a:pt x="634" y="292"/>
                    <a:pt x="634" y="292"/>
                  </a:cubicBezTo>
                  <a:cubicBezTo>
                    <a:pt x="627" y="271"/>
                    <a:pt x="627" y="271"/>
                    <a:pt x="627" y="271"/>
                  </a:cubicBezTo>
                  <a:cubicBezTo>
                    <a:pt x="616" y="271"/>
                    <a:pt x="616" y="271"/>
                    <a:pt x="616" y="271"/>
                  </a:cubicBezTo>
                  <a:cubicBezTo>
                    <a:pt x="615" y="264"/>
                    <a:pt x="615" y="259"/>
                    <a:pt x="614" y="253"/>
                  </a:cubicBezTo>
                  <a:cubicBezTo>
                    <a:pt x="612" y="245"/>
                    <a:pt x="611" y="240"/>
                    <a:pt x="611" y="239"/>
                  </a:cubicBezTo>
                  <a:cubicBezTo>
                    <a:pt x="615" y="234"/>
                    <a:pt x="618" y="226"/>
                    <a:pt x="619" y="215"/>
                  </a:cubicBezTo>
                  <a:cubicBezTo>
                    <a:pt x="621" y="202"/>
                    <a:pt x="622" y="194"/>
                    <a:pt x="623" y="189"/>
                  </a:cubicBezTo>
                  <a:cubicBezTo>
                    <a:pt x="626" y="163"/>
                    <a:pt x="627" y="136"/>
                    <a:pt x="626" y="109"/>
                  </a:cubicBezTo>
                  <a:cubicBezTo>
                    <a:pt x="624" y="81"/>
                    <a:pt x="621" y="62"/>
                    <a:pt x="617" y="51"/>
                  </a:cubicBezTo>
                  <a:cubicBezTo>
                    <a:pt x="611" y="49"/>
                    <a:pt x="604" y="43"/>
                    <a:pt x="595" y="32"/>
                  </a:cubicBezTo>
                  <a:cubicBezTo>
                    <a:pt x="586" y="22"/>
                    <a:pt x="579" y="17"/>
                    <a:pt x="574"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7"/>
            <p:cNvSpPr>
              <a:spLocks/>
            </p:cNvSpPr>
            <p:nvPr/>
          </p:nvSpPr>
          <p:spPr bwMode="auto">
            <a:xfrm>
              <a:off x="2790825" y="1582738"/>
              <a:ext cx="1620838" cy="989013"/>
            </a:xfrm>
            <a:custGeom>
              <a:avLst/>
              <a:gdLst/>
              <a:ahLst/>
              <a:cxnLst>
                <a:cxn ang="0">
                  <a:pos x="500" y="288"/>
                </a:cxn>
                <a:cxn ang="0">
                  <a:pos x="500" y="262"/>
                </a:cxn>
                <a:cxn ang="0">
                  <a:pos x="356" y="262"/>
                </a:cxn>
                <a:cxn ang="0">
                  <a:pos x="246" y="0"/>
                </a:cxn>
                <a:cxn ang="0">
                  <a:pos x="0" y="47"/>
                </a:cxn>
                <a:cxn ang="0">
                  <a:pos x="109" y="311"/>
                </a:cxn>
                <a:cxn ang="0">
                  <a:pos x="500" y="288"/>
                </a:cxn>
              </a:cxnLst>
              <a:rect l="0" t="0" r="r" b="b"/>
              <a:pathLst>
                <a:path w="507" h="311">
                  <a:moveTo>
                    <a:pt x="500" y="288"/>
                  </a:moveTo>
                  <a:cubicBezTo>
                    <a:pt x="507" y="279"/>
                    <a:pt x="507" y="270"/>
                    <a:pt x="500" y="262"/>
                  </a:cubicBezTo>
                  <a:cubicBezTo>
                    <a:pt x="356" y="262"/>
                    <a:pt x="356" y="262"/>
                    <a:pt x="356" y="262"/>
                  </a:cubicBezTo>
                  <a:cubicBezTo>
                    <a:pt x="246" y="0"/>
                    <a:pt x="246" y="0"/>
                    <a:pt x="246" y="0"/>
                  </a:cubicBezTo>
                  <a:cubicBezTo>
                    <a:pt x="0" y="47"/>
                    <a:pt x="0" y="47"/>
                    <a:pt x="0" y="47"/>
                  </a:cubicBezTo>
                  <a:cubicBezTo>
                    <a:pt x="109" y="311"/>
                    <a:pt x="109" y="311"/>
                    <a:pt x="109" y="311"/>
                  </a:cubicBezTo>
                  <a:lnTo>
                    <a:pt x="500" y="28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28234470"/>
      </p:ext>
    </p:extLst>
  </p:cSld>
  <p:clrMapOvr>
    <a:masterClrMapping/>
  </p:clrMapOvr>
  <p:transition advClick="0" advTm="0">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3"/>
          <p:cNvPicPr>
            <a:picLocks noChangeAspect="1"/>
          </p:cNvPicPr>
          <p:nvPr/>
        </p:nvPicPr>
        <p:blipFill>
          <a:blip r:embed="rId2"/>
          <a:stretch>
            <a:fillRect/>
          </a:stretch>
        </p:blipFill>
        <p:spPr>
          <a:xfrm>
            <a:off x="304800" y="54610"/>
            <a:ext cx="11833225" cy="6748145"/>
          </a:xfrm>
          <a:prstGeom prst="rect">
            <a:avLst/>
          </a:prstGeom>
        </p:spPr>
      </p:pic>
      <p:sp>
        <p:nvSpPr>
          <p:cNvPr id="3" name="流程图: 可选过程 6"/>
          <p:cNvSpPr/>
          <p:nvPr/>
        </p:nvSpPr>
        <p:spPr>
          <a:xfrm rot="20760000">
            <a:off x="2133600" y="1395095"/>
            <a:ext cx="2795270" cy="3971925"/>
          </a:xfrm>
          <a:prstGeom prst="flowChartAlternateProcess">
            <a:avLst/>
          </a:prstGeom>
          <a:noFill/>
          <a:ln>
            <a:solidFill>
              <a:srgbClr val="FF0000"/>
            </a:solidFill>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 name="云形标注 7"/>
          <p:cNvSpPr/>
          <p:nvPr/>
        </p:nvSpPr>
        <p:spPr>
          <a:xfrm rot="300000">
            <a:off x="6432550" y="357505"/>
            <a:ext cx="4707255" cy="3001645"/>
          </a:xfrm>
          <a:prstGeom prst="cloud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a:t>以蓮池潭為北界</a:t>
            </a:r>
          </a:p>
          <a:p>
            <a:pPr algn="ctr"/>
            <a:r>
              <a:rPr lang="zh-CN" altLang="en-US"/>
              <a:t>捷運凱旋站為南界</a:t>
            </a:r>
          </a:p>
          <a:p>
            <a:pPr algn="ctr"/>
            <a:r>
              <a:rPr lang="zh-CN" altLang="en-US"/>
              <a:t>東邊以中山高速公路為界，西邊以沿海公路為界。</a:t>
            </a:r>
          </a:p>
          <a:p>
            <a:pPr algn="ctr"/>
            <a:r>
              <a:rPr lang="zh-CN" altLang="en-US"/>
              <a:t>全場12-13公里，東西約5-6公里。</a:t>
            </a:r>
          </a:p>
        </p:txBody>
      </p:sp>
    </p:spTree>
    <p:extLst>
      <p:ext uri="{BB962C8B-B14F-4D97-AF65-F5344CB8AC3E}">
        <p14:creationId xmlns:p14="http://schemas.microsoft.com/office/powerpoint/2010/main" val="1513243692"/>
      </p:ext>
    </p:extLst>
  </p:cSld>
  <p:clrMapOvr>
    <a:masterClrMapping/>
  </p:clrMapOvr>
  <p:transition advClick="0" advTm="0">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64"/>
          <p:cNvGrpSpPr/>
          <p:nvPr/>
        </p:nvGrpSpPr>
        <p:grpSpPr>
          <a:xfrm>
            <a:off x="679272" y="440429"/>
            <a:ext cx="756383" cy="856472"/>
            <a:chOff x="1379538" y="735534"/>
            <a:chExt cx="756383" cy="856472"/>
          </a:xfrm>
        </p:grpSpPr>
        <p:sp>
          <p:nvSpPr>
            <p:cNvPr id="19" name="矩形 18"/>
            <p:cNvSpPr/>
            <p:nvPr/>
          </p:nvSpPr>
          <p:spPr>
            <a:xfrm>
              <a:off x="1379538" y="735534"/>
              <a:ext cx="119478"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矩形 19"/>
            <p:cNvSpPr/>
            <p:nvPr/>
          </p:nvSpPr>
          <p:spPr>
            <a:xfrm>
              <a:off x="1574373" y="735534"/>
              <a:ext cx="36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矩形 20"/>
            <p:cNvSpPr/>
            <p:nvPr/>
          </p:nvSpPr>
          <p:spPr>
            <a:xfrm>
              <a:off x="1685730" y="735534"/>
              <a:ext cx="108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矩形 21"/>
            <p:cNvSpPr/>
            <p:nvPr/>
          </p:nvSpPr>
          <p:spPr>
            <a:xfrm>
              <a:off x="1869087" y="735534"/>
              <a:ext cx="119478"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矩形 22"/>
            <p:cNvSpPr/>
            <p:nvPr/>
          </p:nvSpPr>
          <p:spPr>
            <a:xfrm>
              <a:off x="2063921" y="735534"/>
              <a:ext cx="72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4" name="文本框 58"/>
          <p:cNvSpPr txBox="1"/>
          <p:nvPr/>
        </p:nvSpPr>
        <p:spPr>
          <a:xfrm>
            <a:off x="1511011" y="484413"/>
            <a:ext cx="7770174" cy="769441"/>
          </a:xfrm>
          <a:prstGeom prst="rect">
            <a:avLst/>
          </a:prstGeom>
          <a:noFill/>
        </p:spPr>
        <p:txBody>
          <a:bodyPr wrap="square" rtlCol="0">
            <a:spAutoFit/>
          </a:bodyPr>
          <a:lstStyle/>
          <a:p>
            <a:r>
              <a:rPr lang="zh-TW" altLang="en-US" sz="4400" b="1" dirty="0">
                <a:solidFill>
                  <a:schemeClr val="accent5">
                    <a:lumMod val="75000"/>
                  </a:schemeClr>
                </a:solidFill>
                <a:latin typeface="微軟正黑體" panose="020B0604030504040204" pitchFamily="34" charset="-120"/>
                <a:ea typeface="微軟正黑體" panose="020B0604030504040204" pitchFamily="34" charset="-120"/>
              </a:rPr>
              <a:t>站點分佈範圍應該考慮到的是：</a:t>
            </a:r>
          </a:p>
        </p:txBody>
      </p:sp>
      <p:sp>
        <p:nvSpPr>
          <p:cNvPr id="29" name="椭圆 67"/>
          <p:cNvSpPr/>
          <p:nvPr/>
        </p:nvSpPr>
        <p:spPr>
          <a:xfrm>
            <a:off x="1956304" y="2104854"/>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30" name="组合 6"/>
          <p:cNvGrpSpPr/>
          <p:nvPr/>
        </p:nvGrpSpPr>
        <p:grpSpPr>
          <a:xfrm>
            <a:off x="1511011" y="2132077"/>
            <a:ext cx="1870247" cy="1870246"/>
            <a:chOff x="3597449" y="985459"/>
            <a:chExt cx="1870247" cy="1870246"/>
          </a:xfrm>
        </p:grpSpPr>
        <p:sp>
          <p:nvSpPr>
            <p:cNvPr id="31" name="菱形 30"/>
            <p:cNvSpPr/>
            <p:nvPr/>
          </p:nvSpPr>
          <p:spPr>
            <a:xfrm>
              <a:off x="3597450" y="985459"/>
              <a:ext cx="1870246" cy="1870246"/>
            </a:xfrm>
            <a:prstGeom prst="diamond">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2" name="文本框 4"/>
            <p:cNvSpPr txBox="1"/>
            <p:nvPr/>
          </p:nvSpPr>
          <p:spPr>
            <a:xfrm>
              <a:off x="3908226" y="1628194"/>
              <a:ext cx="1248693" cy="584775"/>
            </a:xfrm>
            <a:prstGeom prst="rect">
              <a:avLst/>
            </a:prstGeom>
            <a:noFill/>
          </p:spPr>
          <p:txBody>
            <a:bodyPr wrap="square" rtlCol="0">
              <a:spAutoFit/>
            </a:bodyPr>
            <a:lstStyle/>
            <a:p>
              <a:pPr algn="ctr"/>
              <a:r>
                <a:rPr lang="en-US" altLang="zh-CN" sz="3200" dirty="0" smtClean="0">
                  <a:solidFill>
                    <a:schemeClr val="bg1"/>
                  </a:solidFill>
                </a:rPr>
                <a:t>1</a:t>
              </a:r>
              <a:endParaRPr lang="zh-CN" altLang="en-US" sz="3200" dirty="0">
                <a:solidFill>
                  <a:schemeClr val="bg1"/>
                </a:solidFill>
              </a:endParaRPr>
            </a:p>
          </p:txBody>
        </p:sp>
        <p:sp>
          <p:nvSpPr>
            <p:cNvPr id="33" name="任意多边形 22"/>
            <p:cNvSpPr/>
            <p:nvPr/>
          </p:nvSpPr>
          <p:spPr>
            <a:xfrm>
              <a:off x="5173588" y="1626474"/>
              <a:ext cx="294108" cy="588216"/>
            </a:xfrm>
            <a:custGeom>
              <a:avLst/>
              <a:gdLst>
                <a:gd name="connsiteX0" fmla="*/ 0 w 294108"/>
                <a:gd name="connsiteY0" fmla="*/ 0 h 588216"/>
                <a:gd name="connsiteX1" fmla="*/ 294108 w 294108"/>
                <a:gd name="connsiteY1" fmla="*/ 294108 h 588216"/>
                <a:gd name="connsiteX2" fmla="*/ 0 w 294108"/>
                <a:gd name="connsiteY2" fmla="*/ 588216 h 588216"/>
              </a:gdLst>
              <a:ahLst/>
              <a:cxnLst>
                <a:cxn ang="0">
                  <a:pos x="connsiteX0" y="connsiteY0"/>
                </a:cxn>
                <a:cxn ang="0">
                  <a:pos x="connsiteX1" y="connsiteY1"/>
                </a:cxn>
                <a:cxn ang="0">
                  <a:pos x="connsiteX2" y="connsiteY2"/>
                </a:cxn>
              </a:cxnLst>
              <a:rect l="l" t="t" r="r" b="b"/>
              <a:pathLst>
                <a:path w="294108" h="588216">
                  <a:moveTo>
                    <a:pt x="0" y="0"/>
                  </a:moveTo>
                  <a:lnTo>
                    <a:pt x="294108" y="294108"/>
                  </a:lnTo>
                  <a:lnTo>
                    <a:pt x="0" y="588216"/>
                  </a:lnTo>
                  <a:close/>
                </a:path>
              </a:pathLst>
            </a:custGeom>
            <a:solidFill>
              <a:srgbClr val="7B9C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4" name="任意多边形 23"/>
            <p:cNvSpPr/>
            <p:nvPr/>
          </p:nvSpPr>
          <p:spPr>
            <a:xfrm flipH="1">
              <a:off x="3597449" y="1626474"/>
              <a:ext cx="294108" cy="588216"/>
            </a:xfrm>
            <a:custGeom>
              <a:avLst/>
              <a:gdLst>
                <a:gd name="connsiteX0" fmla="*/ 0 w 294108"/>
                <a:gd name="connsiteY0" fmla="*/ 0 h 588216"/>
                <a:gd name="connsiteX1" fmla="*/ 294108 w 294108"/>
                <a:gd name="connsiteY1" fmla="*/ 294108 h 588216"/>
                <a:gd name="connsiteX2" fmla="*/ 0 w 294108"/>
                <a:gd name="connsiteY2" fmla="*/ 588216 h 588216"/>
              </a:gdLst>
              <a:ahLst/>
              <a:cxnLst>
                <a:cxn ang="0">
                  <a:pos x="connsiteX0" y="connsiteY0"/>
                </a:cxn>
                <a:cxn ang="0">
                  <a:pos x="connsiteX1" y="connsiteY1"/>
                </a:cxn>
                <a:cxn ang="0">
                  <a:pos x="connsiteX2" y="connsiteY2"/>
                </a:cxn>
              </a:cxnLst>
              <a:rect l="l" t="t" r="r" b="b"/>
              <a:pathLst>
                <a:path w="294108" h="588216">
                  <a:moveTo>
                    <a:pt x="0" y="0"/>
                  </a:moveTo>
                  <a:lnTo>
                    <a:pt x="294108" y="294108"/>
                  </a:lnTo>
                  <a:lnTo>
                    <a:pt x="0" y="588216"/>
                  </a:lnTo>
                  <a:close/>
                </a:path>
              </a:pathLst>
            </a:custGeom>
            <a:solidFill>
              <a:srgbClr val="7B9C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35" name="组合 25"/>
          <p:cNvGrpSpPr/>
          <p:nvPr/>
        </p:nvGrpSpPr>
        <p:grpSpPr>
          <a:xfrm>
            <a:off x="5021375" y="2103342"/>
            <a:ext cx="1870247" cy="1870246"/>
            <a:chOff x="3597449" y="985459"/>
            <a:chExt cx="1870247" cy="1870246"/>
          </a:xfrm>
        </p:grpSpPr>
        <p:sp>
          <p:nvSpPr>
            <p:cNvPr id="36" name="菱形 35"/>
            <p:cNvSpPr/>
            <p:nvPr/>
          </p:nvSpPr>
          <p:spPr>
            <a:xfrm>
              <a:off x="3597450" y="985459"/>
              <a:ext cx="1870246" cy="1870246"/>
            </a:xfrm>
            <a:prstGeom prst="diamond">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文本框 27"/>
            <p:cNvSpPr txBox="1"/>
            <p:nvPr/>
          </p:nvSpPr>
          <p:spPr>
            <a:xfrm>
              <a:off x="3908226" y="1628194"/>
              <a:ext cx="1248693" cy="584775"/>
            </a:xfrm>
            <a:prstGeom prst="rect">
              <a:avLst/>
            </a:prstGeom>
            <a:noFill/>
          </p:spPr>
          <p:txBody>
            <a:bodyPr wrap="square" rtlCol="0">
              <a:spAutoFit/>
            </a:bodyPr>
            <a:lstStyle/>
            <a:p>
              <a:pPr algn="ctr"/>
              <a:r>
                <a:rPr lang="en-US" altLang="zh-CN" sz="3200" dirty="0" smtClean="0">
                  <a:solidFill>
                    <a:schemeClr val="bg1"/>
                  </a:solidFill>
                </a:rPr>
                <a:t>2</a:t>
              </a:r>
              <a:endParaRPr lang="zh-CN" altLang="en-US" sz="3200" dirty="0">
                <a:solidFill>
                  <a:schemeClr val="bg1"/>
                </a:solidFill>
              </a:endParaRPr>
            </a:p>
          </p:txBody>
        </p:sp>
        <p:sp>
          <p:nvSpPr>
            <p:cNvPr id="38" name="任意多边形 28"/>
            <p:cNvSpPr/>
            <p:nvPr/>
          </p:nvSpPr>
          <p:spPr>
            <a:xfrm>
              <a:off x="5173588" y="1626474"/>
              <a:ext cx="294108" cy="588216"/>
            </a:xfrm>
            <a:custGeom>
              <a:avLst/>
              <a:gdLst>
                <a:gd name="connsiteX0" fmla="*/ 0 w 294108"/>
                <a:gd name="connsiteY0" fmla="*/ 0 h 588216"/>
                <a:gd name="connsiteX1" fmla="*/ 294108 w 294108"/>
                <a:gd name="connsiteY1" fmla="*/ 294108 h 588216"/>
                <a:gd name="connsiteX2" fmla="*/ 0 w 294108"/>
                <a:gd name="connsiteY2" fmla="*/ 588216 h 588216"/>
              </a:gdLst>
              <a:ahLst/>
              <a:cxnLst>
                <a:cxn ang="0">
                  <a:pos x="connsiteX0" y="connsiteY0"/>
                </a:cxn>
                <a:cxn ang="0">
                  <a:pos x="connsiteX1" y="connsiteY1"/>
                </a:cxn>
                <a:cxn ang="0">
                  <a:pos x="connsiteX2" y="connsiteY2"/>
                </a:cxn>
              </a:cxnLst>
              <a:rect l="l" t="t" r="r" b="b"/>
              <a:pathLst>
                <a:path w="294108" h="588216">
                  <a:moveTo>
                    <a:pt x="0" y="0"/>
                  </a:moveTo>
                  <a:lnTo>
                    <a:pt x="294108" y="294108"/>
                  </a:lnTo>
                  <a:lnTo>
                    <a:pt x="0" y="588216"/>
                  </a:lnTo>
                  <a:close/>
                </a:path>
              </a:pathLst>
            </a:custGeom>
            <a:solidFill>
              <a:srgbClr val="7B9C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9" name="任意多边形 29"/>
            <p:cNvSpPr/>
            <p:nvPr/>
          </p:nvSpPr>
          <p:spPr>
            <a:xfrm flipH="1">
              <a:off x="3597449" y="1626474"/>
              <a:ext cx="294108" cy="588216"/>
            </a:xfrm>
            <a:custGeom>
              <a:avLst/>
              <a:gdLst>
                <a:gd name="connsiteX0" fmla="*/ 0 w 294108"/>
                <a:gd name="connsiteY0" fmla="*/ 0 h 588216"/>
                <a:gd name="connsiteX1" fmla="*/ 294108 w 294108"/>
                <a:gd name="connsiteY1" fmla="*/ 294108 h 588216"/>
                <a:gd name="connsiteX2" fmla="*/ 0 w 294108"/>
                <a:gd name="connsiteY2" fmla="*/ 588216 h 588216"/>
              </a:gdLst>
              <a:ahLst/>
              <a:cxnLst>
                <a:cxn ang="0">
                  <a:pos x="connsiteX0" y="connsiteY0"/>
                </a:cxn>
                <a:cxn ang="0">
                  <a:pos x="connsiteX1" y="connsiteY1"/>
                </a:cxn>
                <a:cxn ang="0">
                  <a:pos x="connsiteX2" y="connsiteY2"/>
                </a:cxn>
              </a:cxnLst>
              <a:rect l="l" t="t" r="r" b="b"/>
              <a:pathLst>
                <a:path w="294108" h="588216">
                  <a:moveTo>
                    <a:pt x="0" y="0"/>
                  </a:moveTo>
                  <a:lnTo>
                    <a:pt x="294108" y="294108"/>
                  </a:lnTo>
                  <a:lnTo>
                    <a:pt x="0" y="588216"/>
                  </a:lnTo>
                  <a:close/>
                </a:path>
              </a:pathLst>
            </a:custGeom>
            <a:solidFill>
              <a:srgbClr val="7B9C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0" name="组合 30"/>
          <p:cNvGrpSpPr/>
          <p:nvPr/>
        </p:nvGrpSpPr>
        <p:grpSpPr>
          <a:xfrm>
            <a:off x="8663193" y="2103341"/>
            <a:ext cx="1870247" cy="1870246"/>
            <a:chOff x="3597449" y="985459"/>
            <a:chExt cx="1870247" cy="1870246"/>
          </a:xfrm>
        </p:grpSpPr>
        <p:sp>
          <p:nvSpPr>
            <p:cNvPr id="41" name="菱形 40"/>
            <p:cNvSpPr/>
            <p:nvPr/>
          </p:nvSpPr>
          <p:spPr>
            <a:xfrm>
              <a:off x="3597450" y="985459"/>
              <a:ext cx="1870246" cy="1870246"/>
            </a:xfrm>
            <a:prstGeom prst="diamond">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2" name="文本框 36"/>
            <p:cNvSpPr txBox="1"/>
            <p:nvPr/>
          </p:nvSpPr>
          <p:spPr>
            <a:xfrm>
              <a:off x="3908226" y="1628194"/>
              <a:ext cx="1248693" cy="584775"/>
            </a:xfrm>
            <a:prstGeom prst="rect">
              <a:avLst/>
            </a:prstGeom>
            <a:noFill/>
          </p:spPr>
          <p:txBody>
            <a:bodyPr wrap="square" rtlCol="0">
              <a:spAutoFit/>
            </a:bodyPr>
            <a:lstStyle/>
            <a:p>
              <a:pPr algn="ctr"/>
              <a:r>
                <a:rPr lang="en-US" altLang="zh-CN" sz="3200" dirty="0" smtClean="0">
                  <a:solidFill>
                    <a:schemeClr val="bg1"/>
                  </a:solidFill>
                </a:rPr>
                <a:t>3</a:t>
              </a:r>
              <a:endParaRPr lang="zh-CN" altLang="en-US" sz="3200" dirty="0">
                <a:solidFill>
                  <a:schemeClr val="bg1"/>
                </a:solidFill>
              </a:endParaRPr>
            </a:p>
          </p:txBody>
        </p:sp>
        <p:sp>
          <p:nvSpPr>
            <p:cNvPr id="43" name="任意多边形 37"/>
            <p:cNvSpPr/>
            <p:nvPr/>
          </p:nvSpPr>
          <p:spPr>
            <a:xfrm>
              <a:off x="5173588" y="1626474"/>
              <a:ext cx="294108" cy="588216"/>
            </a:xfrm>
            <a:custGeom>
              <a:avLst/>
              <a:gdLst>
                <a:gd name="connsiteX0" fmla="*/ 0 w 294108"/>
                <a:gd name="connsiteY0" fmla="*/ 0 h 588216"/>
                <a:gd name="connsiteX1" fmla="*/ 294108 w 294108"/>
                <a:gd name="connsiteY1" fmla="*/ 294108 h 588216"/>
                <a:gd name="connsiteX2" fmla="*/ 0 w 294108"/>
                <a:gd name="connsiteY2" fmla="*/ 588216 h 588216"/>
              </a:gdLst>
              <a:ahLst/>
              <a:cxnLst>
                <a:cxn ang="0">
                  <a:pos x="connsiteX0" y="connsiteY0"/>
                </a:cxn>
                <a:cxn ang="0">
                  <a:pos x="connsiteX1" y="connsiteY1"/>
                </a:cxn>
                <a:cxn ang="0">
                  <a:pos x="connsiteX2" y="connsiteY2"/>
                </a:cxn>
              </a:cxnLst>
              <a:rect l="l" t="t" r="r" b="b"/>
              <a:pathLst>
                <a:path w="294108" h="588216">
                  <a:moveTo>
                    <a:pt x="0" y="0"/>
                  </a:moveTo>
                  <a:lnTo>
                    <a:pt x="294108" y="294108"/>
                  </a:lnTo>
                  <a:lnTo>
                    <a:pt x="0" y="588216"/>
                  </a:lnTo>
                  <a:close/>
                </a:path>
              </a:pathLst>
            </a:custGeom>
            <a:solidFill>
              <a:srgbClr val="7B9C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4" name="任意多边形 38"/>
            <p:cNvSpPr/>
            <p:nvPr/>
          </p:nvSpPr>
          <p:spPr>
            <a:xfrm flipH="1">
              <a:off x="3597449" y="1626474"/>
              <a:ext cx="294108" cy="588216"/>
            </a:xfrm>
            <a:custGeom>
              <a:avLst/>
              <a:gdLst>
                <a:gd name="connsiteX0" fmla="*/ 0 w 294108"/>
                <a:gd name="connsiteY0" fmla="*/ 0 h 588216"/>
                <a:gd name="connsiteX1" fmla="*/ 294108 w 294108"/>
                <a:gd name="connsiteY1" fmla="*/ 294108 h 588216"/>
                <a:gd name="connsiteX2" fmla="*/ 0 w 294108"/>
                <a:gd name="connsiteY2" fmla="*/ 588216 h 588216"/>
              </a:gdLst>
              <a:ahLst/>
              <a:cxnLst>
                <a:cxn ang="0">
                  <a:pos x="connsiteX0" y="connsiteY0"/>
                </a:cxn>
                <a:cxn ang="0">
                  <a:pos x="connsiteX1" y="connsiteY1"/>
                </a:cxn>
                <a:cxn ang="0">
                  <a:pos x="connsiteX2" y="connsiteY2"/>
                </a:cxn>
              </a:cxnLst>
              <a:rect l="l" t="t" r="r" b="b"/>
              <a:pathLst>
                <a:path w="294108" h="588216">
                  <a:moveTo>
                    <a:pt x="0" y="0"/>
                  </a:moveTo>
                  <a:lnTo>
                    <a:pt x="294108" y="294108"/>
                  </a:lnTo>
                  <a:lnTo>
                    <a:pt x="0" y="588216"/>
                  </a:lnTo>
                  <a:close/>
                </a:path>
              </a:pathLst>
            </a:custGeom>
            <a:solidFill>
              <a:srgbClr val="7B9C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45" name="文本框 7"/>
          <p:cNvSpPr txBox="1"/>
          <p:nvPr/>
        </p:nvSpPr>
        <p:spPr>
          <a:xfrm>
            <a:off x="1168821" y="4212825"/>
            <a:ext cx="2722880" cy="584775"/>
          </a:xfrm>
          <a:prstGeom prst="rect">
            <a:avLst/>
          </a:prstGeom>
          <a:noFill/>
        </p:spPr>
        <p:txBody>
          <a:bodyPr wrap="square" rtlCol="0">
            <a:spAutoFit/>
          </a:bodyPr>
          <a:lstStyle/>
          <a:p>
            <a:r>
              <a:rPr lang="zh-TW" altLang="en-US" sz="3200" dirty="0">
                <a:solidFill>
                  <a:srgbClr val="2F5597"/>
                </a:solidFill>
              </a:rPr>
              <a:t>人口密集程度</a:t>
            </a:r>
          </a:p>
        </p:txBody>
      </p:sp>
      <p:sp>
        <p:nvSpPr>
          <p:cNvPr id="46" name="文本框 44"/>
          <p:cNvSpPr txBox="1"/>
          <p:nvPr/>
        </p:nvSpPr>
        <p:spPr>
          <a:xfrm>
            <a:off x="4293343" y="4212824"/>
            <a:ext cx="3255775" cy="584775"/>
          </a:xfrm>
          <a:prstGeom prst="rect">
            <a:avLst/>
          </a:prstGeom>
          <a:noFill/>
        </p:spPr>
        <p:txBody>
          <a:bodyPr wrap="square" rtlCol="0">
            <a:spAutoFit/>
          </a:bodyPr>
          <a:lstStyle/>
          <a:p>
            <a:pPr algn="ctr"/>
            <a:r>
              <a:rPr lang="zh-TW" altLang="en-US" sz="3200" dirty="0">
                <a:solidFill>
                  <a:srgbClr val="2F5597"/>
                </a:solidFill>
              </a:rPr>
              <a:t>交通</a:t>
            </a:r>
            <a:r>
              <a:rPr lang="zh-TW" altLang="en-US" sz="3200" dirty="0" smtClean="0">
                <a:solidFill>
                  <a:srgbClr val="2F5597"/>
                </a:solidFill>
              </a:rPr>
              <a:t>流量的</a:t>
            </a:r>
            <a:r>
              <a:rPr lang="zh-TW" altLang="en-US" sz="3200" dirty="0">
                <a:solidFill>
                  <a:srgbClr val="2F5597"/>
                </a:solidFill>
              </a:rPr>
              <a:t>頻繁</a:t>
            </a:r>
          </a:p>
        </p:txBody>
      </p:sp>
      <p:sp>
        <p:nvSpPr>
          <p:cNvPr id="47" name="文本框 45"/>
          <p:cNvSpPr txBox="1"/>
          <p:nvPr/>
        </p:nvSpPr>
        <p:spPr>
          <a:xfrm>
            <a:off x="7875225" y="4212823"/>
            <a:ext cx="3446185" cy="584775"/>
          </a:xfrm>
          <a:prstGeom prst="rect">
            <a:avLst/>
          </a:prstGeom>
          <a:noFill/>
        </p:spPr>
        <p:txBody>
          <a:bodyPr wrap="square" rtlCol="0">
            <a:spAutoFit/>
          </a:bodyPr>
          <a:lstStyle/>
          <a:p>
            <a:pPr algn="ctr"/>
            <a:r>
              <a:rPr lang="zh-TW" altLang="en-US" sz="3200" dirty="0">
                <a:solidFill>
                  <a:srgbClr val="2F5597"/>
                </a:solidFill>
              </a:rPr>
              <a:t>大眾交通的轉乘點</a:t>
            </a:r>
          </a:p>
        </p:txBody>
      </p:sp>
    </p:spTree>
    <p:extLst>
      <p:ext uri="{BB962C8B-B14F-4D97-AF65-F5344CB8AC3E}">
        <p14:creationId xmlns:p14="http://schemas.microsoft.com/office/powerpoint/2010/main" val="173174758"/>
      </p:ext>
    </p:extLst>
  </p:cSld>
  <p:clrMapOvr>
    <a:masterClrMapping/>
  </p:clrMapOvr>
  <p:transition advClick="0" advTm="0">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64"/>
          <p:cNvGrpSpPr/>
          <p:nvPr/>
        </p:nvGrpSpPr>
        <p:grpSpPr>
          <a:xfrm>
            <a:off x="679272" y="440429"/>
            <a:ext cx="756383" cy="856472"/>
            <a:chOff x="1379538" y="735534"/>
            <a:chExt cx="756383" cy="856472"/>
          </a:xfrm>
        </p:grpSpPr>
        <p:sp>
          <p:nvSpPr>
            <p:cNvPr id="19" name="矩形 18"/>
            <p:cNvSpPr/>
            <p:nvPr/>
          </p:nvSpPr>
          <p:spPr>
            <a:xfrm>
              <a:off x="1379538" y="735534"/>
              <a:ext cx="119478"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矩形 19"/>
            <p:cNvSpPr/>
            <p:nvPr/>
          </p:nvSpPr>
          <p:spPr>
            <a:xfrm>
              <a:off x="1574373" y="735534"/>
              <a:ext cx="36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矩形 20"/>
            <p:cNvSpPr/>
            <p:nvPr/>
          </p:nvSpPr>
          <p:spPr>
            <a:xfrm>
              <a:off x="1685730" y="735534"/>
              <a:ext cx="108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矩形 21"/>
            <p:cNvSpPr/>
            <p:nvPr/>
          </p:nvSpPr>
          <p:spPr>
            <a:xfrm>
              <a:off x="1869087" y="735534"/>
              <a:ext cx="119478"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矩形 22"/>
            <p:cNvSpPr/>
            <p:nvPr/>
          </p:nvSpPr>
          <p:spPr>
            <a:xfrm>
              <a:off x="2063921" y="735534"/>
              <a:ext cx="72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4" name="文本框 58"/>
          <p:cNvSpPr txBox="1"/>
          <p:nvPr/>
        </p:nvSpPr>
        <p:spPr>
          <a:xfrm>
            <a:off x="1511011" y="484413"/>
            <a:ext cx="7770174" cy="769441"/>
          </a:xfrm>
          <a:prstGeom prst="rect">
            <a:avLst/>
          </a:prstGeom>
          <a:noFill/>
        </p:spPr>
        <p:txBody>
          <a:bodyPr wrap="square" rtlCol="0">
            <a:spAutoFit/>
          </a:bodyPr>
          <a:lstStyle/>
          <a:p>
            <a:r>
              <a:rPr lang="zh-TW" altLang="en-US" sz="4400" b="1" dirty="0" smtClean="0">
                <a:solidFill>
                  <a:schemeClr val="accent5">
                    <a:lumMod val="75000"/>
                  </a:schemeClr>
                </a:solidFill>
                <a:latin typeface="微軟正黑體" panose="020B0604030504040204" pitchFamily="34" charset="-120"/>
                <a:ea typeface="微軟正黑體" panose="020B0604030504040204" pitchFamily="34" charset="-120"/>
              </a:rPr>
              <a:t>租賃站點的取得方式</a:t>
            </a:r>
            <a:endParaRPr lang="zh-TW" altLang="en-US" sz="4400" b="1" dirty="0">
              <a:solidFill>
                <a:schemeClr val="accent5">
                  <a:lumMod val="75000"/>
                </a:schemeClr>
              </a:solidFill>
              <a:latin typeface="微軟正黑體" panose="020B0604030504040204" pitchFamily="34" charset="-120"/>
              <a:ea typeface="微軟正黑體" panose="020B0604030504040204" pitchFamily="34" charset="-120"/>
            </a:endParaRPr>
          </a:p>
        </p:txBody>
      </p:sp>
      <p:pic>
        <p:nvPicPr>
          <p:cNvPr id="12" name="ECB019B1-382A-4266-B25C-5B523AA43C14-1" descr="qt_temp"/>
          <p:cNvPicPr>
            <a:picLocks noChangeAspect="1"/>
          </p:cNvPicPr>
          <p:nvPr/>
        </p:nvPicPr>
        <p:blipFill>
          <a:blip r:embed="rId2"/>
          <a:stretch>
            <a:fillRect/>
          </a:stretch>
        </p:blipFill>
        <p:spPr>
          <a:xfrm>
            <a:off x="985464" y="966952"/>
            <a:ext cx="9400159" cy="6325439"/>
          </a:xfrm>
          <a:prstGeom prst="rect">
            <a:avLst/>
          </a:prstGeom>
        </p:spPr>
      </p:pic>
    </p:spTree>
    <p:extLst>
      <p:ext uri="{BB962C8B-B14F-4D97-AF65-F5344CB8AC3E}">
        <p14:creationId xmlns:p14="http://schemas.microsoft.com/office/powerpoint/2010/main" val="1113206153"/>
      </p:ext>
    </p:extLst>
  </p:cSld>
  <p:clrMapOvr>
    <a:masterClrMapping/>
  </p:clrMapOvr>
  <p:transition advClick="0" advTm="0">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64"/>
          <p:cNvGrpSpPr/>
          <p:nvPr/>
        </p:nvGrpSpPr>
        <p:grpSpPr>
          <a:xfrm>
            <a:off x="679272" y="440429"/>
            <a:ext cx="756383" cy="856472"/>
            <a:chOff x="1379538" y="735534"/>
            <a:chExt cx="756383" cy="856472"/>
          </a:xfrm>
        </p:grpSpPr>
        <p:sp>
          <p:nvSpPr>
            <p:cNvPr id="19" name="矩形 18"/>
            <p:cNvSpPr/>
            <p:nvPr/>
          </p:nvSpPr>
          <p:spPr>
            <a:xfrm>
              <a:off x="1379538" y="735534"/>
              <a:ext cx="119478"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矩形 19"/>
            <p:cNvSpPr/>
            <p:nvPr/>
          </p:nvSpPr>
          <p:spPr>
            <a:xfrm>
              <a:off x="1574373" y="735534"/>
              <a:ext cx="36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矩形 20"/>
            <p:cNvSpPr/>
            <p:nvPr/>
          </p:nvSpPr>
          <p:spPr>
            <a:xfrm>
              <a:off x="1685730" y="735534"/>
              <a:ext cx="108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矩形 21"/>
            <p:cNvSpPr/>
            <p:nvPr/>
          </p:nvSpPr>
          <p:spPr>
            <a:xfrm>
              <a:off x="1869087" y="735534"/>
              <a:ext cx="119478"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矩形 22"/>
            <p:cNvSpPr/>
            <p:nvPr/>
          </p:nvSpPr>
          <p:spPr>
            <a:xfrm>
              <a:off x="2063921" y="735534"/>
              <a:ext cx="72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4" name="文本框 58"/>
          <p:cNvSpPr txBox="1"/>
          <p:nvPr/>
        </p:nvSpPr>
        <p:spPr>
          <a:xfrm>
            <a:off x="1511011" y="484413"/>
            <a:ext cx="7770174" cy="769441"/>
          </a:xfrm>
          <a:prstGeom prst="rect">
            <a:avLst/>
          </a:prstGeom>
          <a:noFill/>
        </p:spPr>
        <p:txBody>
          <a:bodyPr wrap="square" rtlCol="0">
            <a:spAutoFit/>
          </a:bodyPr>
          <a:lstStyle/>
          <a:p>
            <a:r>
              <a:rPr lang="zh-TW" altLang="en-US" sz="4400" b="1" dirty="0" smtClean="0">
                <a:solidFill>
                  <a:schemeClr val="accent5">
                    <a:lumMod val="75000"/>
                  </a:schemeClr>
                </a:solidFill>
                <a:latin typeface="微軟正黑體" panose="020B0604030504040204" pitchFamily="34" charset="-120"/>
                <a:ea typeface="微軟正黑體" panose="020B0604030504040204" pitchFamily="34" charset="-120"/>
              </a:rPr>
              <a:t>站點資</a:t>
            </a:r>
            <a:r>
              <a:rPr lang="zh-TW" altLang="en-US" sz="4400" b="1" dirty="0">
                <a:solidFill>
                  <a:schemeClr val="accent5">
                    <a:lumMod val="75000"/>
                  </a:schemeClr>
                </a:solidFill>
                <a:latin typeface="微軟正黑體" panose="020B0604030504040204" pitchFamily="34" charset="-120"/>
                <a:ea typeface="微軟正黑體" panose="020B0604030504040204" pitchFamily="34" charset="-120"/>
              </a:rPr>
              <a:t>訊</a:t>
            </a:r>
          </a:p>
        </p:txBody>
      </p:sp>
      <p:sp>
        <p:nvSpPr>
          <p:cNvPr id="13" name="文字方塊 12"/>
          <p:cNvSpPr txBox="1"/>
          <p:nvPr/>
        </p:nvSpPr>
        <p:spPr>
          <a:xfrm>
            <a:off x="1511011" y="1821426"/>
            <a:ext cx="4801314" cy="830997"/>
          </a:xfrm>
          <a:prstGeom prst="rect">
            <a:avLst/>
          </a:prstGeom>
          <a:noFill/>
        </p:spPr>
        <p:txBody>
          <a:bodyPr wrap="none" rtlCol="0">
            <a:spAutoFit/>
          </a:bodyPr>
          <a:lstStyle/>
          <a:p>
            <a:r>
              <a:rPr lang="en-US" altLang="zh-TW" sz="2400" dirty="0">
                <a:solidFill>
                  <a:srgbClr val="2F5597"/>
                </a:solidFill>
              </a:rPr>
              <a:t>2</a:t>
            </a:r>
            <a:r>
              <a:rPr lang="zh-TW" altLang="en-US" sz="2400" dirty="0">
                <a:solidFill>
                  <a:srgbClr val="2F5597"/>
                </a:solidFill>
              </a:rPr>
              <a:t>月</a:t>
            </a:r>
            <a:r>
              <a:rPr lang="en-US" altLang="zh-TW" sz="2400" dirty="0">
                <a:solidFill>
                  <a:srgbClr val="2F5597"/>
                </a:solidFill>
              </a:rPr>
              <a:t>18</a:t>
            </a:r>
            <a:r>
              <a:rPr lang="zh-TW" altLang="en-US" sz="2400" dirty="0">
                <a:solidFill>
                  <a:srgbClr val="2F5597"/>
                </a:solidFill>
              </a:rPr>
              <a:t>號 </a:t>
            </a:r>
          </a:p>
          <a:p>
            <a:r>
              <a:rPr lang="zh-TW" altLang="en-US" sz="2400" dirty="0" smtClean="0">
                <a:solidFill>
                  <a:srgbClr val="2F5597"/>
                </a:solidFill>
              </a:rPr>
              <a:t>全</a:t>
            </a:r>
            <a:r>
              <a:rPr lang="zh-TW" altLang="en-US" sz="2400" dirty="0">
                <a:solidFill>
                  <a:srgbClr val="2F5597"/>
                </a:solidFill>
              </a:rPr>
              <a:t>自動化公共腳踏車租賃系統完成</a:t>
            </a:r>
          </a:p>
        </p:txBody>
      </p:sp>
      <p:sp>
        <p:nvSpPr>
          <p:cNvPr id="14" name="文字方塊 13"/>
          <p:cNvSpPr txBox="1"/>
          <p:nvPr/>
        </p:nvSpPr>
        <p:spPr>
          <a:xfrm>
            <a:off x="1511011" y="2939993"/>
            <a:ext cx="4071949" cy="461665"/>
          </a:xfrm>
          <a:prstGeom prst="rect">
            <a:avLst/>
          </a:prstGeom>
          <a:noFill/>
        </p:spPr>
        <p:txBody>
          <a:bodyPr wrap="none" rtlCol="0">
            <a:spAutoFit/>
          </a:bodyPr>
          <a:lstStyle/>
          <a:p>
            <a:r>
              <a:rPr lang="en-US" altLang="zh-TW" sz="2400" dirty="0">
                <a:solidFill>
                  <a:srgbClr val="2F5597"/>
                </a:solidFill>
              </a:rPr>
              <a:t>2</a:t>
            </a:r>
            <a:r>
              <a:rPr lang="zh-TW" altLang="en-US" sz="2400" dirty="0">
                <a:solidFill>
                  <a:srgbClr val="2F5597"/>
                </a:solidFill>
              </a:rPr>
              <a:t>月</a:t>
            </a:r>
            <a:r>
              <a:rPr lang="en-US" altLang="zh-TW" sz="2400" dirty="0">
                <a:solidFill>
                  <a:srgbClr val="2F5597"/>
                </a:solidFill>
              </a:rPr>
              <a:t>18</a:t>
            </a:r>
            <a:r>
              <a:rPr lang="zh-TW" altLang="en-US" sz="2400" dirty="0">
                <a:solidFill>
                  <a:srgbClr val="2F5597"/>
                </a:solidFill>
              </a:rPr>
              <a:t>之後，建立了</a:t>
            </a:r>
            <a:r>
              <a:rPr lang="en-US" altLang="zh-TW" sz="2400" dirty="0">
                <a:solidFill>
                  <a:srgbClr val="2F5597"/>
                </a:solidFill>
              </a:rPr>
              <a:t>20</a:t>
            </a:r>
            <a:r>
              <a:rPr lang="zh-TW" altLang="en-US" sz="2400" dirty="0">
                <a:solidFill>
                  <a:srgbClr val="2F5597"/>
                </a:solidFill>
              </a:rPr>
              <a:t>個站點</a:t>
            </a:r>
          </a:p>
        </p:txBody>
      </p:sp>
      <p:sp>
        <p:nvSpPr>
          <p:cNvPr id="15" name="文字方塊 14"/>
          <p:cNvSpPr txBox="1"/>
          <p:nvPr/>
        </p:nvSpPr>
        <p:spPr>
          <a:xfrm>
            <a:off x="1511011" y="3662796"/>
            <a:ext cx="3297698" cy="461665"/>
          </a:xfrm>
          <a:prstGeom prst="rect">
            <a:avLst/>
          </a:prstGeom>
          <a:noFill/>
        </p:spPr>
        <p:txBody>
          <a:bodyPr wrap="none" rtlCol="0">
            <a:spAutoFit/>
          </a:bodyPr>
          <a:lstStyle/>
          <a:p>
            <a:r>
              <a:rPr lang="zh-TW" altLang="en-US" sz="2400" dirty="0">
                <a:solidFill>
                  <a:srgbClr val="2F5597"/>
                </a:solidFill>
              </a:rPr>
              <a:t>目前，建立了</a:t>
            </a:r>
            <a:r>
              <a:rPr lang="en-US" altLang="zh-TW" sz="2400" dirty="0">
                <a:solidFill>
                  <a:srgbClr val="2F5597"/>
                </a:solidFill>
              </a:rPr>
              <a:t>74</a:t>
            </a:r>
            <a:r>
              <a:rPr lang="zh-TW" altLang="en-US" sz="2400" dirty="0">
                <a:solidFill>
                  <a:srgbClr val="2F5597"/>
                </a:solidFill>
              </a:rPr>
              <a:t>個站點</a:t>
            </a:r>
          </a:p>
        </p:txBody>
      </p:sp>
      <p:sp>
        <p:nvSpPr>
          <p:cNvPr id="16" name="文字方塊 15"/>
          <p:cNvSpPr txBox="1"/>
          <p:nvPr/>
        </p:nvSpPr>
        <p:spPr>
          <a:xfrm>
            <a:off x="1511011" y="4408864"/>
            <a:ext cx="2989921" cy="461665"/>
          </a:xfrm>
          <a:prstGeom prst="rect">
            <a:avLst/>
          </a:prstGeom>
          <a:noFill/>
        </p:spPr>
        <p:txBody>
          <a:bodyPr wrap="none" rtlCol="0">
            <a:spAutoFit/>
          </a:bodyPr>
          <a:lstStyle/>
          <a:p>
            <a:r>
              <a:rPr lang="zh-TW" altLang="en-US" sz="2400" dirty="0">
                <a:solidFill>
                  <a:srgbClr val="2F5597"/>
                </a:solidFill>
              </a:rPr>
              <a:t>每個站點可放</a:t>
            </a:r>
            <a:r>
              <a:rPr lang="en-US" altLang="zh-TW" sz="2400" dirty="0">
                <a:solidFill>
                  <a:srgbClr val="2F5597"/>
                </a:solidFill>
              </a:rPr>
              <a:t>32</a:t>
            </a:r>
            <a:r>
              <a:rPr lang="zh-TW" altLang="en-US" sz="2400" dirty="0">
                <a:solidFill>
                  <a:srgbClr val="2F5597"/>
                </a:solidFill>
              </a:rPr>
              <a:t>台車</a:t>
            </a:r>
          </a:p>
        </p:txBody>
      </p:sp>
      <p:sp>
        <p:nvSpPr>
          <p:cNvPr id="4" name="矩形 3"/>
          <p:cNvSpPr/>
          <p:nvPr/>
        </p:nvSpPr>
        <p:spPr>
          <a:xfrm>
            <a:off x="7404030" y="2652423"/>
            <a:ext cx="4088525" cy="1200329"/>
          </a:xfrm>
          <a:prstGeom prst="rect">
            <a:avLst/>
          </a:prstGeom>
        </p:spPr>
        <p:txBody>
          <a:bodyPr wrap="square">
            <a:spAutoFit/>
          </a:bodyPr>
          <a:lstStyle/>
          <a:p>
            <a:r>
              <a:rPr lang="zh-TW" altLang="en-US" sz="2400" dirty="0" smtClean="0">
                <a:solidFill>
                  <a:srgbClr val="2F5597"/>
                </a:solidFill>
              </a:rPr>
              <a:t>覆蓋範圍為</a:t>
            </a:r>
            <a:r>
              <a:rPr lang="en-US" altLang="zh-TW" sz="2400" dirty="0" smtClean="0">
                <a:solidFill>
                  <a:srgbClr val="2F5597"/>
                </a:solidFill>
              </a:rPr>
              <a:t>13*6=78</a:t>
            </a:r>
            <a:r>
              <a:rPr lang="zh-TW" altLang="en-US" sz="2400" dirty="0" smtClean="0">
                <a:solidFill>
                  <a:srgbClr val="2F5597"/>
                </a:solidFill>
              </a:rPr>
              <a:t>公里</a:t>
            </a:r>
          </a:p>
          <a:p>
            <a:r>
              <a:rPr lang="zh-TW" altLang="en-US" sz="2400" dirty="0" smtClean="0">
                <a:solidFill>
                  <a:srgbClr val="2F5597"/>
                </a:solidFill>
              </a:rPr>
              <a:t>含車輛 </a:t>
            </a:r>
            <a:r>
              <a:rPr lang="en-US" altLang="zh-TW" sz="2400" dirty="0">
                <a:solidFill>
                  <a:srgbClr val="2F5597"/>
                </a:solidFill>
              </a:rPr>
              <a:t>32*74=2368</a:t>
            </a:r>
          </a:p>
          <a:p>
            <a:r>
              <a:rPr lang="zh-TW" altLang="en-US" sz="2400" dirty="0">
                <a:solidFill>
                  <a:srgbClr val="2F5597"/>
                </a:solidFill>
              </a:rPr>
              <a:t>平均每公里有</a:t>
            </a:r>
            <a:r>
              <a:rPr lang="en-US" altLang="zh-TW" sz="2400" dirty="0">
                <a:solidFill>
                  <a:srgbClr val="2F5597"/>
                </a:solidFill>
              </a:rPr>
              <a:t>30</a:t>
            </a:r>
            <a:r>
              <a:rPr lang="zh-TW" altLang="en-US" sz="2400" dirty="0">
                <a:solidFill>
                  <a:srgbClr val="2F5597"/>
                </a:solidFill>
              </a:rPr>
              <a:t>台車</a:t>
            </a:r>
          </a:p>
        </p:txBody>
      </p:sp>
    </p:spTree>
    <p:extLst>
      <p:ext uri="{BB962C8B-B14F-4D97-AF65-F5344CB8AC3E}">
        <p14:creationId xmlns:p14="http://schemas.microsoft.com/office/powerpoint/2010/main" val="923549260"/>
      </p:ext>
    </p:extLst>
  </p:cSld>
  <p:clrMapOvr>
    <a:masterClrMapping/>
  </p:clrMapOvr>
  <p:transition advClick="0" advTm="0">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群組 4"/>
          <p:cNvGrpSpPr/>
          <p:nvPr/>
        </p:nvGrpSpPr>
        <p:grpSpPr>
          <a:xfrm>
            <a:off x="4200561" y="861849"/>
            <a:ext cx="3419371" cy="5431251"/>
            <a:chOff x="1869399" y="1743165"/>
            <a:chExt cx="2373971" cy="3770762"/>
          </a:xfrm>
        </p:grpSpPr>
        <p:grpSp>
          <p:nvGrpSpPr>
            <p:cNvPr id="30" name="组合 29"/>
            <p:cNvGrpSpPr/>
            <p:nvPr/>
          </p:nvGrpSpPr>
          <p:grpSpPr>
            <a:xfrm>
              <a:off x="1869399" y="1743165"/>
              <a:ext cx="2373971" cy="3770762"/>
              <a:chOff x="2414692" y="2411811"/>
              <a:chExt cx="2121313" cy="3369446"/>
            </a:xfrm>
          </p:grpSpPr>
          <p:grpSp>
            <p:nvGrpSpPr>
              <p:cNvPr id="15" name="组合 14"/>
              <p:cNvGrpSpPr/>
              <p:nvPr/>
            </p:nvGrpSpPr>
            <p:grpSpPr>
              <a:xfrm>
                <a:off x="2414692" y="2411811"/>
                <a:ext cx="2121313" cy="2741214"/>
                <a:chOff x="2414692" y="2411811"/>
                <a:chExt cx="2121313" cy="2741214"/>
              </a:xfrm>
            </p:grpSpPr>
            <p:sp>
              <p:nvSpPr>
                <p:cNvPr id="4" name="椭圆 3"/>
                <p:cNvSpPr/>
                <p:nvPr/>
              </p:nvSpPr>
              <p:spPr>
                <a:xfrm>
                  <a:off x="2414692" y="2411811"/>
                  <a:ext cx="2121313" cy="2072478"/>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4000" dirty="0"/>
                    <a:t>後續維護 </a:t>
                  </a:r>
                  <a:r>
                    <a:rPr lang="zh-TW" altLang="en-US" sz="4000" dirty="0" smtClean="0"/>
                    <a:t> </a:t>
                  </a:r>
                  <a:endParaRPr lang="zh-CN" altLang="en-US" sz="4000" dirty="0"/>
                </a:p>
              </p:txBody>
            </p:sp>
            <p:cxnSp>
              <p:nvCxnSpPr>
                <p:cNvPr id="12" name="直接连接符 11"/>
                <p:cNvCxnSpPr>
                  <a:stCxn id="4" idx="4"/>
                  <a:endCxn id="28" idx="0"/>
                </p:cNvCxnSpPr>
                <p:nvPr/>
              </p:nvCxnSpPr>
              <p:spPr>
                <a:xfrm flipH="1">
                  <a:off x="3111668" y="4484289"/>
                  <a:ext cx="363681" cy="668736"/>
                </a:xfrm>
                <a:prstGeom prst="line">
                  <a:avLst/>
                </a:prstGeom>
                <a:ln w="2540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8" name="任意多边形 27"/>
              <p:cNvSpPr/>
              <p:nvPr/>
            </p:nvSpPr>
            <p:spPr>
              <a:xfrm>
                <a:off x="2625685" y="5153025"/>
                <a:ext cx="1650493" cy="628232"/>
              </a:xfrm>
              <a:custGeom>
                <a:avLst/>
                <a:gdLst>
                  <a:gd name="connsiteX0" fmla="*/ 485983 w 1650493"/>
                  <a:gd name="connsiteY0" fmla="*/ 0 h 628232"/>
                  <a:gd name="connsiteX1" fmla="*/ 563246 w 1650493"/>
                  <a:gd name="connsiteY1" fmla="*/ 41937 h 628232"/>
                  <a:gd name="connsiteX2" fmla="*/ 825247 w 1650493"/>
                  <a:gd name="connsiteY2" fmla="*/ 94832 h 628232"/>
                  <a:gd name="connsiteX3" fmla="*/ 1087248 w 1650493"/>
                  <a:gd name="connsiteY3" fmla="*/ 41937 h 628232"/>
                  <a:gd name="connsiteX4" fmla="*/ 1164511 w 1650493"/>
                  <a:gd name="connsiteY4" fmla="*/ 0 h 628232"/>
                  <a:gd name="connsiteX5" fmla="*/ 1650493 w 1650493"/>
                  <a:gd name="connsiteY5" fmla="*/ 628232 h 628232"/>
                  <a:gd name="connsiteX6" fmla="*/ 0 w 1650493"/>
                  <a:gd name="connsiteY6" fmla="*/ 628232 h 62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0493" h="628232">
                    <a:moveTo>
                      <a:pt x="485983" y="0"/>
                    </a:moveTo>
                    <a:lnTo>
                      <a:pt x="563246" y="41937"/>
                    </a:lnTo>
                    <a:cubicBezTo>
                      <a:pt x="643775" y="75997"/>
                      <a:pt x="732311" y="94832"/>
                      <a:pt x="825247" y="94832"/>
                    </a:cubicBezTo>
                    <a:cubicBezTo>
                      <a:pt x="918183" y="94832"/>
                      <a:pt x="1006719" y="75997"/>
                      <a:pt x="1087248" y="41937"/>
                    </a:cubicBezTo>
                    <a:lnTo>
                      <a:pt x="1164511" y="0"/>
                    </a:lnTo>
                    <a:lnTo>
                      <a:pt x="1650493" y="628232"/>
                    </a:lnTo>
                    <a:lnTo>
                      <a:pt x="0" y="628232"/>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3600"/>
              </a:p>
            </p:txBody>
          </p:sp>
        </p:grpSp>
        <p:cxnSp>
          <p:nvCxnSpPr>
            <p:cNvPr id="48" name="直接连接符 47"/>
            <p:cNvCxnSpPr>
              <a:stCxn id="4" idx="4"/>
              <a:endCxn id="28" idx="4"/>
            </p:cNvCxnSpPr>
            <p:nvPr/>
          </p:nvCxnSpPr>
          <p:spPr>
            <a:xfrm>
              <a:off x="3056385" y="4062485"/>
              <a:ext cx="352346" cy="748385"/>
            </a:xfrm>
            <a:prstGeom prst="line">
              <a:avLst/>
            </a:prstGeom>
            <a:ln w="2540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45"/>
          <p:cNvGrpSpPr/>
          <p:nvPr/>
        </p:nvGrpSpPr>
        <p:grpSpPr>
          <a:xfrm>
            <a:off x="9448362" y="2942965"/>
            <a:ext cx="1397000" cy="3742406"/>
            <a:chOff x="2790825" y="0"/>
            <a:chExt cx="2857500" cy="7654925"/>
          </a:xfrm>
          <a:solidFill>
            <a:srgbClr val="406FC4"/>
          </a:solidFill>
        </p:grpSpPr>
        <p:sp>
          <p:nvSpPr>
            <p:cNvPr id="25" name="Freeform 5"/>
            <p:cNvSpPr>
              <a:spLocks/>
            </p:cNvSpPr>
            <p:nvPr/>
          </p:nvSpPr>
          <p:spPr bwMode="auto">
            <a:xfrm>
              <a:off x="4017963" y="7089775"/>
              <a:ext cx="1201738" cy="565150"/>
            </a:xfrm>
            <a:custGeom>
              <a:avLst/>
              <a:gdLst/>
              <a:ahLst/>
              <a:cxnLst>
                <a:cxn ang="0">
                  <a:pos x="375" y="33"/>
                </a:cxn>
                <a:cxn ang="0">
                  <a:pos x="322" y="20"/>
                </a:cxn>
                <a:cxn ang="0">
                  <a:pos x="267" y="27"/>
                </a:cxn>
                <a:cxn ang="0">
                  <a:pos x="132" y="4"/>
                </a:cxn>
                <a:cxn ang="0">
                  <a:pos x="12" y="45"/>
                </a:cxn>
                <a:cxn ang="0">
                  <a:pos x="33" y="69"/>
                </a:cxn>
                <a:cxn ang="0">
                  <a:pos x="44" y="71"/>
                </a:cxn>
                <a:cxn ang="0">
                  <a:pos x="124" y="98"/>
                </a:cxn>
                <a:cxn ang="0">
                  <a:pos x="48" y="109"/>
                </a:cxn>
                <a:cxn ang="0">
                  <a:pos x="0" y="145"/>
                </a:cxn>
                <a:cxn ang="0">
                  <a:pos x="10" y="165"/>
                </a:cxn>
                <a:cxn ang="0">
                  <a:pos x="114" y="178"/>
                </a:cxn>
                <a:cxn ang="0">
                  <a:pos x="373" y="137"/>
                </a:cxn>
                <a:cxn ang="0">
                  <a:pos x="375" y="115"/>
                </a:cxn>
                <a:cxn ang="0">
                  <a:pos x="375" y="75"/>
                </a:cxn>
                <a:cxn ang="0">
                  <a:pos x="375" y="33"/>
                </a:cxn>
              </a:cxnLst>
              <a:rect l="0" t="0" r="r" b="b"/>
              <a:pathLst>
                <a:path w="376" h="178">
                  <a:moveTo>
                    <a:pt x="375" y="33"/>
                  </a:moveTo>
                  <a:cubicBezTo>
                    <a:pt x="361" y="26"/>
                    <a:pt x="343" y="22"/>
                    <a:pt x="322" y="20"/>
                  </a:cubicBezTo>
                  <a:cubicBezTo>
                    <a:pt x="299" y="19"/>
                    <a:pt x="280" y="21"/>
                    <a:pt x="267" y="27"/>
                  </a:cubicBezTo>
                  <a:cubicBezTo>
                    <a:pt x="234" y="8"/>
                    <a:pt x="189" y="0"/>
                    <a:pt x="132" y="4"/>
                  </a:cubicBezTo>
                  <a:cubicBezTo>
                    <a:pt x="74" y="7"/>
                    <a:pt x="34" y="21"/>
                    <a:pt x="12" y="45"/>
                  </a:cubicBezTo>
                  <a:cubicBezTo>
                    <a:pt x="12" y="59"/>
                    <a:pt x="19" y="67"/>
                    <a:pt x="33" y="69"/>
                  </a:cubicBezTo>
                  <a:cubicBezTo>
                    <a:pt x="37" y="70"/>
                    <a:pt x="41" y="71"/>
                    <a:pt x="44" y="71"/>
                  </a:cubicBezTo>
                  <a:cubicBezTo>
                    <a:pt x="84" y="77"/>
                    <a:pt x="110" y="87"/>
                    <a:pt x="124" y="98"/>
                  </a:cubicBezTo>
                  <a:cubicBezTo>
                    <a:pt x="87" y="102"/>
                    <a:pt x="62" y="106"/>
                    <a:pt x="48" y="109"/>
                  </a:cubicBezTo>
                  <a:cubicBezTo>
                    <a:pt x="18" y="117"/>
                    <a:pt x="2" y="129"/>
                    <a:pt x="0" y="145"/>
                  </a:cubicBezTo>
                  <a:cubicBezTo>
                    <a:pt x="0" y="153"/>
                    <a:pt x="3" y="159"/>
                    <a:pt x="10" y="165"/>
                  </a:cubicBezTo>
                  <a:cubicBezTo>
                    <a:pt x="16" y="169"/>
                    <a:pt x="51" y="173"/>
                    <a:pt x="114" y="178"/>
                  </a:cubicBezTo>
                  <a:cubicBezTo>
                    <a:pt x="207" y="168"/>
                    <a:pt x="293" y="154"/>
                    <a:pt x="373" y="137"/>
                  </a:cubicBezTo>
                  <a:cubicBezTo>
                    <a:pt x="374" y="127"/>
                    <a:pt x="375" y="120"/>
                    <a:pt x="375" y="115"/>
                  </a:cubicBezTo>
                  <a:cubicBezTo>
                    <a:pt x="376" y="106"/>
                    <a:pt x="376" y="93"/>
                    <a:pt x="375" y="75"/>
                  </a:cubicBezTo>
                  <a:cubicBezTo>
                    <a:pt x="375" y="56"/>
                    <a:pt x="375" y="42"/>
                    <a:pt x="375" y="3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6"/>
            <p:cNvSpPr>
              <a:spLocks/>
            </p:cNvSpPr>
            <p:nvPr/>
          </p:nvSpPr>
          <p:spPr bwMode="auto">
            <a:xfrm>
              <a:off x="3276600" y="0"/>
              <a:ext cx="2371725" cy="7299325"/>
            </a:xfrm>
            <a:custGeom>
              <a:avLst/>
              <a:gdLst/>
              <a:ahLst/>
              <a:cxnLst>
                <a:cxn ang="0">
                  <a:pos x="549" y="18"/>
                </a:cxn>
                <a:cxn ang="0">
                  <a:pos x="462" y="13"/>
                </a:cxn>
                <a:cxn ang="0">
                  <a:pos x="405" y="25"/>
                </a:cxn>
                <a:cxn ang="0">
                  <a:pos x="392" y="37"/>
                </a:cxn>
                <a:cxn ang="0">
                  <a:pos x="369" y="72"/>
                </a:cxn>
                <a:cxn ang="0">
                  <a:pos x="376" y="92"/>
                </a:cxn>
                <a:cxn ang="0">
                  <a:pos x="379" y="102"/>
                </a:cxn>
                <a:cxn ang="0">
                  <a:pos x="386" y="111"/>
                </a:cxn>
                <a:cxn ang="0">
                  <a:pos x="387" y="160"/>
                </a:cxn>
                <a:cxn ang="0">
                  <a:pos x="389" y="190"/>
                </a:cxn>
                <a:cxn ang="0">
                  <a:pos x="403" y="203"/>
                </a:cxn>
                <a:cxn ang="0">
                  <a:pos x="407" y="257"/>
                </a:cxn>
                <a:cxn ang="0">
                  <a:pos x="442" y="337"/>
                </a:cxn>
                <a:cxn ang="0">
                  <a:pos x="473" y="359"/>
                </a:cxn>
                <a:cxn ang="0">
                  <a:pos x="443" y="425"/>
                </a:cxn>
                <a:cxn ang="0">
                  <a:pos x="360" y="561"/>
                </a:cxn>
                <a:cxn ang="0">
                  <a:pos x="317" y="711"/>
                </a:cxn>
                <a:cxn ang="0">
                  <a:pos x="289" y="698"/>
                </a:cxn>
                <a:cxn ang="0">
                  <a:pos x="248" y="712"/>
                </a:cxn>
                <a:cxn ang="0">
                  <a:pos x="216" y="717"/>
                </a:cxn>
                <a:cxn ang="0">
                  <a:pos x="204" y="737"/>
                </a:cxn>
                <a:cxn ang="0">
                  <a:pos x="116" y="792"/>
                </a:cxn>
                <a:cxn ang="0">
                  <a:pos x="0" y="801"/>
                </a:cxn>
                <a:cxn ang="0">
                  <a:pos x="76" y="864"/>
                </a:cxn>
                <a:cxn ang="0">
                  <a:pos x="176" y="869"/>
                </a:cxn>
                <a:cxn ang="0">
                  <a:pos x="234" y="959"/>
                </a:cxn>
                <a:cxn ang="0">
                  <a:pos x="234" y="1260"/>
                </a:cxn>
                <a:cxn ang="0">
                  <a:pos x="267" y="1280"/>
                </a:cxn>
                <a:cxn ang="0">
                  <a:pos x="305" y="1600"/>
                </a:cxn>
                <a:cxn ang="0">
                  <a:pos x="368" y="1925"/>
                </a:cxn>
                <a:cxn ang="0">
                  <a:pos x="382" y="2083"/>
                </a:cxn>
                <a:cxn ang="0">
                  <a:pos x="242" y="2131"/>
                </a:cxn>
                <a:cxn ang="0">
                  <a:pos x="356" y="2198"/>
                </a:cxn>
                <a:cxn ang="0">
                  <a:pos x="244" y="2251"/>
                </a:cxn>
                <a:cxn ang="0">
                  <a:pos x="554" y="2276"/>
                </a:cxn>
                <a:cxn ang="0">
                  <a:pos x="607" y="2181"/>
                </a:cxn>
                <a:cxn ang="0">
                  <a:pos x="593" y="2021"/>
                </a:cxn>
                <a:cxn ang="0">
                  <a:pos x="583" y="1735"/>
                </a:cxn>
                <a:cxn ang="0">
                  <a:pos x="575" y="1565"/>
                </a:cxn>
                <a:cxn ang="0">
                  <a:pos x="602" y="1315"/>
                </a:cxn>
                <a:cxn ang="0">
                  <a:pos x="655" y="1074"/>
                </a:cxn>
                <a:cxn ang="0">
                  <a:pos x="675" y="912"/>
                </a:cxn>
                <a:cxn ang="0">
                  <a:pos x="714" y="765"/>
                </a:cxn>
                <a:cxn ang="0">
                  <a:pos x="737" y="601"/>
                </a:cxn>
                <a:cxn ang="0">
                  <a:pos x="647" y="337"/>
                </a:cxn>
                <a:cxn ang="0">
                  <a:pos x="634" y="292"/>
                </a:cxn>
                <a:cxn ang="0">
                  <a:pos x="614" y="253"/>
                </a:cxn>
                <a:cxn ang="0">
                  <a:pos x="623" y="189"/>
                </a:cxn>
                <a:cxn ang="0">
                  <a:pos x="595" y="32"/>
                </a:cxn>
              </a:cxnLst>
              <a:rect l="0" t="0" r="r" b="b"/>
              <a:pathLst>
                <a:path w="742" h="2296">
                  <a:moveTo>
                    <a:pt x="574" y="16"/>
                  </a:moveTo>
                  <a:cubicBezTo>
                    <a:pt x="573" y="17"/>
                    <a:pt x="569" y="17"/>
                    <a:pt x="564" y="15"/>
                  </a:cubicBezTo>
                  <a:cubicBezTo>
                    <a:pt x="558" y="13"/>
                    <a:pt x="553" y="14"/>
                    <a:pt x="549" y="18"/>
                  </a:cubicBezTo>
                  <a:cubicBezTo>
                    <a:pt x="542" y="14"/>
                    <a:pt x="537" y="10"/>
                    <a:pt x="533" y="8"/>
                  </a:cubicBezTo>
                  <a:cubicBezTo>
                    <a:pt x="525" y="4"/>
                    <a:pt x="518" y="2"/>
                    <a:pt x="510" y="1"/>
                  </a:cubicBezTo>
                  <a:cubicBezTo>
                    <a:pt x="496" y="0"/>
                    <a:pt x="480" y="4"/>
                    <a:pt x="462" y="13"/>
                  </a:cubicBezTo>
                  <a:cubicBezTo>
                    <a:pt x="443" y="23"/>
                    <a:pt x="429" y="31"/>
                    <a:pt x="422" y="35"/>
                  </a:cubicBezTo>
                  <a:cubicBezTo>
                    <a:pt x="420" y="32"/>
                    <a:pt x="418" y="30"/>
                    <a:pt x="416" y="31"/>
                  </a:cubicBezTo>
                  <a:cubicBezTo>
                    <a:pt x="417" y="28"/>
                    <a:pt x="413" y="26"/>
                    <a:pt x="405" y="25"/>
                  </a:cubicBezTo>
                  <a:cubicBezTo>
                    <a:pt x="404" y="27"/>
                    <a:pt x="402" y="29"/>
                    <a:pt x="399" y="33"/>
                  </a:cubicBezTo>
                  <a:cubicBezTo>
                    <a:pt x="395" y="38"/>
                    <a:pt x="393" y="41"/>
                    <a:pt x="392" y="44"/>
                  </a:cubicBezTo>
                  <a:cubicBezTo>
                    <a:pt x="391" y="42"/>
                    <a:pt x="391" y="40"/>
                    <a:pt x="392" y="37"/>
                  </a:cubicBezTo>
                  <a:cubicBezTo>
                    <a:pt x="393" y="34"/>
                    <a:pt x="393" y="33"/>
                    <a:pt x="392" y="33"/>
                  </a:cubicBezTo>
                  <a:cubicBezTo>
                    <a:pt x="374" y="47"/>
                    <a:pt x="365" y="59"/>
                    <a:pt x="366" y="68"/>
                  </a:cubicBezTo>
                  <a:cubicBezTo>
                    <a:pt x="367" y="70"/>
                    <a:pt x="368" y="71"/>
                    <a:pt x="369" y="72"/>
                  </a:cubicBezTo>
                  <a:cubicBezTo>
                    <a:pt x="369" y="74"/>
                    <a:pt x="371" y="76"/>
                    <a:pt x="373" y="79"/>
                  </a:cubicBezTo>
                  <a:cubicBezTo>
                    <a:pt x="376" y="83"/>
                    <a:pt x="376" y="87"/>
                    <a:pt x="375" y="92"/>
                  </a:cubicBezTo>
                  <a:cubicBezTo>
                    <a:pt x="375" y="92"/>
                    <a:pt x="376" y="92"/>
                    <a:pt x="376" y="92"/>
                  </a:cubicBezTo>
                  <a:cubicBezTo>
                    <a:pt x="383" y="92"/>
                    <a:pt x="387" y="92"/>
                    <a:pt x="388" y="93"/>
                  </a:cubicBezTo>
                  <a:cubicBezTo>
                    <a:pt x="385" y="93"/>
                    <a:pt x="384" y="95"/>
                    <a:pt x="384" y="97"/>
                  </a:cubicBezTo>
                  <a:cubicBezTo>
                    <a:pt x="383" y="100"/>
                    <a:pt x="381" y="101"/>
                    <a:pt x="379" y="102"/>
                  </a:cubicBezTo>
                  <a:cubicBezTo>
                    <a:pt x="383" y="102"/>
                    <a:pt x="384" y="104"/>
                    <a:pt x="384" y="108"/>
                  </a:cubicBezTo>
                  <a:cubicBezTo>
                    <a:pt x="383" y="113"/>
                    <a:pt x="384" y="116"/>
                    <a:pt x="384" y="117"/>
                  </a:cubicBezTo>
                  <a:cubicBezTo>
                    <a:pt x="385" y="114"/>
                    <a:pt x="385" y="112"/>
                    <a:pt x="386" y="111"/>
                  </a:cubicBezTo>
                  <a:cubicBezTo>
                    <a:pt x="387" y="110"/>
                    <a:pt x="389" y="109"/>
                    <a:pt x="392" y="110"/>
                  </a:cubicBezTo>
                  <a:cubicBezTo>
                    <a:pt x="385" y="117"/>
                    <a:pt x="383" y="128"/>
                    <a:pt x="385" y="141"/>
                  </a:cubicBezTo>
                  <a:cubicBezTo>
                    <a:pt x="386" y="151"/>
                    <a:pt x="387" y="158"/>
                    <a:pt x="387" y="160"/>
                  </a:cubicBezTo>
                  <a:cubicBezTo>
                    <a:pt x="387" y="172"/>
                    <a:pt x="386" y="178"/>
                    <a:pt x="385" y="176"/>
                  </a:cubicBezTo>
                  <a:cubicBezTo>
                    <a:pt x="385" y="175"/>
                    <a:pt x="384" y="176"/>
                    <a:pt x="382" y="177"/>
                  </a:cubicBezTo>
                  <a:cubicBezTo>
                    <a:pt x="381" y="183"/>
                    <a:pt x="383" y="187"/>
                    <a:pt x="389" y="190"/>
                  </a:cubicBezTo>
                  <a:cubicBezTo>
                    <a:pt x="395" y="193"/>
                    <a:pt x="397" y="197"/>
                    <a:pt x="396" y="203"/>
                  </a:cubicBezTo>
                  <a:cubicBezTo>
                    <a:pt x="397" y="204"/>
                    <a:pt x="398" y="204"/>
                    <a:pt x="400" y="202"/>
                  </a:cubicBezTo>
                  <a:cubicBezTo>
                    <a:pt x="402" y="201"/>
                    <a:pt x="402" y="202"/>
                    <a:pt x="403" y="203"/>
                  </a:cubicBezTo>
                  <a:cubicBezTo>
                    <a:pt x="403" y="210"/>
                    <a:pt x="403" y="218"/>
                    <a:pt x="401" y="229"/>
                  </a:cubicBezTo>
                  <a:cubicBezTo>
                    <a:pt x="400" y="240"/>
                    <a:pt x="399" y="248"/>
                    <a:pt x="399" y="254"/>
                  </a:cubicBezTo>
                  <a:cubicBezTo>
                    <a:pt x="400" y="256"/>
                    <a:pt x="403" y="257"/>
                    <a:pt x="407" y="257"/>
                  </a:cubicBezTo>
                  <a:cubicBezTo>
                    <a:pt x="412" y="258"/>
                    <a:pt x="415" y="259"/>
                    <a:pt x="416" y="260"/>
                  </a:cubicBezTo>
                  <a:cubicBezTo>
                    <a:pt x="418" y="272"/>
                    <a:pt x="422" y="285"/>
                    <a:pt x="428" y="300"/>
                  </a:cubicBezTo>
                  <a:cubicBezTo>
                    <a:pt x="431" y="308"/>
                    <a:pt x="436" y="320"/>
                    <a:pt x="442" y="337"/>
                  </a:cubicBezTo>
                  <a:cubicBezTo>
                    <a:pt x="446" y="340"/>
                    <a:pt x="453" y="341"/>
                    <a:pt x="463" y="340"/>
                  </a:cubicBezTo>
                  <a:cubicBezTo>
                    <a:pt x="473" y="338"/>
                    <a:pt x="480" y="338"/>
                    <a:pt x="484" y="338"/>
                  </a:cubicBezTo>
                  <a:cubicBezTo>
                    <a:pt x="483" y="342"/>
                    <a:pt x="479" y="349"/>
                    <a:pt x="473" y="359"/>
                  </a:cubicBezTo>
                  <a:cubicBezTo>
                    <a:pt x="470" y="363"/>
                    <a:pt x="467" y="369"/>
                    <a:pt x="463" y="375"/>
                  </a:cubicBezTo>
                  <a:cubicBezTo>
                    <a:pt x="454" y="389"/>
                    <a:pt x="449" y="403"/>
                    <a:pt x="448" y="417"/>
                  </a:cubicBezTo>
                  <a:cubicBezTo>
                    <a:pt x="446" y="420"/>
                    <a:pt x="444" y="422"/>
                    <a:pt x="443" y="425"/>
                  </a:cubicBezTo>
                  <a:cubicBezTo>
                    <a:pt x="415" y="464"/>
                    <a:pt x="393" y="497"/>
                    <a:pt x="379" y="522"/>
                  </a:cubicBezTo>
                  <a:cubicBezTo>
                    <a:pt x="376" y="526"/>
                    <a:pt x="373" y="533"/>
                    <a:pt x="369" y="542"/>
                  </a:cubicBezTo>
                  <a:cubicBezTo>
                    <a:pt x="366" y="551"/>
                    <a:pt x="362" y="558"/>
                    <a:pt x="360" y="561"/>
                  </a:cubicBezTo>
                  <a:cubicBezTo>
                    <a:pt x="357" y="567"/>
                    <a:pt x="351" y="574"/>
                    <a:pt x="342" y="584"/>
                  </a:cubicBezTo>
                  <a:cubicBezTo>
                    <a:pt x="334" y="593"/>
                    <a:pt x="329" y="600"/>
                    <a:pt x="326" y="606"/>
                  </a:cubicBezTo>
                  <a:cubicBezTo>
                    <a:pt x="316" y="628"/>
                    <a:pt x="313" y="663"/>
                    <a:pt x="317" y="711"/>
                  </a:cubicBezTo>
                  <a:cubicBezTo>
                    <a:pt x="313" y="712"/>
                    <a:pt x="310" y="713"/>
                    <a:pt x="309" y="715"/>
                  </a:cubicBezTo>
                  <a:cubicBezTo>
                    <a:pt x="305" y="710"/>
                    <a:pt x="302" y="707"/>
                    <a:pt x="300" y="705"/>
                  </a:cubicBezTo>
                  <a:cubicBezTo>
                    <a:pt x="297" y="701"/>
                    <a:pt x="293" y="699"/>
                    <a:pt x="289" y="698"/>
                  </a:cubicBezTo>
                  <a:cubicBezTo>
                    <a:pt x="283" y="702"/>
                    <a:pt x="278" y="704"/>
                    <a:pt x="274" y="704"/>
                  </a:cubicBezTo>
                  <a:cubicBezTo>
                    <a:pt x="268" y="706"/>
                    <a:pt x="262" y="706"/>
                    <a:pt x="255" y="704"/>
                  </a:cubicBezTo>
                  <a:cubicBezTo>
                    <a:pt x="253" y="705"/>
                    <a:pt x="250" y="707"/>
                    <a:pt x="248" y="712"/>
                  </a:cubicBezTo>
                  <a:cubicBezTo>
                    <a:pt x="245" y="716"/>
                    <a:pt x="243" y="718"/>
                    <a:pt x="240" y="719"/>
                  </a:cubicBezTo>
                  <a:cubicBezTo>
                    <a:pt x="235" y="717"/>
                    <a:pt x="231" y="716"/>
                    <a:pt x="228" y="716"/>
                  </a:cubicBezTo>
                  <a:cubicBezTo>
                    <a:pt x="223" y="715"/>
                    <a:pt x="219" y="715"/>
                    <a:pt x="216" y="717"/>
                  </a:cubicBezTo>
                  <a:cubicBezTo>
                    <a:pt x="214" y="718"/>
                    <a:pt x="213" y="721"/>
                    <a:pt x="214" y="727"/>
                  </a:cubicBezTo>
                  <a:cubicBezTo>
                    <a:pt x="214" y="733"/>
                    <a:pt x="213" y="737"/>
                    <a:pt x="212" y="738"/>
                  </a:cubicBezTo>
                  <a:cubicBezTo>
                    <a:pt x="209" y="738"/>
                    <a:pt x="206" y="738"/>
                    <a:pt x="204" y="737"/>
                  </a:cubicBezTo>
                  <a:cubicBezTo>
                    <a:pt x="201" y="736"/>
                    <a:pt x="178" y="754"/>
                    <a:pt x="136" y="790"/>
                  </a:cubicBezTo>
                  <a:cubicBezTo>
                    <a:pt x="138" y="790"/>
                    <a:pt x="137" y="790"/>
                    <a:pt x="135" y="790"/>
                  </a:cubicBezTo>
                  <a:cubicBezTo>
                    <a:pt x="132" y="790"/>
                    <a:pt x="126" y="791"/>
                    <a:pt x="116" y="792"/>
                  </a:cubicBezTo>
                  <a:cubicBezTo>
                    <a:pt x="116" y="792"/>
                    <a:pt x="115" y="792"/>
                    <a:pt x="114" y="792"/>
                  </a:cubicBezTo>
                  <a:cubicBezTo>
                    <a:pt x="109" y="792"/>
                    <a:pt x="104" y="793"/>
                    <a:pt x="98" y="793"/>
                  </a:cubicBezTo>
                  <a:cubicBezTo>
                    <a:pt x="75" y="796"/>
                    <a:pt x="42" y="798"/>
                    <a:pt x="0" y="801"/>
                  </a:cubicBezTo>
                  <a:cubicBezTo>
                    <a:pt x="4" y="814"/>
                    <a:pt x="13" y="825"/>
                    <a:pt x="27" y="833"/>
                  </a:cubicBezTo>
                  <a:cubicBezTo>
                    <a:pt x="35" y="838"/>
                    <a:pt x="48" y="845"/>
                    <a:pt x="66" y="854"/>
                  </a:cubicBezTo>
                  <a:cubicBezTo>
                    <a:pt x="68" y="856"/>
                    <a:pt x="72" y="859"/>
                    <a:pt x="76" y="864"/>
                  </a:cubicBezTo>
                  <a:cubicBezTo>
                    <a:pt x="80" y="868"/>
                    <a:pt x="83" y="870"/>
                    <a:pt x="86" y="871"/>
                  </a:cubicBezTo>
                  <a:cubicBezTo>
                    <a:pt x="95" y="873"/>
                    <a:pt x="110" y="872"/>
                    <a:pt x="130" y="868"/>
                  </a:cubicBezTo>
                  <a:cubicBezTo>
                    <a:pt x="150" y="865"/>
                    <a:pt x="165" y="865"/>
                    <a:pt x="176" y="869"/>
                  </a:cubicBezTo>
                  <a:cubicBezTo>
                    <a:pt x="175" y="884"/>
                    <a:pt x="177" y="901"/>
                    <a:pt x="180" y="919"/>
                  </a:cubicBezTo>
                  <a:cubicBezTo>
                    <a:pt x="186" y="946"/>
                    <a:pt x="189" y="961"/>
                    <a:pt x="189" y="964"/>
                  </a:cubicBezTo>
                  <a:cubicBezTo>
                    <a:pt x="202" y="964"/>
                    <a:pt x="217" y="962"/>
                    <a:pt x="234" y="959"/>
                  </a:cubicBezTo>
                  <a:cubicBezTo>
                    <a:pt x="244" y="957"/>
                    <a:pt x="258" y="955"/>
                    <a:pt x="278" y="951"/>
                  </a:cubicBezTo>
                  <a:cubicBezTo>
                    <a:pt x="274" y="986"/>
                    <a:pt x="268" y="1040"/>
                    <a:pt x="260" y="1113"/>
                  </a:cubicBezTo>
                  <a:cubicBezTo>
                    <a:pt x="253" y="1175"/>
                    <a:pt x="244" y="1224"/>
                    <a:pt x="234" y="1260"/>
                  </a:cubicBezTo>
                  <a:cubicBezTo>
                    <a:pt x="236" y="1261"/>
                    <a:pt x="240" y="1262"/>
                    <a:pt x="246" y="1261"/>
                  </a:cubicBezTo>
                  <a:cubicBezTo>
                    <a:pt x="254" y="1260"/>
                    <a:pt x="259" y="1260"/>
                    <a:pt x="262" y="1260"/>
                  </a:cubicBezTo>
                  <a:cubicBezTo>
                    <a:pt x="263" y="1267"/>
                    <a:pt x="264" y="1274"/>
                    <a:pt x="267" y="1280"/>
                  </a:cubicBezTo>
                  <a:cubicBezTo>
                    <a:pt x="269" y="1283"/>
                    <a:pt x="272" y="1288"/>
                    <a:pt x="276" y="1294"/>
                  </a:cubicBezTo>
                  <a:cubicBezTo>
                    <a:pt x="278" y="1327"/>
                    <a:pt x="283" y="1379"/>
                    <a:pt x="291" y="1448"/>
                  </a:cubicBezTo>
                  <a:cubicBezTo>
                    <a:pt x="299" y="1513"/>
                    <a:pt x="303" y="1563"/>
                    <a:pt x="305" y="1600"/>
                  </a:cubicBezTo>
                  <a:cubicBezTo>
                    <a:pt x="308" y="1637"/>
                    <a:pt x="313" y="1676"/>
                    <a:pt x="320" y="1719"/>
                  </a:cubicBezTo>
                  <a:cubicBezTo>
                    <a:pt x="324" y="1741"/>
                    <a:pt x="331" y="1777"/>
                    <a:pt x="341" y="1830"/>
                  </a:cubicBezTo>
                  <a:cubicBezTo>
                    <a:pt x="346" y="1853"/>
                    <a:pt x="355" y="1885"/>
                    <a:pt x="368" y="1925"/>
                  </a:cubicBezTo>
                  <a:cubicBezTo>
                    <a:pt x="381" y="1966"/>
                    <a:pt x="389" y="1997"/>
                    <a:pt x="394" y="2016"/>
                  </a:cubicBezTo>
                  <a:cubicBezTo>
                    <a:pt x="398" y="2033"/>
                    <a:pt x="399" y="2047"/>
                    <a:pt x="398" y="2055"/>
                  </a:cubicBezTo>
                  <a:cubicBezTo>
                    <a:pt x="397" y="2061"/>
                    <a:pt x="391" y="2071"/>
                    <a:pt x="382" y="2083"/>
                  </a:cubicBezTo>
                  <a:cubicBezTo>
                    <a:pt x="373" y="2095"/>
                    <a:pt x="369" y="2104"/>
                    <a:pt x="369" y="2111"/>
                  </a:cubicBezTo>
                  <a:cubicBezTo>
                    <a:pt x="366" y="2113"/>
                    <a:pt x="362" y="2115"/>
                    <a:pt x="359" y="2117"/>
                  </a:cubicBezTo>
                  <a:cubicBezTo>
                    <a:pt x="288" y="2122"/>
                    <a:pt x="248" y="2127"/>
                    <a:pt x="242" y="2131"/>
                  </a:cubicBezTo>
                  <a:cubicBezTo>
                    <a:pt x="235" y="2137"/>
                    <a:pt x="232" y="2143"/>
                    <a:pt x="232" y="2151"/>
                  </a:cubicBezTo>
                  <a:cubicBezTo>
                    <a:pt x="234" y="2167"/>
                    <a:pt x="250" y="2179"/>
                    <a:pt x="280" y="2187"/>
                  </a:cubicBezTo>
                  <a:cubicBezTo>
                    <a:pt x="294" y="2190"/>
                    <a:pt x="319" y="2194"/>
                    <a:pt x="356" y="2198"/>
                  </a:cubicBezTo>
                  <a:cubicBezTo>
                    <a:pt x="342" y="2209"/>
                    <a:pt x="316" y="2219"/>
                    <a:pt x="276" y="2225"/>
                  </a:cubicBezTo>
                  <a:cubicBezTo>
                    <a:pt x="273" y="2225"/>
                    <a:pt x="269" y="2226"/>
                    <a:pt x="265" y="2227"/>
                  </a:cubicBezTo>
                  <a:cubicBezTo>
                    <a:pt x="251" y="2229"/>
                    <a:pt x="244" y="2237"/>
                    <a:pt x="244" y="2251"/>
                  </a:cubicBezTo>
                  <a:cubicBezTo>
                    <a:pt x="266" y="2275"/>
                    <a:pt x="306" y="2289"/>
                    <a:pt x="364" y="2292"/>
                  </a:cubicBezTo>
                  <a:cubicBezTo>
                    <a:pt x="421" y="2296"/>
                    <a:pt x="466" y="2288"/>
                    <a:pt x="499" y="2269"/>
                  </a:cubicBezTo>
                  <a:cubicBezTo>
                    <a:pt x="512" y="2275"/>
                    <a:pt x="531" y="2277"/>
                    <a:pt x="554" y="2276"/>
                  </a:cubicBezTo>
                  <a:cubicBezTo>
                    <a:pt x="575" y="2274"/>
                    <a:pt x="593" y="2270"/>
                    <a:pt x="607" y="2263"/>
                  </a:cubicBezTo>
                  <a:cubicBezTo>
                    <a:pt x="607" y="2254"/>
                    <a:pt x="607" y="2240"/>
                    <a:pt x="607" y="2221"/>
                  </a:cubicBezTo>
                  <a:cubicBezTo>
                    <a:pt x="608" y="2203"/>
                    <a:pt x="608" y="2190"/>
                    <a:pt x="607" y="2181"/>
                  </a:cubicBezTo>
                  <a:cubicBezTo>
                    <a:pt x="607" y="2170"/>
                    <a:pt x="603" y="2149"/>
                    <a:pt x="597" y="2116"/>
                  </a:cubicBezTo>
                  <a:cubicBezTo>
                    <a:pt x="593" y="2089"/>
                    <a:pt x="591" y="2070"/>
                    <a:pt x="592" y="2057"/>
                  </a:cubicBezTo>
                  <a:cubicBezTo>
                    <a:pt x="593" y="2047"/>
                    <a:pt x="594" y="2035"/>
                    <a:pt x="593" y="2021"/>
                  </a:cubicBezTo>
                  <a:cubicBezTo>
                    <a:pt x="592" y="2005"/>
                    <a:pt x="591" y="1993"/>
                    <a:pt x="590" y="1984"/>
                  </a:cubicBezTo>
                  <a:cubicBezTo>
                    <a:pt x="589" y="1958"/>
                    <a:pt x="588" y="1916"/>
                    <a:pt x="587" y="1858"/>
                  </a:cubicBezTo>
                  <a:cubicBezTo>
                    <a:pt x="586" y="1803"/>
                    <a:pt x="585" y="1763"/>
                    <a:pt x="583" y="1735"/>
                  </a:cubicBezTo>
                  <a:cubicBezTo>
                    <a:pt x="582" y="1723"/>
                    <a:pt x="580" y="1704"/>
                    <a:pt x="575" y="1677"/>
                  </a:cubicBezTo>
                  <a:cubicBezTo>
                    <a:pt x="570" y="1653"/>
                    <a:pt x="568" y="1635"/>
                    <a:pt x="568" y="1626"/>
                  </a:cubicBezTo>
                  <a:cubicBezTo>
                    <a:pt x="568" y="1615"/>
                    <a:pt x="571" y="1595"/>
                    <a:pt x="575" y="1565"/>
                  </a:cubicBezTo>
                  <a:cubicBezTo>
                    <a:pt x="581" y="1532"/>
                    <a:pt x="584" y="1508"/>
                    <a:pt x="585" y="1493"/>
                  </a:cubicBezTo>
                  <a:cubicBezTo>
                    <a:pt x="587" y="1451"/>
                    <a:pt x="588" y="1419"/>
                    <a:pt x="589" y="1398"/>
                  </a:cubicBezTo>
                  <a:cubicBezTo>
                    <a:pt x="592" y="1361"/>
                    <a:pt x="596" y="1334"/>
                    <a:pt x="602" y="1315"/>
                  </a:cubicBezTo>
                  <a:cubicBezTo>
                    <a:pt x="613" y="1307"/>
                    <a:pt x="620" y="1291"/>
                    <a:pt x="623" y="1268"/>
                  </a:cubicBezTo>
                  <a:cubicBezTo>
                    <a:pt x="625" y="1239"/>
                    <a:pt x="627" y="1217"/>
                    <a:pt x="630" y="1203"/>
                  </a:cubicBezTo>
                  <a:cubicBezTo>
                    <a:pt x="641" y="1146"/>
                    <a:pt x="649" y="1103"/>
                    <a:pt x="655" y="1074"/>
                  </a:cubicBezTo>
                  <a:cubicBezTo>
                    <a:pt x="664" y="1024"/>
                    <a:pt x="670" y="982"/>
                    <a:pt x="673" y="948"/>
                  </a:cubicBezTo>
                  <a:cubicBezTo>
                    <a:pt x="673" y="945"/>
                    <a:pt x="673" y="939"/>
                    <a:pt x="673" y="930"/>
                  </a:cubicBezTo>
                  <a:cubicBezTo>
                    <a:pt x="673" y="922"/>
                    <a:pt x="674" y="916"/>
                    <a:pt x="675" y="912"/>
                  </a:cubicBezTo>
                  <a:cubicBezTo>
                    <a:pt x="677" y="904"/>
                    <a:pt x="681" y="893"/>
                    <a:pt x="687" y="878"/>
                  </a:cubicBezTo>
                  <a:cubicBezTo>
                    <a:pt x="693" y="863"/>
                    <a:pt x="697" y="852"/>
                    <a:pt x="699" y="845"/>
                  </a:cubicBezTo>
                  <a:cubicBezTo>
                    <a:pt x="705" y="823"/>
                    <a:pt x="710" y="796"/>
                    <a:pt x="714" y="765"/>
                  </a:cubicBezTo>
                  <a:cubicBezTo>
                    <a:pt x="718" y="728"/>
                    <a:pt x="722" y="700"/>
                    <a:pt x="724" y="681"/>
                  </a:cubicBezTo>
                  <a:cubicBezTo>
                    <a:pt x="725" y="674"/>
                    <a:pt x="727" y="660"/>
                    <a:pt x="730" y="641"/>
                  </a:cubicBezTo>
                  <a:cubicBezTo>
                    <a:pt x="734" y="624"/>
                    <a:pt x="736" y="611"/>
                    <a:pt x="737" y="601"/>
                  </a:cubicBezTo>
                  <a:cubicBezTo>
                    <a:pt x="742" y="546"/>
                    <a:pt x="737" y="496"/>
                    <a:pt x="720" y="449"/>
                  </a:cubicBezTo>
                  <a:cubicBezTo>
                    <a:pt x="717" y="441"/>
                    <a:pt x="713" y="433"/>
                    <a:pt x="710" y="425"/>
                  </a:cubicBezTo>
                  <a:cubicBezTo>
                    <a:pt x="694" y="392"/>
                    <a:pt x="673" y="362"/>
                    <a:pt x="647" y="337"/>
                  </a:cubicBezTo>
                  <a:cubicBezTo>
                    <a:pt x="648" y="332"/>
                    <a:pt x="647" y="325"/>
                    <a:pt x="645" y="315"/>
                  </a:cubicBezTo>
                  <a:cubicBezTo>
                    <a:pt x="642" y="305"/>
                    <a:pt x="641" y="297"/>
                    <a:pt x="641" y="292"/>
                  </a:cubicBezTo>
                  <a:cubicBezTo>
                    <a:pt x="634" y="292"/>
                    <a:pt x="634" y="292"/>
                    <a:pt x="634" y="292"/>
                  </a:cubicBezTo>
                  <a:cubicBezTo>
                    <a:pt x="627" y="271"/>
                    <a:pt x="627" y="271"/>
                    <a:pt x="627" y="271"/>
                  </a:cubicBezTo>
                  <a:cubicBezTo>
                    <a:pt x="616" y="271"/>
                    <a:pt x="616" y="271"/>
                    <a:pt x="616" y="271"/>
                  </a:cubicBezTo>
                  <a:cubicBezTo>
                    <a:pt x="615" y="264"/>
                    <a:pt x="615" y="259"/>
                    <a:pt x="614" y="253"/>
                  </a:cubicBezTo>
                  <a:cubicBezTo>
                    <a:pt x="612" y="245"/>
                    <a:pt x="611" y="240"/>
                    <a:pt x="611" y="239"/>
                  </a:cubicBezTo>
                  <a:cubicBezTo>
                    <a:pt x="615" y="234"/>
                    <a:pt x="618" y="226"/>
                    <a:pt x="619" y="215"/>
                  </a:cubicBezTo>
                  <a:cubicBezTo>
                    <a:pt x="621" y="202"/>
                    <a:pt x="622" y="194"/>
                    <a:pt x="623" y="189"/>
                  </a:cubicBezTo>
                  <a:cubicBezTo>
                    <a:pt x="626" y="163"/>
                    <a:pt x="627" y="136"/>
                    <a:pt x="626" y="109"/>
                  </a:cubicBezTo>
                  <a:cubicBezTo>
                    <a:pt x="624" y="81"/>
                    <a:pt x="621" y="62"/>
                    <a:pt x="617" y="51"/>
                  </a:cubicBezTo>
                  <a:cubicBezTo>
                    <a:pt x="611" y="49"/>
                    <a:pt x="604" y="43"/>
                    <a:pt x="595" y="32"/>
                  </a:cubicBezTo>
                  <a:cubicBezTo>
                    <a:pt x="586" y="22"/>
                    <a:pt x="579" y="17"/>
                    <a:pt x="574"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7"/>
            <p:cNvSpPr>
              <a:spLocks/>
            </p:cNvSpPr>
            <p:nvPr/>
          </p:nvSpPr>
          <p:spPr bwMode="auto">
            <a:xfrm>
              <a:off x="2790825" y="1582738"/>
              <a:ext cx="1620838" cy="989013"/>
            </a:xfrm>
            <a:custGeom>
              <a:avLst/>
              <a:gdLst/>
              <a:ahLst/>
              <a:cxnLst>
                <a:cxn ang="0">
                  <a:pos x="500" y="288"/>
                </a:cxn>
                <a:cxn ang="0">
                  <a:pos x="500" y="262"/>
                </a:cxn>
                <a:cxn ang="0">
                  <a:pos x="356" y="262"/>
                </a:cxn>
                <a:cxn ang="0">
                  <a:pos x="246" y="0"/>
                </a:cxn>
                <a:cxn ang="0">
                  <a:pos x="0" y="47"/>
                </a:cxn>
                <a:cxn ang="0">
                  <a:pos x="109" y="311"/>
                </a:cxn>
                <a:cxn ang="0">
                  <a:pos x="500" y="288"/>
                </a:cxn>
              </a:cxnLst>
              <a:rect l="0" t="0" r="r" b="b"/>
              <a:pathLst>
                <a:path w="507" h="311">
                  <a:moveTo>
                    <a:pt x="500" y="288"/>
                  </a:moveTo>
                  <a:cubicBezTo>
                    <a:pt x="507" y="279"/>
                    <a:pt x="507" y="270"/>
                    <a:pt x="500" y="262"/>
                  </a:cubicBezTo>
                  <a:cubicBezTo>
                    <a:pt x="356" y="262"/>
                    <a:pt x="356" y="262"/>
                    <a:pt x="356" y="262"/>
                  </a:cubicBezTo>
                  <a:cubicBezTo>
                    <a:pt x="246" y="0"/>
                    <a:pt x="246" y="0"/>
                    <a:pt x="246" y="0"/>
                  </a:cubicBezTo>
                  <a:cubicBezTo>
                    <a:pt x="0" y="47"/>
                    <a:pt x="0" y="47"/>
                    <a:pt x="0" y="47"/>
                  </a:cubicBezTo>
                  <a:cubicBezTo>
                    <a:pt x="109" y="311"/>
                    <a:pt x="109" y="311"/>
                    <a:pt x="109" y="311"/>
                  </a:cubicBezTo>
                  <a:lnTo>
                    <a:pt x="500" y="28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26922850"/>
      </p:ext>
    </p:extLst>
  </p:cSld>
  <p:clrMapOvr>
    <a:masterClrMapping/>
  </p:clrMapOvr>
  <p:transition advClick="0" advTm="0">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4" name="表格 13"/>
          <p:cNvGraphicFramePr>
            <a:graphicFrameLocks noGrp="1"/>
          </p:cNvGraphicFramePr>
          <p:nvPr>
            <p:extLst/>
          </p:nvPr>
        </p:nvGraphicFramePr>
        <p:xfrm>
          <a:off x="7120751" y="4267815"/>
          <a:ext cx="4547933" cy="1854651"/>
        </p:xfrm>
        <a:graphic>
          <a:graphicData uri="http://schemas.openxmlformats.org/drawingml/2006/table">
            <a:tbl>
              <a:tblPr firstRow="1" bandRow="1">
                <a:tableStyleId>{5C22544A-7EE6-4342-B048-85BDC9FD1C3A}</a:tableStyleId>
              </a:tblPr>
              <a:tblGrid>
                <a:gridCol w="4547933">
                  <a:extLst>
                    <a:ext uri="{9D8B030D-6E8A-4147-A177-3AD203B41FA5}">
                      <a16:colId xmlns:a16="http://schemas.microsoft.com/office/drawing/2014/main" val="20000"/>
                    </a:ext>
                  </a:extLst>
                </a:gridCol>
              </a:tblGrid>
              <a:tr h="408625">
                <a:tc>
                  <a:txBody>
                    <a:bodyPr/>
                    <a:lstStyle/>
                    <a:p>
                      <a:pPr algn="ctr"/>
                      <a:r>
                        <a:rPr lang="zh-TW" altLang="en-US" sz="3200" dirty="0" smtClean="0">
                          <a:solidFill>
                            <a:schemeClr val="accent5">
                              <a:lumMod val="75000"/>
                            </a:schemeClr>
                          </a:solidFill>
                          <a:latin typeface="微軟正黑體" panose="020B0604030504040204" pitchFamily="34" charset="-120"/>
                          <a:ea typeface="微軟正黑體" panose="020B0604030504040204" pitchFamily="34" charset="-120"/>
                        </a:rPr>
                        <a:t>有意</a:t>
                      </a:r>
                      <a:endParaRPr lang="zh-CN" altLang="en-US" sz="3200" dirty="0">
                        <a:solidFill>
                          <a:schemeClr val="accent5">
                            <a:lumMod val="75000"/>
                          </a:schemeClr>
                        </a:solidFill>
                        <a:latin typeface="微軟正黑體" panose="020B0604030504040204" pitchFamily="34" charset="-120"/>
                        <a:ea typeface="微軟正黑體" panose="020B0604030504040204" pitchFamily="34" charset="-120"/>
                      </a:endParaRPr>
                    </a:p>
                  </a:txBody>
                  <a:tcPr>
                    <a:lnB w="38100" cmpd="sng">
                      <a:noFill/>
                    </a:lnB>
                    <a:solidFill>
                      <a:schemeClr val="bg1">
                        <a:lumMod val="85000"/>
                      </a:schemeClr>
                    </a:solidFill>
                  </a:tcPr>
                </a:tc>
                <a:extLst>
                  <a:ext uri="{0D108BD9-81ED-4DB2-BD59-A6C34878D82A}">
                    <a16:rowId xmlns:a16="http://schemas.microsoft.com/office/drawing/2014/main" val="10000"/>
                  </a:ext>
                </a:extLst>
              </a:tr>
              <a:tr h="127553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2400" b="0" i="0" kern="1200" dirty="0" smtClean="0">
                          <a:solidFill>
                            <a:schemeClr val="bg1"/>
                          </a:solidFill>
                          <a:effectLst/>
                          <a:latin typeface="微軟正黑體" panose="020B0604030504040204" pitchFamily="34" charset="-120"/>
                          <a:ea typeface="微軟正黑體" panose="020B0604030504040204" pitchFamily="34" charset="-120"/>
                          <a:cs typeface="+mn-cs"/>
                        </a:rPr>
                        <a:t>孩童因為好玩故意折斷</a:t>
                      </a:r>
                      <a:endParaRPr lang="zh-CN" altLang="en-US" sz="2400" dirty="0">
                        <a:latin typeface="微軟正黑體" panose="020B0604030504040204" pitchFamily="34" charset="-120"/>
                        <a:ea typeface="微軟正黑體" panose="020B0604030504040204" pitchFamily="34" charset="-120"/>
                      </a:endParaRPr>
                    </a:p>
                  </a:txBody>
                  <a:tcPr anchor="ctr">
                    <a:lnL w="12700" cmpd="sng">
                      <a:noFill/>
                    </a:lnL>
                    <a:lnR w="12700" cmpd="sng">
                      <a:noFill/>
                    </a:lnR>
                    <a:lnT w="38100" cmpd="sng">
                      <a:noFill/>
                    </a:lnT>
                    <a:lnB w="12700" cmpd="sng">
                      <a:noFill/>
                    </a:lnB>
                    <a:solidFill>
                      <a:schemeClr val="accent5">
                        <a:lumMod val="75000"/>
                      </a:schemeClr>
                    </a:solidFill>
                  </a:tcPr>
                </a:tc>
                <a:extLst>
                  <a:ext uri="{0D108BD9-81ED-4DB2-BD59-A6C34878D82A}">
                    <a16:rowId xmlns:a16="http://schemas.microsoft.com/office/drawing/2014/main" val="10001"/>
                  </a:ext>
                </a:extLst>
              </a:tr>
            </a:tbl>
          </a:graphicData>
        </a:graphic>
      </p:graphicFrame>
      <p:graphicFrame>
        <p:nvGraphicFramePr>
          <p:cNvPr id="17" name="表格 16"/>
          <p:cNvGraphicFramePr>
            <a:graphicFrameLocks noGrp="1"/>
          </p:cNvGraphicFramePr>
          <p:nvPr>
            <p:extLst/>
          </p:nvPr>
        </p:nvGraphicFramePr>
        <p:xfrm>
          <a:off x="6119265" y="1585734"/>
          <a:ext cx="4547933" cy="1854651"/>
        </p:xfrm>
        <a:graphic>
          <a:graphicData uri="http://schemas.openxmlformats.org/drawingml/2006/table">
            <a:tbl>
              <a:tblPr firstRow="1" bandRow="1">
                <a:tableStyleId>{5C22544A-7EE6-4342-B048-85BDC9FD1C3A}</a:tableStyleId>
              </a:tblPr>
              <a:tblGrid>
                <a:gridCol w="4547933">
                  <a:extLst>
                    <a:ext uri="{9D8B030D-6E8A-4147-A177-3AD203B41FA5}">
                      <a16:colId xmlns:a16="http://schemas.microsoft.com/office/drawing/2014/main" val="20000"/>
                    </a:ext>
                  </a:extLst>
                </a:gridCol>
              </a:tblGrid>
              <a:tr h="408625">
                <a:tc>
                  <a:txBody>
                    <a:bodyPr/>
                    <a:lstStyle/>
                    <a:p>
                      <a:pPr algn="ctr"/>
                      <a:r>
                        <a:rPr lang="zh-TW" altLang="en-US" sz="3200" dirty="0" smtClean="0">
                          <a:solidFill>
                            <a:schemeClr val="accent5">
                              <a:lumMod val="75000"/>
                            </a:schemeClr>
                          </a:solidFill>
                          <a:latin typeface="微軟正黑體" panose="020B0604030504040204" pitchFamily="34" charset="-120"/>
                          <a:ea typeface="微軟正黑體" panose="020B0604030504040204" pitchFamily="34" charset="-120"/>
                        </a:rPr>
                        <a:t>無意</a:t>
                      </a:r>
                      <a:endParaRPr lang="zh-CN" altLang="en-US" sz="3200" dirty="0">
                        <a:solidFill>
                          <a:schemeClr val="accent5">
                            <a:lumMod val="75000"/>
                          </a:schemeClr>
                        </a:solidFill>
                        <a:latin typeface="微軟正黑體" panose="020B0604030504040204" pitchFamily="34" charset="-120"/>
                        <a:ea typeface="微軟正黑體" panose="020B0604030504040204" pitchFamily="34" charset="-120"/>
                      </a:endParaRPr>
                    </a:p>
                  </a:txBody>
                  <a:tcPr>
                    <a:lnB w="38100" cmpd="sng">
                      <a:noFill/>
                    </a:lnB>
                    <a:solidFill>
                      <a:schemeClr val="bg1">
                        <a:lumMod val="85000"/>
                      </a:schemeClr>
                    </a:solidFill>
                  </a:tcPr>
                </a:tc>
                <a:extLst>
                  <a:ext uri="{0D108BD9-81ED-4DB2-BD59-A6C34878D82A}">
                    <a16:rowId xmlns:a16="http://schemas.microsoft.com/office/drawing/2014/main" val="10000"/>
                  </a:ext>
                </a:extLst>
              </a:tr>
              <a:tr h="127553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2400" b="0" i="0" kern="1200" dirty="0" smtClean="0">
                          <a:solidFill>
                            <a:schemeClr val="bg1"/>
                          </a:solidFill>
                          <a:effectLst/>
                          <a:latin typeface="微軟正黑體" panose="020B0604030504040204" pitchFamily="34" charset="-120"/>
                          <a:ea typeface="微軟正黑體" panose="020B0604030504040204" pitchFamily="34" charset="-120"/>
                          <a:cs typeface="+mn-cs"/>
                        </a:rPr>
                        <a:t>過於用力而把鎖舌折斷</a:t>
                      </a:r>
                      <a:endParaRPr lang="zh-CN" altLang="en-US" sz="2400" dirty="0">
                        <a:latin typeface="微軟正黑體" panose="020B0604030504040204" pitchFamily="34" charset="-120"/>
                        <a:ea typeface="微軟正黑體" panose="020B0604030504040204" pitchFamily="34" charset="-120"/>
                      </a:endParaRPr>
                    </a:p>
                  </a:txBody>
                  <a:tcPr anchor="ctr">
                    <a:lnL w="12700" cmpd="sng">
                      <a:noFill/>
                    </a:lnL>
                    <a:lnR w="12700" cmpd="sng">
                      <a:noFill/>
                    </a:lnR>
                    <a:lnT w="38100" cmpd="sng">
                      <a:noFill/>
                    </a:lnT>
                    <a:lnB w="12700" cmpd="sng">
                      <a:noFill/>
                    </a:lnB>
                    <a:solidFill>
                      <a:schemeClr val="accent5">
                        <a:lumMod val="75000"/>
                      </a:schemeClr>
                    </a:solidFill>
                  </a:tcPr>
                </a:tc>
                <a:extLst>
                  <a:ext uri="{0D108BD9-81ED-4DB2-BD59-A6C34878D82A}">
                    <a16:rowId xmlns:a16="http://schemas.microsoft.com/office/drawing/2014/main" val="10001"/>
                  </a:ext>
                </a:extLst>
              </a:tr>
            </a:tbl>
          </a:graphicData>
        </a:graphic>
      </p:graphicFrame>
      <p:pic>
        <p:nvPicPr>
          <p:cNvPr id="16" name="圖片 15"/>
          <p:cNvPicPr>
            <a:picLocks noChangeAspect="1"/>
          </p:cNvPicPr>
          <p:nvPr/>
        </p:nvPicPr>
        <p:blipFill>
          <a:blip r:embed="rId2"/>
          <a:stretch>
            <a:fillRect/>
          </a:stretch>
        </p:blipFill>
        <p:spPr>
          <a:xfrm>
            <a:off x="1042620" y="1960198"/>
            <a:ext cx="4372915" cy="3279686"/>
          </a:xfrm>
          <a:prstGeom prst="rect">
            <a:avLst/>
          </a:prstGeom>
          <a:ln>
            <a:solidFill>
              <a:schemeClr val="tx1"/>
            </a:solidFill>
          </a:ln>
        </p:spPr>
      </p:pic>
      <p:grpSp>
        <p:nvGrpSpPr>
          <p:cNvPr id="18" name="组合 64"/>
          <p:cNvGrpSpPr/>
          <p:nvPr/>
        </p:nvGrpSpPr>
        <p:grpSpPr>
          <a:xfrm>
            <a:off x="679272" y="440429"/>
            <a:ext cx="756383" cy="856472"/>
            <a:chOff x="1379538" y="735534"/>
            <a:chExt cx="756383" cy="856472"/>
          </a:xfrm>
        </p:grpSpPr>
        <p:sp>
          <p:nvSpPr>
            <p:cNvPr id="19" name="矩形 18"/>
            <p:cNvSpPr/>
            <p:nvPr/>
          </p:nvSpPr>
          <p:spPr>
            <a:xfrm>
              <a:off x="1379538" y="735534"/>
              <a:ext cx="119478"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矩形 19"/>
            <p:cNvSpPr/>
            <p:nvPr/>
          </p:nvSpPr>
          <p:spPr>
            <a:xfrm>
              <a:off x="1574373" y="735534"/>
              <a:ext cx="36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矩形 20"/>
            <p:cNvSpPr/>
            <p:nvPr/>
          </p:nvSpPr>
          <p:spPr>
            <a:xfrm>
              <a:off x="1685730" y="735534"/>
              <a:ext cx="108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矩形 21"/>
            <p:cNvSpPr/>
            <p:nvPr/>
          </p:nvSpPr>
          <p:spPr>
            <a:xfrm>
              <a:off x="1869087" y="735534"/>
              <a:ext cx="119478"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矩形 22"/>
            <p:cNvSpPr/>
            <p:nvPr/>
          </p:nvSpPr>
          <p:spPr>
            <a:xfrm>
              <a:off x="2063921" y="735534"/>
              <a:ext cx="72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4" name="文本框 58"/>
          <p:cNvSpPr txBox="1"/>
          <p:nvPr/>
        </p:nvSpPr>
        <p:spPr>
          <a:xfrm>
            <a:off x="1541992" y="488897"/>
            <a:ext cx="5988192" cy="769441"/>
          </a:xfrm>
          <a:prstGeom prst="rect">
            <a:avLst/>
          </a:prstGeom>
          <a:noFill/>
        </p:spPr>
        <p:txBody>
          <a:bodyPr wrap="square" rtlCol="0">
            <a:spAutoFit/>
          </a:bodyPr>
          <a:lstStyle/>
          <a:p>
            <a:r>
              <a:rPr lang="zh-TW" altLang="en-US" sz="4400" b="1" dirty="0" smtClean="0">
                <a:solidFill>
                  <a:schemeClr val="accent5">
                    <a:lumMod val="75000"/>
                  </a:schemeClr>
                </a:solidFill>
                <a:latin typeface="微軟正黑體" panose="020B0604030504040204" pitchFamily="34" charset="-120"/>
                <a:ea typeface="微軟正黑體" panose="020B0604030504040204" pitchFamily="34" charset="-120"/>
              </a:rPr>
              <a:t>更換硬體設計 </a:t>
            </a:r>
            <a:r>
              <a:rPr lang="en-US" altLang="zh-TW" sz="4400" b="1" dirty="0" smtClean="0">
                <a:solidFill>
                  <a:schemeClr val="accent5">
                    <a:lumMod val="75000"/>
                  </a:schemeClr>
                </a:solidFill>
                <a:latin typeface="微軟正黑體" panose="020B0604030504040204" pitchFamily="34" charset="-120"/>
                <a:ea typeface="微軟正黑體" panose="020B0604030504040204" pitchFamily="34" charset="-120"/>
              </a:rPr>
              <a:t>–</a:t>
            </a:r>
            <a:r>
              <a:rPr lang="zh-TW" altLang="en-US" sz="4400" b="1" dirty="0" smtClean="0">
                <a:solidFill>
                  <a:schemeClr val="accent5">
                    <a:lumMod val="75000"/>
                  </a:schemeClr>
                </a:solidFill>
                <a:latin typeface="微軟正黑體" panose="020B0604030504040204" pitchFamily="34" charset="-120"/>
                <a:ea typeface="微軟正黑體" panose="020B0604030504040204" pitchFamily="34" charset="-120"/>
              </a:rPr>
              <a:t> 鎖舌</a:t>
            </a:r>
            <a:endParaRPr lang="zh-CN" altLang="en-US" sz="4400" b="1" dirty="0">
              <a:solidFill>
                <a:schemeClr val="accent5">
                  <a:lumMod val="75000"/>
                </a:schemeClr>
              </a:solidFill>
              <a:latin typeface="微軟正黑體" panose="020B0604030504040204" pitchFamily="34" charset="-120"/>
              <a:ea typeface="微軟正黑體" panose="020B0604030504040204" pitchFamily="34" charset="-120"/>
            </a:endParaRPr>
          </a:p>
        </p:txBody>
      </p:sp>
      <p:sp>
        <p:nvSpPr>
          <p:cNvPr id="4" name="圓角矩形 3"/>
          <p:cNvSpPr/>
          <p:nvPr/>
        </p:nvSpPr>
        <p:spPr>
          <a:xfrm rot="20751733">
            <a:off x="4393096" y="2822713"/>
            <a:ext cx="3578087" cy="1649896"/>
          </a:xfrm>
          <a:prstGeom prst="roundRect">
            <a:avLst/>
          </a:prstGeom>
          <a:solidFill>
            <a:srgbClr val="5E86CE"/>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3200" dirty="0">
                <a:latin typeface="微軟正黑體" pitchFamily="34" charset="-120"/>
                <a:ea typeface="微軟正黑體" pitchFamily="34" charset="-120"/>
              </a:rPr>
              <a:t>可繞式鎖舌</a:t>
            </a:r>
          </a:p>
        </p:txBody>
      </p:sp>
    </p:spTree>
    <p:extLst>
      <p:ext uri="{BB962C8B-B14F-4D97-AF65-F5344CB8AC3E}">
        <p14:creationId xmlns:p14="http://schemas.microsoft.com/office/powerpoint/2010/main" val="1295264202"/>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64"/>
          <p:cNvGrpSpPr/>
          <p:nvPr/>
        </p:nvGrpSpPr>
        <p:grpSpPr>
          <a:xfrm>
            <a:off x="679272" y="440429"/>
            <a:ext cx="756383" cy="856472"/>
            <a:chOff x="1379538" y="735534"/>
            <a:chExt cx="756383" cy="856472"/>
          </a:xfrm>
        </p:grpSpPr>
        <p:sp>
          <p:nvSpPr>
            <p:cNvPr id="19" name="矩形 18"/>
            <p:cNvSpPr/>
            <p:nvPr/>
          </p:nvSpPr>
          <p:spPr>
            <a:xfrm>
              <a:off x="1379538" y="735534"/>
              <a:ext cx="119478"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矩形 19"/>
            <p:cNvSpPr/>
            <p:nvPr/>
          </p:nvSpPr>
          <p:spPr>
            <a:xfrm>
              <a:off x="1574373" y="735534"/>
              <a:ext cx="36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矩形 20"/>
            <p:cNvSpPr/>
            <p:nvPr/>
          </p:nvSpPr>
          <p:spPr>
            <a:xfrm>
              <a:off x="1685730" y="735534"/>
              <a:ext cx="108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矩形 21"/>
            <p:cNvSpPr/>
            <p:nvPr/>
          </p:nvSpPr>
          <p:spPr>
            <a:xfrm>
              <a:off x="1869087" y="735534"/>
              <a:ext cx="119478"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矩形 22"/>
            <p:cNvSpPr/>
            <p:nvPr/>
          </p:nvSpPr>
          <p:spPr>
            <a:xfrm>
              <a:off x="2063921" y="735534"/>
              <a:ext cx="72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4" name="文本框 58"/>
          <p:cNvSpPr txBox="1"/>
          <p:nvPr/>
        </p:nvSpPr>
        <p:spPr>
          <a:xfrm>
            <a:off x="1541992" y="488897"/>
            <a:ext cx="5988192" cy="769441"/>
          </a:xfrm>
          <a:prstGeom prst="rect">
            <a:avLst/>
          </a:prstGeom>
          <a:noFill/>
        </p:spPr>
        <p:txBody>
          <a:bodyPr wrap="square" rtlCol="0">
            <a:spAutoFit/>
          </a:bodyPr>
          <a:lstStyle/>
          <a:p>
            <a:r>
              <a:rPr lang="zh-TW" altLang="en-US" sz="4400" b="1" dirty="0" smtClean="0">
                <a:solidFill>
                  <a:schemeClr val="accent5">
                    <a:lumMod val="75000"/>
                  </a:schemeClr>
                </a:solidFill>
                <a:latin typeface="微軟正黑體" panose="020B0604030504040204" pitchFamily="34" charset="-120"/>
                <a:ea typeface="微軟正黑體" panose="020B0604030504040204" pitchFamily="34" charset="-120"/>
              </a:rPr>
              <a:t>防止失竊</a:t>
            </a:r>
            <a:endParaRPr lang="zh-CN" altLang="en-US" sz="4400" b="1" dirty="0">
              <a:solidFill>
                <a:schemeClr val="accent5">
                  <a:lumMod val="75000"/>
                </a:schemeClr>
              </a:solidFill>
              <a:latin typeface="微軟正黑體" panose="020B0604030504040204" pitchFamily="34" charset="-120"/>
              <a:ea typeface="微軟正黑體" panose="020B0604030504040204" pitchFamily="34" charset="-120"/>
            </a:endParaRPr>
          </a:p>
        </p:txBody>
      </p:sp>
      <p:pic>
        <p:nvPicPr>
          <p:cNvPr id="4" name="圖片 3"/>
          <p:cNvPicPr>
            <a:picLocks noChangeAspect="1"/>
          </p:cNvPicPr>
          <p:nvPr/>
        </p:nvPicPr>
        <p:blipFill rotWithShape="1">
          <a:blip r:embed="rId2"/>
          <a:srcRect l="420" t="32035" r="-1" b="1571"/>
          <a:stretch/>
        </p:blipFill>
        <p:spPr>
          <a:xfrm>
            <a:off x="7586603" y="2636397"/>
            <a:ext cx="4145322" cy="3685146"/>
          </a:xfrm>
          <a:prstGeom prst="rect">
            <a:avLst/>
          </a:prstGeom>
          <a:ln>
            <a:solidFill>
              <a:schemeClr val="tx1"/>
            </a:solidFill>
          </a:ln>
        </p:spPr>
      </p:pic>
      <p:pic>
        <p:nvPicPr>
          <p:cNvPr id="6" name="圖片 5"/>
          <p:cNvPicPr>
            <a:picLocks noChangeAspect="1"/>
          </p:cNvPicPr>
          <p:nvPr/>
        </p:nvPicPr>
        <p:blipFill rotWithShape="1">
          <a:blip r:embed="rId3"/>
          <a:srcRect l="27143" t="26551"/>
          <a:stretch/>
        </p:blipFill>
        <p:spPr>
          <a:xfrm>
            <a:off x="2840850" y="2904851"/>
            <a:ext cx="4163786" cy="3148239"/>
          </a:xfrm>
          <a:prstGeom prst="rect">
            <a:avLst/>
          </a:prstGeom>
          <a:ln>
            <a:solidFill>
              <a:schemeClr val="tx1"/>
            </a:solidFill>
          </a:ln>
        </p:spPr>
      </p:pic>
      <p:grpSp>
        <p:nvGrpSpPr>
          <p:cNvPr id="25" name="组合 6"/>
          <p:cNvGrpSpPr/>
          <p:nvPr/>
        </p:nvGrpSpPr>
        <p:grpSpPr>
          <a:xfrm>
            <a:off x="825100" y="1471069"/>
            <a:ext cx="1433783" cy="1433782"/>
            <a:chOff x="3597449" y="985459"/>
            <a:chExt cx="1870247" cy="1870246"/>
          </a:xfrm>
        </p:grpSpPr>
        <p:sp>
          <p:nvSpPr>
            <p:cNvPr id="26" name="菱形 25"/>
            <p:cNvSpPr/>
            <p:nvPr/>
          </p:nvSpPr>
          <p:spPr>
            <a:xfrm>
              <a:off x="3597450" y="985459"/>
              <a:ext cx="1870246" cy="1870246"/>
            </a:xfrm>
            <a:prstGeom prst="diamond">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7" name="文本框 4"/>
            <p:cNvSpPr txBox="1"/>
            <p:nvPr/>
          </p:nvSpPr>
          <p:spPr>
            <a:xfrm>
              <a:off x="3908226" y="1628194"/>
              <a:ext cx="1248693" cy="584775"/>
            </a:xfrm>
            <a:prstGeom prst="rect">
              <a:avLst/>
            </a:prstGeom>
            <a:noFill/>
          </p:spPr>
          <p:txBody>
            <a:bodyPr wrap="square" rtlCol="0">
              <a:spAutoFit/>
            </a:bodyPr>
            <a:lstStyle/>
            <a:p>
              <a:pPr algn="ctr"/>
              <a:r>
                <a:rPr lang="en-US" altLang="zh-CN" sz="3200" dirty="0" smtClean="0">
                  <a:solidFill>
                    <a:schemeClr val="bg1"/>
                  </a:solidFill>
                </a:rPr>
                <a:t>1</a:t>
              </a:r>
              <a:endParaRPr lang="zh-CN" altLang="en-US" sz="3200" dirty="0">
                <a:solidFill>
                  <a:schemeClr val="bg1"/>
                </a:solidFill>
              </a:endParaRPr>
            </a:p>
          </p:txBody>
        </p:sp>
        <p:sp>
          <p:nvSpPr>
            <p:cNvPr id="28" name="任意多边形 22"/>
            <p:cNvSpPr/>
            <p:nvPr/>
          </p:nvSpPr>
          <p:spPr>
            <a:xfrm>
              <a:off x="5173588" y="1626474"/>
              <a:ext cx="294108" cy="588216"/>
            </a:xfrm>
            <a:custGeom>
              <a:avLst/>
              <a:gdLst>
                <a:gd name="connsiteX0" fmla="*/ 0 w 294108"/>
                <a:gd name="connsiteY0" fmla="*/ 0 h 588216"/>
                <a:gd name="connsiteX1" fmla="*/ 294108 w 294108"/>
                <a:gd name="connsiteY1" fmla="*/ 294108 h 588216"/>
                <a:gd name="connsiteX2" fmla="*/ 0 w 294108"/>
                <a:gd name="connsiteY2" fmla="*/ 588216 h 588216"/>
              </a:gdLst>
              <a:ahLst/>
              <a:cxnLst>
                <a:cxn ang="0">
                  <a:pos x="connsiteX0" y="connsiteY0"/>
                </a:cxn>
                <a:cxn ang="0">
                  <a:pos x="connsiteX1" y="connsiteY1"/>
                </a:cxn>
                <a:cxn ang="0">
                  <a:pos x="connsiteX2" y="connsiteY2"/>
                </a:cxn>
              </a:cxnLst>
              <a:rect l="l" t="t" r="r" b="b"/>
              <a:pathLst>
                <a:path w="294108" h="588216">
                  <a:moveTo>
                    <a:pt x="0" y="0"/>
                  </a:moveTo>
                  <a:lnTo>
                    <a:pt x="294108" y="294108"/>
                  </a:lnTo>
                  <a:lnTo>
                    <a:pt x="0" y="588216"/>
                  </a:lnTo>
                  <a:close/>
                </a:path>
              </a:pathLst>
            </a:custGeom>
            <a:solidFill>
              <a:srgbClr val="7B9C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9" name="任意多边形 23"/>
            <p:cNvSpPr/>
            <p:nvPr/>
          </p:nvSpPr>
          <p:spPr>
            <a:xfrm flipH="1">
              <a:off x="3597449" y="1626474"/>
              <a:ext cx="294108" cy="588216"/>
            </a:xfrm>
            <a:custGeom>
              <a:avLst/>
              <a:gdLst>
                <a:gd name="connsiteX0" fmla="*/ 0 w 294108"/>
                <a:gd name="connsiteY0" fmla="*/ 0 h 588216"/>
                <a:gd name="connsiteX1" fmla="*/ 294108 w 294108"/>
                <a:gd name="connsiteY1" fmla="*/ 294108 h 588216"/>
                <a:gd name="connsiteX2" fmla="*/ 0 w 294108"/>
                <a:gd name="connsiteY2" fmla="*/ 588216 h 588216"/>
              </a:gdLst>
              <a:ahLst/>
              <a:cxnLst>
                <a:cxn ang="0">
                  <a:pos x="connsiteX0" y="connsiteY0"/>
                </a:cxn>
                <a:cxn ang="0">
                  <a:pos x="connsiteX1" y="connsiteY1"/>
                </a:cxn>
                <a:cxn ang="0">
                  <a:pos x="connsiteX2" y="connsiteY2"/>
                </a:cxn>
              </a:cxnLst>
              <a:rect l="l" t="t" r="r" b="b"/>
              <a:pathLst>
                <a:path w="294108" h="588216">
                  <a:moveTo>
                    <a:pt x="0" y="0"/>
                  </a:moveTo>
                  <a:lnTo>
                    <a:pt x="294108" y="294108"/>
                  </a:lnTo>
                  <a:lnTo>
                    <a:pt x="0" y="588216"/>
                  </a:lnTo>
                  <a:close/>
                </a:path>
              </a:pathLst>
            </a:custGeom>
            <a:solidFill>
              <a:srgbClr val="7B9C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30" name="文本框 7"/>
          <p:cNvSpPr txBox="1"/>
          <p:nvPr/>
        </p:nvSpPr>
        <p:spPr>
          <a:xfrm>
            <a:off x="2152546" y="1895573"/>
            <a:ext cx="4226655" cy="584775"/>
          </a:xfrm>
          <a:prstGeom prst="rect">
            <a:avLst/>
          </a:prstGeom>
          <a:noFill/>
        </p:spPr>
        <p:txBody>
          <a:bodyPr wrap="square" rtlCol="0">
            <a:spAutoFit/>
          </a:bodyPr>
          <a:lstStyle/>
          <a:p>
            <a:pPr algn="ctr"/>
            <a:r>
              <a:rPr lang="zh-TW" altLang="en-US" sz="3200" dirty="0" smtClean="0">
                <a:solidFill>
                  <a:srgbClr val="2F5597"/>
                </a:solidFill>
                <a:latin typeface="微軟正黑體" panose="020B0604030504040204" pitchFamily="34" charset="-120"/>
                <a:ea typeface="微軟正黑體" panose="020B0604030504040204" pitchFamily="34" charset="-120"/>
              </a:rPr>
              <a:t>造型特殊，辨識度高</a:t>
            </a:r>
            <a:endParaRPr lang="zh-CN" altLang="en-US" sz="3200" dirty="0">
              <a:solidFill>
                <a:srgbClr val="2F5597"/>
              </a:solidFill>
              <a:latin typeface="微軟正黑體" panose="020B0604030504040204" pitchFamily="34" charset="-120"/>
              <a:ea typeface="微軟正黑體" panose="020B0604030504040204" pitchFamily="34" charset="-120"/>
            </a:endParaRPr>
          </a:p>
        </p:txBody>
      </p:sp>
      <p:grpSp>
        <p:nvGrpSpPr>
          <p:cNvPr id="13" name="群組 12"/>
          <p:cNvGrpSpPr/>
          <p:nvPr/>
        </p:nvGrpSpPr>
        <p:grpSpPr>
          <a:xfrm>
            <a:off x="6860600" y="1042344"/>
            <a:ext cx="3467616" cy="4182799"/>
            <a:chOff x="6860600" y="1042344"/>
            <a:chExt cx="3467616" cy="4182799"/>
          </a:xfrm>
        </p:grpSpPr>
        <p:sp>
          <p:nvSpPr>
            <p:cNvPr id="7" name="橢圓 6"/>
            <p:cNvSpPr/>
            <p:nvPr/>
          </p:nvSpPr>
          <p:spPr>
            <a:xfrm>
              <a:off x="7242629" y="3817257"/>
              <a:ext cx="2830285" cy="140788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11" name="向上箭號 10"/>
            <p:cNvSpPr/>
            <p:nvPr/>
          </p:nvSpPr>
          <p:spPr>
            <a:xfrm>
              <a:off x="7961085" y="1669143"/>
              <a:ext cx="1393371" cy="2136660"/>
            </a:xfrm>
            <a:prstGeom prst="upArrow">
              <a:avLst>
                <a:gd name="adj1" fmla="val 31250"/>
                <a:gd name="adj2"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12" name="文字方塊 11"/>
            <p:cNvSpPr txBox="1"/>
            <p:nvPr/>
          </p:nvSpPr>
          <p:spPr>
            <a:xfrm>
              <a:off x="6860600" y="1042344"/>
              <a:ext cx="3467616" cy="584775"/>
            </a:xfrm>
            <a:prstGeom prst="rect">
              <a:avLst/>
            </a:prstGeom>
            <a:noFill/>
          </p:spPr>
          <p:txBody>
            <a:bodyPr wrap="none" rtlCol="0">
              <a:spAutoFit/>
            </a:bodyPr>
            <a:lstStyle/>
            <a:p>
              <a:pPr algn="ctr"/>
              <a:r>
                <a:rPr lang="zh-TW" altLang="en-US" sz="3200" dirty="0" smtClean="0">
                  <a:solidFill>
                    <a:srgbClr val="FF0000"/>
                  </a:solidFill>
                  <a:latin typeface="微軟正黑體" panose="020B0604030504040204" pitchFamily="34" charset="-120"/>
                  <a:ea typeface="微軟正黑體" panose="020B0604030504040204" pitchFamily="34" charset="-120"/>
                </a:rPr>
                <a:t>高雄市公共腳踏</a:t>
              </a:r>
              <a:r>
                <a:rPr lang="zh-TW" altLang="en-US" sz="3200" dirty="0">
                  <a:solidFill>
                    <a:srgbClr val="FF0000"/>
                  </a:solidFill>
                  <a:latin typeface="微軟正黑體" panose="020B0604030504040204" pitchFamily="34" charset="-120"/>
                  <a:ea typeface="微軟正黑體" panose="020B0604030504040204" pitchFamily="34" charset="-120"/>
                </a:rPr>
                <a:t>車</a:t>
              </a:r>
              <a:endParaRPr lang="zh-TW" altLang="en-US" sz="3200" dirty="0" smtClean="0">
                <a:solidFill>
                  <a:srgbClr val="FF0000"/>
                </a:solidFill>
                <a:latin typeface="微軟正黑體" panose="020B0604030504040204" pitchFamily="34" charset="-120"/>
                <a:ea typeface="微軟正黑體" panose="020B0604030504040204" pitchFamily="34" charset="-120"/>
              </a:endParaRPr>
            </a:p>
          </p:txBody>
        </p:sp>
      </p:grpSp>
      <p:sp>
        <p:nvSpPr>
          <p:cNvPr id="31" name="文字方塊 30"/>
          <p:cNvSpPr txBox="1"/>
          <p:nvPr/>
        </p:nvSpPr>
        <p:spPr>
          <a:xfrm>
            <a:off x="4405462" y="6426444"/>
            <a:ext cx="6829114" cy="369332"/>
          </a:xfrm>
          <a:prstGeom prst="rect">
            <a:avLst/>
          </a:prstGeom>
          <a:noFill/>
        </p:spPr>
        <p:txBody>
          <a:bodyPr wrap="none" rtlCol="0">
            <a:spAutoFit/>
          </a:bodyPr>
          <a:lstStyle/>
          <a:p>
            <a:pPr algn="ctr"/>
            <a:r>
              <a:rPr lang="zh-TW" altLang="en-US" dirty="0" smtClean="0">
                <a:solidFill>
                  <a:srgbClr val="2F5597"/>
                </a:solidFill>
              </a:rPr>
              <a:t>圖片來源：</a:t>
            </a:r>
            <a:r>
              <a:rPr lang="en-US" altLang="zh-TW" dirty="0">
                <a:latin typeface="微軟正黑體" panose="020B0604030504040204" pitchFamily="34" charset="-120"/>
                <a:ea typeface="微軟正黑體" panose="020B0604030504040204" pitchFamily="34" charset="-120"/>
                <a:hlinkClick r:id="rId4"/>
              </a:rPr>
              <a:t> https://suzu5200.pixnet.net/blog/post/276092606</a:t>
            </a:r>
            <a:endParaRPr lang="zh-TW" altLang="en-US" dirty="0" smtClean="0">
              <a:solidFill>
                <a:srgbClr val="2F5597"/>
              </a:solidFill>
            </a:endParaRPr>
          </a:p>
        </p:txBody>
      </p:sp>
    </p:spTree>
    <p:extLst>
      <p:ext uri="{BB962C8B-B14F-4D97-AF65-F5344CB8AC3E}">
        <p14:creationId xmlns:p14="http://schemas.microsoft.com/office/powerpoint/2010/main" val="3697148082"/>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64"/>
          <p:cNvGrpSpPr/>
          <p:nvPr/>
        </p:nvGrpSpPr>
        <p:grpSpPr>
          <a:xfrm>
            <a:off x="679272" y="440429"/>
            <a:ext cx="756383" cy="856472"/>
            <a:chOff x="1379538" y="735534"/>
            <a:chExt cx="756383" cy="856472"/>
          </a:xfrm>
        </p:grpSpPr>
        <p:sp>
          <p:nvSpPr>
            <p:cNvPr id="19" name="矩形 18"/>
            <p:cNvSpPr/>
            <p:nvPr/>
          </p:nvSpPr>
          <p:spPr>
            <a:xfrm>
              <a:off x="1379538" y="735534"/>
              <a:ext cx="119478"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矩形 19"/>
            <p:cNvSpPr/>
            <p:nvPr/>
          </p:nvSpPr>
          <p:spPr>
            <a:xfrm>
              <a:off x="1574373" y="735534"/>
              <a:ext cx="36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矩形 20"/>
            <p:cNvSpPr/>
            <p:nvPr/>
          </p:nvSpPr>
          <p:spPr>
            <a:xfrm>
              <a:off x="1685730" y="735534"/>
              <a:ext cx="108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矩形 21"/>
            <p:cNvSpPr/>
            <p:nvPr/>
          </p:nvSpPr>
          <p:spPr>
            <a:xfrm>
              <a:off x="1869087" y="735534"/>
              <a:ext cx="119478"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矩形 22"/>
            <p:cNvSpPr/>
            <p:nvPr/>
          </p:nvSpPr>
          <p:spPr>
            <a:xfrm>
              <a:off x="2063921" y="735534"/>
              <a:ext cx="72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4" name="文本框 58"/>
          <p:cNvSpPr txBox="1"/>
          <p:nvPr/>
        </p:nvSpPr>
        <p:spPr>
          <a:xfrm>
            <a:off x="1541992" y="488897"/>
            <a:ext cx="5988192" cy="769441"/>
          </a:xfrm>
          <a:prstGeom prst="rect">
            <a:avLst/>
          </a:prstGeom>
          <a:noFill/>
        </p:spPr>
        <p:txBody>
          <a:bodyPr wrap="square" rtlCol="0">
            <a:spAutoFit/>
          </a:bodyPr>
          <a:lstStyle/>
          <a:p>
            <a:r>
              <a:rPr lang="zh-TW" altLang="en-US" sz="4400" b="1" dirty="0" smtClean="0">
                <a:solidFill>
                  <a:schemeClr val="accent5">
                    <a:lumMod val="75000"/>
                  </a:schemeClr>
                </a:solidFill>
                <a:latin typeface="微軟正黑體" panose="020B0604030504040204" pitchFamily="34" charset="-120"/>
                <a:ea typeface="微軟正黑體" panose="020B0604030504040204" pitchFamily="34" charset="-120"/>
              </a:rPr>
              <a:t>防止失竊（</a:t>
            </a:r>
            <a:r>
              <a:rPr lang="zh-TW" altLang="en-US" sz="4400" b="1" dirty="0">
                <a:solidFill>
                  <a:schemeClr val="accent5">
                    <a:lumMod val="75000"/>
                  </a:schemeClr>
                </a:solidFill>
                <a:latin typeface="微軟正黑體" panose="020B0604030504040204" pitchFamily="34" charset="-120"/>
                <a:ea typeface="微軟正黑體" panose="020B0604030504040204" pitchFamily="34" charset="-120"/>
              </a:rPr>
              <a:t>續</a:t>
            </a:r>
            <a:r>
              <a:rPr lang="zh-TW" altLang="en-US" sz="4400" b="1" dirty="0" smtClean="0">
                <a:solidFill>
                  <a:schemeClr val="accent5">
                    <a:lumMod val="75000"/>
                  </a:schemeClr>
                </a:solidFill>
                <a:latin typeface="微軟正黑體" panose="020B0604030504040204" pitchFamily="34" charset="-120"/>
                <a:ea typeface="微軟正黑體" panose="020B0604030504040204" pitchFamily="34" charset="-120"/>
              </a:rPr>
              <a:t>）</a:t>
            </a:r>
            <a:endParaRPr lang="zh-CN" altLang="en-US" sz="4400" b="1" dirty="0">
              <a:solidFill>
                <a:schemeClr val="accent5">
                  <a:lumMod val="75000"/>
                </a:schemeClr>
              </a:solidFill>
              <a:latin typeface="微軟正黑體" panose="020B0604030504040204" pitchFamily="34" charset="-120"/>
              <a:ea typeface="微軟正黑體" panose="020B0604030504040204" pitchFamily="34" charset="-120"/>
            </a:endParaRPr>
          </a:p>
        </p:txBody>
      </p:sp>
      <p:grpSp>
        <p:nvGrpSpPr>
          <p:cNvPr id="25" name="组合 6"/>
          <p:cNvGrpSpPr/>
          <p:nvPr/>
        </p:nvGrpSpPr>
        <p:grpSpPr>
          <a:xfrm>
            <a:off x="718763" y="1888853"/>
            <a:ext cx="1433783" cy="1433782"/>
            <a:chOff x="3597449" y="985459"/>
            <a:chExt cx="1870247" cy="1870246"/>
          </a:xfrm>
        </p:grpSpPr>
        <p:sp>
          <p:nvSpPr>
            <p:cNvPr id="26" name="菱形 25"/>
            <p:cNvSpPr/>
            <p:nvPr/>
          </p:nvSpPr>
          <p:spPr>
            <a:xfrm>
              <a:off x="3597450" y="985459"/>
              <a:ext cx="1870246" cy="1870246"/>
            </a:xfrm>
            <a:prstGeom prst="diamond">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7" name="文本框 4"/>
            <p:cNvSpPr txBox="1"/>
            <p:nvPr/>
          </p:nvSpPr>
          <p:spPr>
            <a:xfrm>
              <a:off x="3908226" y="1628194"/>
              <a:ext cx="1248694" cy="762789"/>
            </a:xfrm>
            <a:prstGeom prst="rect">
              <a:avLst/>
            </a:prstGeom>
            <a:noFill/>
          </p:spPr>
          <p:txBody>
            <a:bodyPr wrap="square" rtlCol="0">
              <a:spAutoFit/>
            </a:bodyPr>
            <a:lstStyle/>
            <a:p>
              <a:pPr algn="ctr"/>
              <a:r>
                <a:rPr lang="en-US" altLang="zh-TW" sz="3200" dirty="0">
                  <a:solidFill>
                    <a:schemeClr val="bg1"/>
                  </a:solidFill>
                </a:rPr>
                <a:t>2</a:t>
              </a:r>
              <a:endParaRPr lang="zh-CN" altLang="en-US" sz="3200" dirty="0">
                <a:solidFill>
                  <a:schemeClr val="bg1"/>
                </a:solidFill>
              </a:endParaRPr>
            </a:p>
          </p:txBody>
        </p:sp>
        <p:sp>
          <p:nvSpPr>
            <p:cNvPr id="28" name="任意多边形 22"/>
            <p:cNvSpPr/>
            <p:nvPr/>
          </p:nvSpPr>
          <p:spPr>
            <a:xfrm>
              <a:off x="5173588" y="1626474"/>
              <a:ext cx="294108" cy="588216"/>
            </a:xfrm>
            <a:custGeom>
              <a:avLst/>
              <a:gdLst>
                <a:gd name="connsiteX0" fmla="*/ 0 w 294108"/>
                <a:gd name="connsiteY0" fmla="*/ 0 h 588216"/>
                <a:gd name="connsiteX1" fmla="*/ 294108 w 294108"/>
                <a:gd name="connsiteY1" fmla="*/ 294108 h 588216"/>
                <a:gd name="connsiteX2" fmla="*/ 0 w 294108"/>
                <a:gd name="connsiteY2" fmla="*/ 588216 h 588216"/>
              </a:gdLst>
              <a:ahLst/>
              <a:cxnLst>
                <a:cxn ang="0">
                  <a:pos x="connsiteX0" y="connsiteY0"/>
                </a:cxn>
                <a:cxn ang="0">
                  <a:pos x="connsiteX1" y="connsiteY1"/>
                </a:cxn>
                <a:cxn ang="0">
                  <a:pos x="connsiteX2" y="connsiteY2"/>
                </a:cxn>
              </a:cxnLst>
              <a:rect l="l" t="t" r="r" b="b"/>
              <a:pathLst>
                <a:path w="294108" h="588216">
                  <a:moveTo>
                    <a:pt x="0" y="0"/>
                  </a:moveTo>
                  <a:lnTo>
                    <a:pt x="294108" y="294108"/>
                  </a:lnTo>
                  <a:lnTo>
                    <a:pt x="0" y="588216"/>
                  </a:lnTo>
                  <a:close/>
                </a:path>
              </a:pathLst>
            </a:custGeom>
            <a:solidFill>
              <a:srgbClr val="7B9C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9" name="任意多边形 23"/>
            <p:cNvSpPr/>
            <p:nvPr/>
          </p:nvSpPr>
          <p:spPr>
            <a:xfrm flipH="1">
              <a:off x="3597449" y="1626474"/>
              <a:ext cx="294108" cy="588216"/>
            </a:xfrm>
            <a:custGeom>
              <a:avLst/>
              <a:gdLst>
                <a:gd name="connsiteX0" fmla="*/ 0 w 294108"/>
                <a:gd name="connsiteY0" fmla="*/ 0 h 588216"/>
                <a:gd name="connsiteX1" fmla="*/ 294108 w 294108"/>
                <a:gd name="connsiteY1" fmla="*/ 294108 h 588216"/>
                <a:gd name="connsiteX2" fmla="*/ 0 w 294108"/>
                <a:gd name="connsiteY2" fmla="*/ 588216 h 588216"/>
              </a:gdLst>
              <a:ahLst/>
              <a:cxnLst>
                <a:cxn ang="0">
                  <a:pos x="connsiteX0" y="connsiteY0"/>
                </a:cxn>
                <a:cxn ang="0">
                  <a:pos x="connsiteX1" y="connsiteY1"/>
                </a:cxn>
                <a:cxn ang="0">
                  <a:pos x="connsiteX2" y="connsiteY2"/>
                </a:cxn>
              </a:cxnLst>
              <a:rect l="l" t="t" r="r" b="b"/>
              <a:pathLst>
                <a:path w="294108" h="588216">
                  <a:moveTo>
                    <a:pt x="0" y="0"/>
                  </a:moveTo>
                  <a:lnTo>
                    <a:pt x="294108" y="294108"/>
                  </a:lnTo>
                  <a:lnTo>
                    <a:pt x="0" y="588216"/>
                  </a:lnTo>
                  <a:close/>
                </a:path>
              </a:pathLst>
            </a:custGeom>
            <a:solidFill>
              <a:srgbClr val="7B9C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30" name="文本框 7"/>
          <p:cNvSpPr txBox="1"/>
          <p:nvPr/>
        </p:nvSpPr>
        <p:spPr>
          <a:xfrm>
            <a:off x="2390795" y="2135369"/>
            <a:ext cx="3160761" cy="1077218"/>
          </a:xfrm>
          <a:prstGeom prst="rect">
            <a:avLst/>
          </a:prstGeom>
          <a:noFill/>
        </p:spPr>
        <p:txBody>
          <a:bodyPr wrap="square" rtlCol="0">
            <a:spAutoFit/>
          </a:bodyPr>
          <a:lstStyle/>
          <a:p>
            <a:r>
              <a:rPr lang="zh-TW" altLang="en-US" sz="3200" dirty="0" smtClean="0">
                <a:solidFill>
                  <a:srgbClr val="2F5597"/>
                </a:solidFill>
                <a:latin typeface="微軟正黑體" panose="020B0604030504040204" pitchFamily="34" charset="-120"/>
                <a:ea typeface="微軟正黑體" panose="020B0604030504040204" pitchFamily="34" charset="-120"/>
              </a:rPr>
              <a:t>偷竊後沒多久，就會棄置路邊</a:t>
            </a:r>
            <a:endParaRPr lang="zh-CN" altLang="en-US" sz="3200" dirty="0">
              <a:solidFill>
                <a:srgbClr val="2F5597"/>
              </a:solidFill>
              <a:latin typeface="微軟正黑體" panose="020B0604030504040204" pitchFamily="34" charset="-120"/>
              <a:ea typeface="微軟正黑體" panose="020B0604030504040204" pitchFamily="34" charset="-120"/>
            </a:endParaRPr>
          </a:p>
        </p:txBody>
      </p:sp>
      <p:grpSp>
        <p:nvGrpSpPr>
          <p:cNvPr id="31" name="组合 6"/>
          <p:cNvGrpSpPr/>
          <p:nvPr/>
        </p:nvGrpSpPr>
        <p:grpSpPr>
          <a:xfrm>
            <a:off x="3074036" y="4491498"/>
            <a:ext cx="1433783" cy="1433782"/>
            <a:chOff x="3597449" y="985459"/>
            <a:chExt cx="1870247" cy="1870246"/>
          </a:xfrm>
        </p:grpSpPr>
        <p:sp>
          <p:nvSpPr>
            <p:cNvPr id="32" name="菱形 31"/>
            <p:cNvSpPr/>
            <p:nvPr/>
          </p:nvSpPr>
          <p:spPr>
            <a:xfrm>
              <a:off x="3597450" y="985459"/>
              <a:ext cx="1870246" cy="1870246"/>
            </a:xfrm>
            <a:prstGeom prst="diamond">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文本框 4"/>
            <p:cNvSpPr txBox="1"/>
            <p:nvPr/>
          </p:nvSpPr>
          <p:spPr>
            <a:xfrm>
              <a:off x="3908226" y="1628194"/>
              <a:ext cx="1248694" cy="762789"/>
            </a:xfrm>
            <a:prstGeom prst="rect">
              <a:avLst/>
            </a:prstGeom>
            <a:noFill/>
          </p:spPr>
          <p:txBody>
            <a:bodyPr wrap="square" rtlCol="0">
              <a:spAutoFit/>
            </a:bodyPr>
            <a:lstStyle/>
            <a:p>
              <a:pPr algn="ctr"/>
              <a:r>
                <a:rPr lang="en-US" altLang="zh-TW" sz="3200" dirty="0" smtClean="0">
                  <a:solidFill>
                    <a:schemeClr val="bg1"/>
                  </a:solidFill>
                </a:rPr>
                <a:t>3</a:t>
              </a:r>
              <a:endParaRPr lang="zh-CN" altLang="en-US" sz="3200" dirty="0">
                <a:solidFill>
                  <a:schemeClr val="bg1"/>
                </a:solidFill>
              </a:endParaRPr>
            </a:p>
          </p:txBody>
        </p:sp>
        <p:sp>
          <p:nvSpPr>
            <p:cNvPr id="34" name="任意多边形 22"/>
            <p:cNvSpPr/>
            <p:nvPr/>
          </p:nvSpPr>
          <p:spPr>
            <a:xfrm>
              <a:off x="5173588" y="1626474"/>
              <a:ext cx="294108" cy="588216"/>
            </a:xfrm>
            <a:custGeom>
              <a:avLst/>
              <a:gdLst>
                <a:gd name="connsiteX0" fmla="*/ 0 w 294108"/>
                <a:gd name="connsiteY0" fmla="*/ 0 h 588216"/>
                <a:gd name="connsiteX1" fmla="*/ 294108 w 294108"/>
                <a:gd name="connsiteY1" fmla="*/ 294108 h 588216"/>
                <a:gd name="connsiteX2" fmla="*/ 0 w 294108"/>
                <a:gd name="connsiteY2" fmla="*/ 588216 h 588216"/>
              </a:gdLst>
              <a:ahLst/>
              <a:cxnLst>
                <a:cxn ang="0">
                  <a:pos x="connsiteX0" y="connsiteY0"/>
                </a:cxn>
                <a:cxn ang="0">
                  <a:pos x="connsiteX1" y="connsiteY1"/>
                </a:cxn>
                <a:cxn ang="0">
                  <a:pos x="connsiteX2" y="connsiteY2"/>
                </a:cxn>
              </a:cxnLst>
              <a:rect l="l" t="t" r="r" b="b"/>
              <a:pathLst>
                <a:path w="294108" h="588216">
                  <a:moveTo>
                    <a:pt x="0" y="0"/>
                  </a:moveTo>
                  <a:lnTo>
                    <a:pt x="294108" y="294108"/>
                  </a:lnTo>
                  <a:lnTo>
                    <a:pt x="0" y="588216"/>
                  </a:lnTo>
                  <a:close/>
                </a:path>
              </a:pathLst>
            </a:custGeom>
            <a:solidFill>
              <a:srgbClr val="7B9C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任意多边形 23"/>
            <p:cNvSpPr/>
            <p:nvPr/>
          </p:nvSpPr>
          <p:spPr>
            <a:xfrm flipH="1">
              <a:off x="3597449" y="1626474"/>
              <a:ext cx="294108" cy="588216"/>
            </a:xfrm>
            <a:custGeom>
              <a:avLst/>
              <a:gdLst>
                <a:gd name="connsiteX0" fmla="*/ 0 w 294108"/>
                <a:gd name="connsiteY0" fmla="*/ 0 h 588216"/>
                <a:gd name="connsiteX1" fmla="*/ 294108 w 294108"/>
                <a:gd name="connsiteY1" fmla="*/ 294108 h 588216"/>
                <a:gd name="connsiteX2" fmla="*/ 0 w 294108"/>
                <a:gd name="connsiteY2" fmla="*/ 588216 h 588216"/>
              </a:gdLst>
              <a:ahLst/>
              <a:cxnLst>
                <a:cxn ang="0">
                  <a:pos x="connsiteX0" y="connsiteY0"/>
                </a:cxn>
                <a:cxn ang="0">
                  <a:pos x="connsiteX1" y="connsiteY1"/>
                </a:cxn>
                <a:cxn ang="0">
                  <a:pos x="connsiteX2" y="connsiteY2"/>
                </a:cxn>
              </a:cxnLst>
              <a:rect l="l" t="t" r="r" b="b"/>
              <a:pathLst>
                <a:path w="294108" h="588216">
                  <a:moveTo>
                    <a:pt x="0" y="0"/>
                  </a:moveTo>
                  <a:lnTo>
                    <a:pt x="294108" y="294108"/>
                  </a:lnTo>
                  <a:lnTo>
                    <a:pt x="0" y="588216"/>
                  </a:lnTo>
                  <a:close/>
                </a:path>
              </a:pathLst>
            </a:custGeom>
            <a:solidFill>
              <a:srgbClr val="7B9C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36" name="文本框 7"/>
          <p:cNvSpPr txBox="1"/>
          <p:nvPr/>
        </p:nvSpPr>
        <p:spPr>
          <a:xfrm>
            <a:off x="4891308" y="4916001"/>
            <a:ext cx="4226655" cy="584775"/>
          </a:xfrm>
          <a:prstGeom prst="rect">
            <a:avLst/>
          </a:prstGeom>
          <a:noFill/>
        </p:spPr>
        <p:txBody>
          <a:bodyPr wrap="square" rtlCol="0">
            <a:spAutoFit/>
          </a:bodyPr>
          <a:lstStyle/>
          <a:p>
            <a:r>
              <a:rPr lang="zh-TW" altLang="en-US" sz="3200" dirty="0" smtClean="0">
                <a:solidFill>
                  <a:srgbClr val="2F5597"/>
                </a:solidFill>
                <a:latin typeface="微軟正黑體" panose="020B0604030504040204" pitchFamily="34" charset="-120"/>
                <a:ea typeface="微軟正黑體" panose="020B0604030504040204" pitchFamily="34" charset="-120"/>
              </a:rPr>
              <a:t>站點皆設有監視器</a:t>
            </a:r>
            <a:endParaRPr lang="zh-CN" altLang="en-US" sz="3200" dirty="0">
              <a:solidFill>
                <a:srgbClr val="2F5597"/>
              </a:solidFill>
              <a:latin typeface="微軟正黑體" panose="020B0604030504040204" pitchFamily="34" charset="-120"/>
              <a:ea typeface="微軟正黑體" panose="020B0604030504040204" pitchFamily="34" charset="-120"/>
            </a:endParaRPr>
          </a:p>
        </p:txBody>
      </p:sp>
      <p:pic>
        <p:nvPicPr>
          <p:cNvPr id="5" name="圖片 4"/>
          <p:cNvPicPr>
            <a:picLocks noChangeAspect="1"/>
          </p:cNvPicPr>
          <p:nvPr/>
        </p:nvPicPr>
        <p:blipFill>
          <a:blip r:embed="rId2">
            <a:extLst>
              <a:ext uri="{BEBA8EAE-BF5A-486C-A8C5-ECC9F3942E4B}">
                <a14:imgProps xmlns:a14="http://schemas.microsoft.com/office/drawing/2010/main">
                  <a14:imgLayer r:embed="rId3">
                    <a14:imgEffect>
                      <a14:backgroundRemoval t="2778" b="89815" l="9829" r="89744"/>
                    </a14:imgEffect>
                  </a14:imgLayer>
                </a14:imgProps>
              </a:ext>
            </a:extLst>
          </a:blip>
          <a:stretch>
            <a:fillRect/>
          </a:stretch>
        </p:blipFill>
        <p:spPr>
          <a:xfrm>
            <a:off x="8228291" y="4303835"/>
            <a:ext cx="2419023" cy="2232944"/>
          </a:xfrm>
          <a:prstGeom prst="rect">
            <a:avLst/>
          </a:prstGeom>
        </p:spPr>
      </p:pic>
      <p:pic>
        <p:nvPicPr>
          <p:cNvPr id="1026" name="Picture 2" descr="「c bike丟棄」的圖片搜尋結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4269" y="1435479"/>
            <a:ext cx="4599866" cy="279530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橢圓 7"/>
          <p:cNvSpPr/>
          <p:nvPr/>
        </p:nvSpPr>
        <p:spPr>
          <a:xfrm>
            <a:off x="8119705" y="1471795"/>
            <a:ext cx="2330580" cy="219409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37" name="文字方塊 36"/>
          <p:cNvSpPr txBox="1"/>
          <p:nvPr/>
        </p:nvSpPr>
        <p:spPr>
          <a:xfrm>
            <a:off x="2846285" y="6488668"/>
            <a:ext cx="8316700" cy="369332"/>
          </a:xfrm>
          <a:prstGeom prst="rect">
            <a:avLst/>
          </a:prstGeom>
          <a:noFill/>
        </p:spPr>
        <p:txBody>
          <a:bodyPr wrap="none" rtlCol="0">
            <a:spAutoFit/>
          </a:bodyPr>
          <a:lstStyle/>
          <a:p>
            <a:pPr algn="ctr"/>
            <a:r>
              <a:rPr lang="zh-TW" altLang="en-US" dirty="0" smtClean="0">
                <a:solidFill>
                  <a:schemeClr val="bg1"/>
                </a:solidFill>
              </a:rPr>
              <a:t>圖片來源</a:t>
            </a:r>
            <a:r>
              <a:rPr lang="zh-TW" altLang="en-US" dirty="0" smtClean="0">
                <a:solidFill>
                  <a:schemeClr val="bg1"/>
                </a:solidFill>
                <a:latin typeface="微軟正黑體" panose="020B0604030504040204" pitchFamily="34" charset="-120"/>
                <a:ea typeface="微軟正黑體" panose="020B0604030504040204" pitchFamily="34" charset="-120"/>
              </a:rPr>
              <a:t>：</a:t>
            </a:r>
            <a:r>
              <a:rPr lang="en-US" altLang="zh-TW" dirty="0">
                <a:solidFill>
                  <a:schemeClr val="bg1"/>
                </a:solidFill>
                <a:latin typeface="微軟正黑體" panose="020B0604030504040204" pitchFamily="34" charset="-120"/>
                <a:ea typeface="微軟正黑體" panose="020B0604030504040204" pitchFamily="34" charset="-120"/>
                <a:hlinkClick r:id="rId5"/>
              </a:rPr>
              <a:t> </a:t>
            </a:r>
            <a:r>
              <a:rPr lang="en-US" altLang="zh-TW" dirty="0">
                <a:latin typeface="微軟正黑體" panose="020B0604030504040204" pitchFamily="34" charset="-120"/>
                <a:ea typeface="微軟正黑體" panose="020B0604030504040204" pitchFamily="34" charset="-120"/>
                <a:hlinkClick r:id="rId6"/>
              </a:rPr>
              <a:t>https://news.cts.com.tw/cts/life/201708/201708151884647.html</a:t>
            </a:r>
            <a:endParaRPr lang="zh-TW" altLang="en-US" dirty="0" smtClean="0">
              <a:solidFill>
                <a:srgbClr val="2F5597"/>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013675364"/>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63196" y="3971925"/>
            <a:ext cx="4506607" cy="1188356"/>
            <a:chOff x="-63196" y="3619500"/>
            <a:chExt cx="4506607" cy="1188356"/>
          </a:xfrm>
        </p:grpSpPr>
        <p:cxnSp>
          <p:nvCxnSpPr>
            <p:cNvPr id="24" name="直接连接符 23"/>
            <p:cNvCxnSpPr/>
            <p:nvPr/>
          </p:nvCxnSpPr>
          <p:spPr>
            <a:xfrm>
              <a:off x="-63196" y="3619500"/>
              <a:ext cx="2058292" cy="1188356"/>
            </a:xfrm>
            <a:prstGeom prst="line">
              <a:avLst/>
            </a:prstGeom>
            <a:ln w="12700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1995096" y="4807856"/>
              <a:ext cx="2448315" cy="0"/>
            </a:xfrm>
            <a:prstGeom prst="line">
              <a:avLst/>
            </a:prstGeom>
            <a:ln w="12700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0" name="文本框 29"/>
          <p:cNvSpPr txBox="1"/>
          <p:nvPr/>
        </p:nvSpPr>
        <p:spPr>
          <a:xfrm>
            <a:off x="1722697" y="-1"/>
            <a:ext cx="3443287" cy="6247864"/>
          </a:xfrm>
          <a:prstGeom prst="rect">
            <a:avLst/>
          </a:prstGeom>
          <a:noFill/>
        </p:spPr>
        <p:txBody>
          <a:bodyPr wrap="square" rtlCol="0">
            <a:spAutoFit/>
          </a:bodyPr>
          <a:lstStyle/>
          <a:p>
            <a:r>
              <a:rPr lang="en-US" altLang="zh-CN" sz="40000" dirty="0" smtClean="0">
                <a:solidFill>
                  <a:schemeClr val="accent5">
                    <a:lumMod val="75000"/>
                  </a:schemeClr>
                </a:solidFill>
                <a:latin typeface="Segoe UI Semibold" panose="020B0702040204020203" pitchFamily="34" charset="0"/>
                <a:cs typeface="Times New Roman" panose="02020603050405020304" pitchFamily="18" charset="0"/>
              </a:rPr>
              <a:t>1</a:t>
            </a:r>
            <a:endParaRPr lang="zh-CN" altLang="en-US" sz="40000" dirty="0">
              <a:solidFill>
                <a:schemeClr val="accent5">
                  <a:lumMod val="75000"/>
                </a:schemeClr>
              </a:solidFill>
              <a:latin typeface="Segoe UI Semibold" panose="020B0702040204020203" pitchFamily="34" charset="0"/>
              <a:cs typeface="Times New Roman" panose="02020603050405020304" pitchFamily="18" charset="0"/>
            </a:endParaRPr>
          </a:p>
        </p:txBody>
      </p:sp>
      <p:grpSp>
        <p:nvGrpSpPr>
          <p:cNvPr id="7" name="组合 6"/>
          <p:cNvGrpSpPr/>
          <p:nvPr/>
        </p:nvGrpSpPr>
        <p:grpSpPr>
          <a:xfrm>
            <a:off x="4676774" y="4003343"/>
            <a:ext cx="5882180" cy="2379970"/>
            <a:chOff x="5256694" y="3199624"/>
            <a:chExt cx="6130927" cy="2307644"/>
          </a:xfrm>
        </p:grpSpPr>
        <p:sp>
          <p:nvSpPr>
            <p:cNvPr id="63" name="任意多边形 62"/>
            <p:cNvSpPr/>
            <p:nvPr/>
          </p:nvSpPr>
          <p:spPr>
            <a:xfrm rot="16200000">
              <a:off x="4762301" y="3694017"/>
              <a:ext cx="2307644" cy="1318857"/>
            </a:xfrm>
            <a:custGeom>
              <a:avLst/>
              <a:gdLst>
                <a:gd name="connsiteX0" fmla="*/ 2461594 w 2461594"/>
                <a:gd name="connsiteY0" fmla="*/ 1303205 h 1318857"/>
                <a:gd name="connsiteX1" fmla="*/ 2335003 w 2461594"/>
                <a:gd name="connsiteY1" fmla="*/ 1208541 h 1318857"/>
                <a:gd name="connsiteX2" fmla="*/ 1241263 w 2461594"/>
                <a:gd name="connsiteY2" fmla="*/ 874450 h 1318857"/>
                <a:gd name="connsiteX3" fmla="*/ 147523 w 2461594"/>
                <a:gd name="connsiteY3" fmla="*/ 1208541 h 1318857"/>
                <a:gd name="connsiteX4" fmla="*/ 0 w 2461594"/>
                <a:gd name="connsiteY4" fmla="*/ 1318857 h 1318857"/>
                <a:gd name="connsiteX5" fmla="*/ 1238144 w 2461594"/>
                <a:gd name="connsiteY5" fmla="*/ 0 h 1318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594" h="1318857">
                  <a:moveTo>
                    <a:pt x="2461594" y="1303205"/>
                  </a:moveTo>
                  <a:lnTo>
                    <a:pt x="2335003" y="1208541"/>
                  </a:lnTo>
                  <a:cubicBezTo>
                    <a:pt x="2022788" y="997613"/>
                    <a:pt x="1646408" y="874450"/>
                    <a:pt x="1241263" y="874450"/>
                  </a:cubicBezTo>
                  <a:cubicBezTo>
                    <a:pt x="836117" y="874450"/>
                    <a:pt x="459737" y="997613"/>
                    <a:pt x="147523" y="1208541"/>
                  </a:cubicBezTo>
                  <a:lnTo>
                    <a:pt x="0" y="1318857"/>
                  </a:lnTo>
                  <a:lnTo>
                    <a:pt x="1238144" y="0"/>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4" name="流程图: 库存数据 63"/>
            <p:cNvSpPr/>
            <p:nvPr/>
          </p:nvSpPr>
          <p:spPr>
            <a:xfrm>
              <a:off x="6320321" y="3199624"/>
              <a:ext cx="5067300" cy="2307644"/>
            </a:xfrm>
            <a:prstGeom prst="flowChartOnlineStorag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6000" dirty="0"/>
            </a:p>
          </p:txBody>
        </p:sp>
        <p:sp>
          <p:nvSpPr>
            <p:cNvPr id="4" name="文本框 3"/>
            <p:cNvSpPr txBox="1"/>
            <p:nvPr/>
          </p:nvSpPr>
          <p:spPr>
            <a:xfrm>
              <a:off x="6551228" y="3976528"/>
              <a:ext cx="3703917" cy="686374"/>
            </a:xfrm>
            <a:prstGeom prst="rect">
              <a:avLst/>
            </a:prstGeom>
            <a:noFill/>
          </p:spPr>
          <p:txBody>
            <a:bodyPr wrap="square" rtlCol="0">
              <a:spAutoFit/>
            </a:bodyPr>
            <a:lstStyle/>
            <a:p>
              <a:pPr algn="ctr"/>
              <a:r>
                <a:rPr lang="zh-TW" altLang="en-US" sz="4000" dirty="0">
                  <a:solidFill>
                    <a:schemeClr val="bg1"/>
                  </a:solidFill>
                </a:rPr>
                <a:t>公司簡介</a:t>
              </a:r>
              <a:endParaRPr lang="zh-CN" altLang="en-US" sz="4000" dirty="0">
                <a:solidFill>
                  <a:schemeClr val="bg1"/>
                </a:solidFill>
              </a:endParaRPr>
            </a:p>
          </p:txBody>
        </p:sp>
        <p:sp>
          <p:nvSpPr>
            <p:cNvPr id="5" name="矩形 4"/>
            <p:cNvSpPr/>
            <p:nvPr/>
          </p:nvSpPr>
          <p:spPr>
            <a:xfrm>
              <a:off x="6947843" y="4319716"/>
              <a:ext cx="3307303" cy="358108"/>
            </a:xfrm>
            <a:prstGeom prst="rect">
              <a:avLst/>
            </a:prstGeom>
          </p:spPr>
          <p:txBody>
            <a:bodyPr wrap="square">
              <a:spAutoFit/>
            </a:bodyPr>
            <a:lstStyle/>
            <a:p>
              <a:pPr algn="just"/>
              <a:endParaRPr lang="zh-CN" altLang="en-US" dirty="0"/>
            </a:p>
          </p:txBody>
        </p:sp>
      </p:grpSp>
      <p:sp>
        <p:nvSpPr>
          <p:cNvPr id="56" name="Freeform 60"/>
          <p:cNvSpPr>
            <a:spLocks/>
          </p:cNvSpPr>
          <p:nvPr/>
        </p:nvSpPr>
        <p:spPr bwMode="auto">
          <a:xfrm>
            <a:off x="7510423" y="1058529"/>
            <a:ext cx="750888" cy="2944813"/>
          </a:xfrm>
          <a:custGeom>
            <a:avLst/>
            <a:gdLst>
              <a:gd name="T0" fmla="*/ 232 w 411"/>
              <a:gd name="T1" fmla="*/ 5 h 1622"/>
              <a:gd name="T2" fmla="*/ 159 w 411"/>
              <a:gd name="T3" fmla="*/ 100 h 1622"/>
              <a:gd name="T4" fmla="*/ 164 w 411"/>
              <a:gd name="T5" fmla="*/ 120 h 1622"/>
              <a:gd name="T6" fmla="*/ 171 w 411"/>
              <a:gd name="T7" fmla="*/ 147 h 1622"/>
              <a:gd name="T8" fmla="*/ 197 w 411"/>
              <a:gd name="T9" fmla="*/ 203 h 1622"/>
              <a:gd name="T10" fmla="*/ 151 w 411"/>
              <a:gd name="T11" fmla="*/ 253 h 1622"/>
              <a:gd name="T12" fmla="*/ 109 w 411"/>
              <a:gd name="T13" fmla="*/ 313 h 1622"/>
              <a:gd name="T14" fmla="*/ 84 w 411"/>
              <a:gd name="T15" fmla="*/ 356 h 1622"/>
              <a:gd name="T16" fmla="*/ 43 w 411"/>
              <a:gd name="T17" fmla="*/ 383 h 1622"/>
              <a:gd name="T18" fmla="*/ 16 w 411"/>
              <a:gd name="T19" fmla="*/ 477 h 1622"/>
              <a:gd name="T20" fmla="*/ 100 w 411"/>
              <a:gd name="T21" fmla="*/ 524 h 1622"/>
              <a:gd name="T22" fmla="*/ 63 w 411"/>
              <a:gd name="T23" fmla="*/ 805 h 1622"/>
              <a:gd name="T24" fmla="*/ 81 w 411"/>
              <a:gd name="T25" fmla="*/ 844 h 1622"/>
              <a:gd name="T26" fmla="*/ 110 w 411"/>
              <a:gd name="T27" fmla="*/ 1082 h 1622"/>
              <a:gd name="T28" fmla="*/ 147 w 411"/>
              <a:gd name="T29" fmla="*/ 1352 h 1622"/>
              <a:gd name="T30" fmla="*/ 117 w 411"/>
              <a:gd name="T31" fmla="*/ 1444 h 1622"/>
              <a:gd name="T32" fmla="*/ 1 w 411"/>
              <a:gd name="T33" fmla="*/ 1517 h 1622"/>
              <a:gd name="T34" fmla="*/ 168 w 411"/>
              <a:gd name="T35" fmla="*/ 1518 h 1622"/>
              <a:gd name="T36" fmla="*/ 233 w 411"/>
              <a:gd name="T37" fmla="*/ 1527 h 1622"/>
              <a:gd name="T38" fmla="*/ 251 w 411"/>
              <a:gd name="T39" fmla="*/ 1488 h 1622"/>
              <a:gd name="T40" fmla="*/ 255 w 411"/>
              <a:gd name="T41" fmla="*/ 1256 h 1622"/>
              <a:gd name="T42" fmla="*/ 286 w 411"/>
              <a:gd name="T43" fmla="*/ 1291 h 1622"/>
              <a:gd name="T44" fmla="*/ 279 w 411"/>
              <a:gd name="T45" fmla="*/ 1491 h 1622"/>
              <a:gd name="T46" fmla="*/ 167 w 411"/>
              <a:gd name="T47" fmla="*/ 1591 h 1622"/>
              <a:gd name="T48" fmla="*/ 286 w 411"/>
              <a:gd name="T49" fmla="*/ 1613 h 1622"/>
              <a:gd name="T50" fmla="*/ 385 w 411"/>
              <a:gd name="T51" fmla="*/ 1594 h 1622"/>
              <a:gd name="T52" fmla="*/ 396 w 411"/>
              <a:gd name="T53" fmla="*/ 1560 h 1622"/>
              <a:gd name="T54" fmla="*/ 404 w 411"/>
              <a:gd name="T55" fmla="*/ 1321 h 1622"/>
              <a:gd name="T56" fmla="*/ 354 w 411"/>
              <a:gd name="T57" fmla="*/ 1087 h 1622"/>
              <a:gd name="T58" fmla="*/ 345 w 411"/>
              <a:gd name="T59" fmla="*/ 958 h 1622"/>
              <a:gd name="T60" fmla="*/ 347 w 411"/>
              <a:gd name="T61" fmla="*/ 888 h 1622"/>
              <a:gd name="T62" fmla="*/ 346 w 411"/>
              <a:gd name="T63" fmla="*/ 849 h 1622"/>
              <a:gd name="T64" fmla="*/ 358 w 411"/>
              <a:gd name="T65" fmla="*/ 778 h 1622"/>
              <a:gd name="T66" fmla="*/ 333 w 411"/>
              <a:gd name="T67" fmla="*/ 560 h 1622"/>
              <a:gd name="T68" fmla="*/ 374 w 411"/>
              <a:gd name="T69" fmla="*/ 461 h 1622"/>
              <a:gd name="T70" fmla="*/ 340 w 411"/>
              <a:gd name="T71" fmla="*/ 226 h 1622"/>
              <a:gd name="T72" fmla="*/ 352 w 411"/>
              <a:gd name="T73" fmla="*/ 200 h 1622"/>
              <a:gd name="T74" fmla="*/ 332 w 411"/>
              <a:gd name="T75" fmla="*/ 184 h 1622"/>
              <a:gd name="T76" fmla="*/ 342 w 411"/>
              <a:gd name="T77" fmla="*/ 176 h 1622"/>
              <a:gd name="T78" fmla="*/ 342 w 411"/>
              <a:gd name="T79" fmla="*/ 165 h 1622"/>
              <a:gd name="T80" fmla="*/ 349 w 411"/>
              <a:gd name="T81" fmla="*/ 154 h 1622"/>
              <a:gd name="T82" fmla="*/ 350 w 411"/>
              <a:gd name="T83" fmla="*/ 132 h 1622"/>
              <a:gd name="T84" fmla="*/ 352 w 411"/>
              <a:gd name="T85" fmla="*/ 115 h 1622"/>
              <a:gd name="T86" fmla="*/ 328 w 411"/>
              <a:gd name="T87" fmla="*/ 42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1" h="1622">
                <a:moveTo>
                  <a:pt x="328" y="42"/>
                </a:moveTo>
                <a:cubicBezTo>
                  <a:pt x="310" y="15"/>
                  <a:pt x="280" y="2"/>
                  <a:pt x="263" y="1"/>
                </a:cubicBezTo>
                <a:cubicBezTo>
                  <a:pt x="247" y="0"/>
                  <a:pt x="242" y="5"/>
                  <a:pt x="232" y="5"/>
                </a:cubicBezTo>
                <a:cubicBezTo>
                  <a:pt x="223" y="5"/>
                  <a:pt x="216" y="2"/>
                  <a:pt x="195" y="23"/>
                </a:cubicBezTo>
                <a:cubicBezTo>
                  <a:pt x="173" y="43"/>
                  <a:pt x="168" y="59"/>
                  <a:pt x="166" y="75"/>
                </a:cubicBezTo>
                <a:cubicBezTo>
                  <a:pt x="164" y="90"/>
                  <a:pt x="162" y="96"/>
                  <a:pt x="159" y="100"/>
                </a:cubicBezTo>
                <a:cubicBezTo>
                  <a:pt x="155" y="104"/>
                  <a:pt x="153" y="105"/>
                  <a:pt x="153" y="105"/>
                </a:cubicBezTo>
                <a:cubicBezTo>
                  <a:pt x="162" y="104"/>
                  <a:pt x="162" y="104"/>
                  <a:pt x="162" y="104"/>
                </a:cubicBezTo>
                <a:cubicBezTo>
                  <a:pt x="162" y="104"/>
                  <a:pt x="164" y="110"/>
                  <a:pt x="164" y="120"/>
                </a:cubicBezTo>
                <a:cubicBezTo>
                  <a:pt x="164" y="130"/>
                  <a:pt x="164" y="144"/>
                  <a:pt x="161" y="150"/>
                </a:cubicBezTo>
                <a:cubicBezTo>
                  <a:pt x="158" y="156"/>
                  <a:pt x="158" y="156"/>
                  <a:pt x="158" y="156"/>
                </a:cubicBezTo>
                <a:cubicBezTo>
                  <a:pt x="171" y="147"/>
                  <a:pt x="171" y="147"/>
                  <a:pt x="171" y="147"/>
                </a:cubicBezTo>
                <a:cubicBezTo>
                  <a:pt x="174" y="155"/>
                  <a:pt x="174" y="155"/>
                  <a:pt x="174" y="155"/>
                </a:cubicBezTo>
                <a:cubicBezTo>
                  <a:pt x="174" y="155"/>
                  <a:pt x="175" y="167"/>
                  <a:pt x="185" y="183"/>
                </a:cubicBezTo>
                <a:cubicBezTo>
                  <a:pt x="194" y="200"/>
                  <a:pt x="197" y="203"/>
                  <a:pt x="197" y="203"/>
                </a:cubicBezTo>
                <a:cubicBezTo>
                  <a:pt x="201" y="229"/>
                  <a:pt x="201" y="229"/>
                  <a:pt x="201" y="229"/>
                </a:cubicBezTo>
                <a:cubicBezTo>
                  <a:pt x="201" y="229"/>
                  <a:pt x="194" y="244"/>
                  <a:pt x="188" y="244"/>
                </a:cubicBezTo>
                <a:cubicBezTo>
                  <a:pt x="182" y="245"/>
                  <a:pt x="163" y="247"/>
                  <a:pt x="151" y="253"/>
                </a:cubicBezTo>
                <a:cubicBezTo>
                  <a:pt x="140" y="260"/>
                  <a:pt x="141" y="259"/>
                  <a:pt x="131" y="268"/>
                </a:cubicBezTo>
                <a:cubicBezTo>
                  <a:pt x="121" y="276"/>
                  <a:pt x="120" y="281"/>
                  <a:pt x="119" y="290"/>
                </a:cubicBezTo>
                <a:cubicBezTo>
                  <a:pt x="119" y="298"/>
                  <a:pt x="112" y="305"/>
                  <a:pt x="109" y="313"/>
                </a:cubicBezTo>
                <a:cubicBezTo>
                  <a:pt x="106" y="320"/>
                  <a:pt x="105" y="326"/>
                  <a:pt x="100" y="329"/>
                </a:cubicBezTo>
                <a:cubicBezTo>
                  <a:pt x="94" y="332"/>
                  <a:pt x="97" y="338"/>
                  <a:pt x="95" y="345"/>
                </a:cubicBezTo>
                <a:cubicBezTo>
                  <a:pt x="93" y="352"/>
                  <a:pt x="84" y="356"/>
                  <a:pt x="84" y="356"/>
                </a:cubicBezTo>
                <a:cubicBezTo>
                  <a:pt x="84" y="356"/>
                  <a:pt x="76" y="351"/>
                  <a:pt x="72" y="356"/>
                </a:cubicBezTo>
                <a:cubicBezTo>
                  <a:pt x="68" y="361"/>
                  <a:pt x="61" y="365"/>
                  <a:pt x="58" y="371"/>
                </a:cubicBezTo>
                <a:cubicBezTo>
                  <a:pt x="54" y="377"/>
                  <a:pt x="51" y="381"/>
                  <a:pt x="43" y="383"/>
                </a:cubicBezTo>
                <a:cubicBezTo>
                  <a:pt x="35" y="386"/>
                  <a:pt x="22" y="385"/>
                  <a:pt x="11" y="405"/>
                </a:cubicBezTo>
                <a:cubicBezTo>
                  <a:pt x="1" y="424"/>
                  <a:pt x="1" y="438"/>
                  <a:pt x="5" y="455"/>
                </a:cubicBezTo>
                <a:cubicBezTo>
                  <a:pt x="9" y="472"/>
                  <a:pt x="16" y="477"/>
                  <a:pt x="16" y="477"/>
                </a:cubicBezTo>
                <a:cubicBezTo>
                  <a:pt x="16" y="477"/>
                  <a:pt x="11" y="504"/>
                  <a:pt x="27" y="516"/>
                </a:cubicBezTo>
                <a:cubicBezTo>
                  <a:pt x="43" y="528"/>
                  <a:pt x="62" y="529"/>
                  <a:pt x="73" y="529"/>
                </a:cubicBezTo>
                <a:cubicBezTo>
                  <a:pt x="85" y="529"/>
                  <a:pt x="100" y="524"/>
                  <a:pt x="100" y="524"/>
                </a:cubicBezTo>
                <a:cubicBezTo>
                  <a:pt x="100" y="524"/>
                  <a:pt x="94" y="577"/>
                  <a:pt x="88" y="624"/>
                </a:cubicBezTo>
                <a:cubicBezTo>
                  <a:pt x="82" y="671"/>
                  <a:pt x="77" y="702"/>
                  <a:pt x="74" y="723"/>
                </a:cubicBezTo>
                <a:cubicBezTo>
                  <a:pt x="72" y="743"/>
                  <a:pt x="66" y="778"/>
                  <a:pt x="63" y="805"/>
                </a:cubicBezTo>
                <a:cubicBezTo>
                  <a:pt x="60" y="833"/>
                  <a:pt x="59" y="841"/>
                  <a:pt x="59" y="841"/>
                </a:cubicBezTo>
                <a:cubicBezTo>
                  <a:pt x="76" y="851"/>
                  <a:pt x="76" y="851"/>
                  <a:pt x="76" y="851"/>
                </a:cubicBezTo>
                <a:cubicBezTo>
                  <a:pt x="76" y="851"/>
                  <a:pt x="78" y="848"/>
                  <a:pt x="81" y="844"/>
                </a:cubicBezTo>
                <a:cubicBezTo>
                  <a:pt x="84" y="840"/>
                  <a:pt x="86" y="833"/>
                  <a:pt x="86" y="833"/>
                </a:cubicBezTo>
                <a:cubicBezTo>
                  <a:pt x="86" y="833"/>
                  <a:pt x="85" y="893"/>
                  <a:pt x="89" y="916"/>
                </a:cubicBezTo>
                <a:cubicBezTo>
                  <a:pt x="93" y="939"/>
                  <a:pt x="105" y="1014"/>
                  <a:pt x="110" y="1082"/>
                </a:cubicBezTo>
                <a:cubicBezTo>
                  <a:pt x="115" y="1150"/>
                  <a:pt x="122" y="1192"/>
                  <a:pt x="129" y="1224"/>
                </a:cubicBezTo>
                <a:cubicBezTo>
                  <a:pt x="136" y="1256"/>
                  <a:pt x="150" y="1282"/>
                  <a:pt x="150" y="1282"/>
                </a:cubicBezTo>
                <a:cubicBezTo>
                  <a:pt x="150" y="1282"/>
                  <a:pt x="151" y="1330"/>
                  <a:pt x="147" y="1352"/>
                </a:cubicBezTo>
                <a:cubicBezTo>
                  <a:pt x="144" y="1375"/>
                  <a:pt x="142" y="1381"/>
                  <a:pt x="141" y="1391"/>
                </a:cubicBezTo>
                <a:cubicBezTo>
                  <a:pt x="140" y="1400"/>
                  <a:pt x="141" y="1406"/>
                  <a:pt x="141" y="1406"/>
                </a:cubicBezTo>
                <a:cubicBezTo>
                  <a:pt x="141" y="1406"/>
                  <a:pt x="125" y="1420"/>
                  <a:pt x="117" y="1444"/>
                </a:cubicBezTo>
                <a:cubicBezTo>
                  <a:pt x="109" y="1468"/>
                  <a:pt x="111" y="1476"/>
                  <a:pt x="100" y="1485"/>
                </a:cubicBezTo>
                <a:cubicBezTo>
                  <a:pt x="89" y="1493"/>
                  <a:pt x="56" y="1506"/>
                  <a:pt x="33" y="1508"/>
                </a:cubicBezTo>
                <a:cubicBezTo>
                  <a:pt x="10" y="1511"/>
                  <a:pt x="2" y="1510"/>
                  <a:pt x="1" y="1517"/>
                </a:cubicBezTo>
                <a:cubicBezTo>
                  <a:pt x="0" y="1524"/>
                  <a:pt x="5" y="1532"/>
                  <a:pt x="43" y="1537"/>
                </a:cubicBezTo>
                <a:cubicBezTo>
                  <a:pt x="80" y="1542"/>
                  <a:pt x="118" y="1540"/>
                  <a:pt x="133" y="1532"/>
                </a:cubicBezTo>
                <a:cubicBezTo>
                  <a:pt x="147" y="1525"/>
                  <a:pt x="162" y="1519"/>
                  <a:pt x="168" y="1518"/>
                </a:cubicBezTo>
                <a:cubicBezTo>
                  <a:pt x="175" y="1517"/>
                  <a:pt x="176" y="1517"/>
                  <a:pt x="176" y="1517"/>
                </a:cubicBezTo>
                <a:cubicBezTo>
                  <a:pt x="182" y="1528"/>
                  <a:pt x="182" y="1528"/>
                  <a:pt x="182" y="1528"/>
                </a:cubicBezTo>
                <a:cubicBezTo>
                  <a:pt x="182" y="1528"/>
                  <a:pt x="224" y="1528"/>
                  <a:pt x="233" y="1527"/>
                </a:cubicBezTo>
                <a:cubicBezTo>
                  <a:pt x="243" y="1526"/>
                  <a:pt x="246" y="1522"/>
                  <a:pt x="246" y="1513"/>
                </a:cubicBezTo>
                <a:cubicBezTo>
                  <a:pt x="246" y="1504"/>
                  <a:pt x="245" y="1493"/>
                  <a:pt x="245" y="1493"/>
                </a:cubicBezTo>
                <a:cubicBezTo>
                  <a:pt x="251" y="1488"/>
                  <a:pt x="251" y="1488"/>
                  <a:pt x="251" y="1488"/>
                </a:cubicBezTo>
                <a:cubicBezTo>
                  <a:pt x="251" y="1488"/>
                  <a:pt x="256" y="1417"/>
                  <a:pt x="255" y="1379"/>
                </a:cubicBezTo>
                <a:cubicBezTo>
                  <a:pt x="254" y="1340"/>
                  <a:pt x="252" y="1297"/>
                  <a:pt x="252" y="1283"/>
                </a:cubicBezTo>
                <a:cubicBezTo>
                  <a:pt x="252" y="1269"/>
                  <a:pt x="254" y="1268"/>
                  <a:pt x="255" y="1256"/>
                </a:cubicBezTo>
                <a:cubicBezTo>
                  <a:pt x="255" y="1245"/>
                  <a:pt x="256" y="1237"/>
                  <a:pt x="256" y="1237"/>
                </a:cubicBezTo>
                <a:cubicBezTo>
                  <a:pt x="256" y="1237"/>
                  <a:pt x="263" y="1258"/>
                  <a:pt x="271" y="1273"/>
                </a:cubicBezTo>
                <a:cubicBezTo>
                  <a:pt x="280" y="1288"/>
                  <a:pt x="286" y="1291"/>
                  <a:pt x="286" y="1291"/>
                </a:cubicBezTo>
                <a:cubicBezTo>
                  <a:pt x="286" y="1291"/>
                  <a:pt x="283" y="1340"/>
                  <a:pt x="281" y="1382"/>
                </a:cubicBezTo>
                <a:cubicBezTo>
                  <a:pt x="280" y="1425"/>
                  <a:pt x="272" y="1455"/>
                  <a:pt x="276" y="1468"/>
                </a:cubicBezTo>
                <a:cubicBezTo>
                  <a:pt x="281" y="1481"/>
                  <a:pt x="281" y="1483"/>
                  <a:pt x="279" y="1491"/>
                </a:cubicBezTo>
                <a:cubicBezTo>
                  <a:pt x="277" y="1499"/>
                  <a:pt x="270" y="1502"/>
                  <a:pt x="260" y="1525"/>
                </a:cubicBezTo>
                <a:cubicBezTo>
                  <a:pt x="249" y="1548"/>
                  <a:pt x="244" y="1557"/>
                  <a:pt x="224" y="1569"/>
                </a:cubicBezTo>
                <a:cubicBezTo>
                  <a:pt x="204" y="1581"/>
                  <a:pt x="177" y="1588"/>
                  <a:pt x="167" y="1591"/>
                </a:cubicBezTo>
                <a:cubicBezTo>
                  <a:pt x="158" y="1594"/>
                  <a:pt x="157" y="1597"/>
                  <a:pt x="157" y="1602"/>
                </a:cubicBezTo>
                <a:cubicBezTo>
                  <a:pt x="157" y="1607"/>
                  <a:pt x="165" y="1613"/>
                  <a:pt x="175" y="1615"/>
                </a:cubicBezTo>
                <a:cubicBezTo>
                  <a:pt x="185" y="1617"/>
                  <a:pt x="248" y="1622"/>
                  <a:pt x="286" y="1613"/>
                </a:cubicBezTo>
                <a:cubicBezTo>
                  <a:pt x="324" y="1605"/>
                  <a:pt x="343" y="1592"/>
                  <a:pt x="343" y="1592"/>
                </a:cubicBezTo>
                <a:cubicBezTo>
                  <a:pt x="348" y="1601"/>
                  <a:pt x="348" y="1601"/>
                  <a:pt x="348" y="1601"/>
                </a:cubicBezTo>
                <a:cubicBezTo>
                  <a:pt x="348" y="1601"/>
                  <a:pt x="376" y="1597"/>
                  <a:pt x="385" y="1594"/>
                </a:cubicBezTo>
                <a:cubicBezTo>
                  <a:pt x="393" y="1591"/>
                  <a:pt x="393" y="1587"/>
                  <a:pt x="393" y="1578"/>
                </a:cubicBezTo>
                <a:cubicBezTo>
                  <a:pt x="393" y="1570"/>
                  <a:pt x="393" y="1568"/>
                  <a:pt x="393" y="1568"/>
                </a:cubicBezTo>
                <a:cubicBezTo>
                  <a:pt x="393" y="1568"/>
                  <a:pt x="396" y="1564"/>
                  <a:pt x="396" y="1560"/>
                </a:cubicBezTo>
                <a:cubicBezTo>
                  <a:pt x="396" y="1555"/>
                  <a:pt x="394" y="1527"/>
                  <a:pt x="392" y="1506"/>
                </a:cubicBezTo>
                <a:cubicBezTo>
                  <a:pt x="389" y="1486"/>
                  <a:pt x="389" y="1482"/>
                  <a:pt x="392" y="1466"/>
                </a:cubicBezTo>
                <a:cubicBezTo>
                  <a:pt x="395" y="1449"/>
                  <a:pt x="411" y="1385"/>
                  <a:pt x="404" y="1321"/>
                </a:cubicBezTo>
                <a:cubicBezTo>
                  <a:pt x="396" y="1258"/>
                  <a:pt x="394" y="1225"/>
                  <a:pt x="389" y="1207"/>
                </a:cubicBezTo>
                <a:cubicBezTo>
                  <a:pt x="385" y="1188"/>
                  <a:pt x="374" y="1150"/>
                  <a:pt x="366" y="1129"/>
                </a:cubicBezTo>
                <a:cubicBezTo>
                  <a:pt x="358" y="1108"/>
                  <a:pt x="354" y="1099"/>
                  <a:pt x="354" y="1087"/>
                </a:cubicBezTo>
                <a:cubicBezTo>
                  <a:pt x="355" y="1074"/>
                  <a:pt x="352" y="1059"/>
                  <a:pt x="350" y="1054"/>
                </a:cubicBezTo>
                <a:cubicBezTo>
                  <a:pt x="348" y="1049"/>
                  <a:pt x="347" y="1049"/>
                  <a:pt x="347" y="1032"/>
                </a:cubicBezTo>
                <a:cubicBezTo>
                  <a:pt x="347" y="1016"/>
                  <a:pt x="345" y="981"/>
                  <a:pt x="345" y="958"/>
                </a:cubicBezTo>
                <a:cubicBezTo>
                  <a:pt x="345" y="935"/>
                  <a:pt x="344" y="927"/>
                  <a:pt x="344" y="927"/>
                </a:cubicBezTo>
                <a:cubicBezTo>
                  <a:pt x="344" y="927"/>
                  <a:pt x="351" y="914"/>
                  <a:pt x="350" y="907"/>
                </a:cubicBezTo>
                <a:cubicBezTo>
                  <a:pt x="348" y="901"/>
                  <a:pt x="345" y="900"/>
                  <a:pt x="347" y="888"/>
                </a:cubicBezTo>
                <a:cubicBezTo>
                  <a:pt x="349" y="876"/>
                  <a:pt x="347" y="872"/>
                  <a:pt x="344" y="868"/>
                </a:cubicBezTo>
                <a:cubicBezTo>
                  <a:pt x="341" y="865"/>
                  <a:pt x="343" y="864"/>
                  <a:pt x="344" y="858"/>
                </a:cubicBezTo>
                <a:cubicBezTo>
                  <a:pt x="345" y="852"/>
                  <a:pt x="346" y="849"/>
                  <a:pt x="346" y="849"/>
                </a:cubicBezTo>
                <a:cubicBezTo>
                  <a:pt x="346" y="849"/>
                  <a:pt x="362" y="848"/>
                  <a:pt x="370" y="846"/>
                </a:cubicBezTo>
                <a:cubicBezTo>
                  <a:pt x="378" y="845"/>
                  <a:pt x="381" y="846"/>
                  <a:pt x="378" y="837"/>
                </a:cubicBezTo>
                <a:cubicBezTo>
                  <a:pt x="374" y="828"/>
                  <a:pt x="363" y="814"/>
                  <a:pt x="358" y="778"/>
                </a:cubicBezTo>
                <a:cubicBezTo>
                  <a:pt x="353" y="742"/>
                  <a:pt x="339" y="672"/>
                  <a:pt x="336" y="648"/>
                </a:cubicBezTo>
                <a:cubicBezTo>
                  <a:pt x="333" y="623"/>
                  <a:pt x="331" y="619"/>
                  <a:pt x="334" y="597"/>
                </a:cubicBezTo>
                <a:cubicBezTo>
                  <a:pt x="337" y="575"/>
                  <a:pt x="333" y="560"/>
                  <a:pt x="333" y="560"/>
                </a:cubicBezTo>
                <a:cubicBezTo>
                  <a:pt x="333" y="560"/>
                  <a:pt x="346" y="542"/>
                  <a:pt x="348" y="528"/>
                </a:cubicBezTo>
                <a:cubicBezTo>
                  <a:pt x="351" y="515"/>
                  <a:pt x="349" y="510"/>
                  <a:pt x="349" y="510"/>
                </a:cubicBezTo>
                <a:cubicBezTo>
                  <a:pt x="349" y="510"/>
                  <a:pt x="366" y="481"/>
                  <a:pt x="374" y="461"/>
                </a:cubicBezTo>
                <a:cubicBezTo>
                  <a:pt x="383" y="440"/>
                  <a:pt x="399" y="389"/>
                  <a:pt x="402" y="337"/>
                </a:cubicBezTo>
                <a:cubicBezTo>
                  <a:pt x="406" y="286"/>
                  <a:pt x="390" y="251"/>
                  <a:pt x="369" y="238"/>
                </a:cubicBezTo>
                <a:cubicBezTo>
                  <a:pt x="349" y="225"/>
                  <a:pt x="348" y="231"/>
                  <a:pt x="340" y="226"/>
                </a:cubicBezTo>
                <a:cubicBezTo>
                  <a:pt x="332" y="221"/>
                  <a:pt x="322" y="191"/>
                  <a:pt x="322" y="191"/>
                </a:cubicBezTo>
                <a:cubicBezTo>
                  <a:pt x="322" y="191"/>
                  <a:pt x="327" y="197"/>
                  <a:pt x="337" y="203"/>
                </a:cubicBezTo>
                <a:cubicBezTo>
                  <a:pt x="347" y="209"/>
                  <a:pt x="351" y="207"/>
                  <a:pt x="352" y="200"/>
                </a:cubicBezTo>
                <a:cubicBezTo>
                  <a:pt x="352" y="193"/>
                  <a:pt x="352" y="190"/>
                  <a:pt x="352" y="190"/>
                </a:cubicBezTo>
                <a:cubicBezTo>
                  <a:pt x="352" y="190"/>
                  <a:pt x="351" y="200"/>
                  <a:pt x="345" y="198"/>
                </a:cubicBezTo>
                <a:cubicBezTo>
                  <a:pt x="338" y="197"/>
                  <a:pt x="332" y="184"/>
                  <a:pt x="332" y="184"/>
                </a:cubicBezTo>
                <a:cubicBezTo>
                  <a:pt x="332" y="184"/>
                  <a:pt x="343" y="189"/>
                  <a:pt x="346" y="189"/>
                </a:cubicBezTo>
                <a:cubicBezTo>
                  <a:pt x="348" y="189"/>
                  <a:pt x="353" y="189"/>
                  <a:pt x="350" y="186"/>
                </a:cubicBezTo>
                <a:cubicBezTo>
                  <a:pt x="347" y="182"/>
                  <a:pt x="342" y="176"/>
                  <a:pt x="342" y="176"/>
                </a:cubicBezTo>
                <a:cubicBezTo>
                  <a:pt x="342" y="176"/>
                  <a:pt x="344" y="176"/>
                  <a:pt x="348" y="175"/>
                </a:cubicBezTo>
                <a:cubicBezTo>
                  <a:pt x="352" y="174"/>
                  <a:pt x="353" y="174"/>
                  <a:pt x="353" y="174"/>
                </a:cubicBezTo>
                <a:cubicBezTo>
                  <a:pt x="353" y="174"/>
                  <a:pt x="349" y="168"/>
                  <a:pt x="342" y="165"/>
                </a:cubicBezTo>
                <a:cubicBezTo>
                  <a:pt x="335" y="162"/>
                  <a:pt x="335" y="162"/>
                  <a:pt x="335" y="162"/>
                </a:cubicBezTo>
                <a:cubicBezTo>
                  <a:pt x="335" y="162"/>
                  <a:pt x="339" y="159"/>
                  <a:pt x="344" y="156"/>
                </a:cubicBezTo>
                <a:cubicBezTo>
                  <a:pt x="349" y="154"/>
                  <a:pt x="349" y="154"/>
                  <a:pt x="349" y="154"/>
                </a:cubicBezTo>
                <a:cubicBezTo>
                  <a:pt x="343" y="149"/>
                  <a:pt x="343" y="149"/>
                  <a:pt x="343" y="149"/>
                </a:cubicBezTo>
                <a:cubicBezTo>
                  <a:pt x="343" y="149"/>
                  <a:pt x="347" y="140"/>
                  <a:pt x="348" y="136"/>
                </a:cubicBezTo>
                <a:cubicBezTo>
                  <a:pt x="350" y="132"/>
                  <a:pt x="350" y="132"/>
                  <a:pt x="350" y="132"/>
                </a:cubicBezTo>
                <a:cubicBezTo>
                  <a:pt x="350" y="132"/>
                  <a:pt x="345" y="128"/>
                  <a:pt x="342" y="122"/>
                </a:cubicBezTo>
                <a:cubicBezTo>
                  <a:pt x="339" y="116"/>
                  <a:pt x="337" y="115"/>
                  <a:pt x="344" y="115"/>
                </a:cubicBezTo>
                <a:cubicBezTo>
                  <a:pt x="351" y="115"/>
                  <a:pt x="352" y="115"/>
                  <a:pt x="352" y="115"/>
                </a:cubicBezTo>
                <a:cubicBezTo>
                  <a:pt x="352" y="115"/>
                  <a:pt x="345" y="115"/>
                  <a:pt x="343" y="107"/>
                </a:cubicBezTo>
                <a:cubicBezTo>
                  <a:pt x="340" y="99"/>
                  <a:pt x="343" y="86"/>
                  <a:pt x="339" y="70"/>
                </a:cubicBezTo>
                <a:cubicBezTo>
                  <a:pt x="335" y="54"/>
                  <a:pt x="328" y="42"/>
                  <a:pt x="328" y="42"/>
                </a:cubicBezTo>
                <a:close/>
              </a:path>
            </a:pathLst>
          </a:custGeom>
          <a:solidFill>
            <a:srgbClr val="406FC4"/>
          </a:solidFill>
          <a:ln>
            <a:noFill/>
          </a:ln>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788943847"/>
      </p:ext>
    </p:extLst>
  </p:cSld>
  <p:clrMapOvr>
    <a:masterClrMapping/>
  </p:clrMapOvr>
  <p:transition advClick="0" advTm="0">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64"/>
          <p:cNvGrpSpPr/>
          <p:nvPr/>
        </p:nvGrpSpPr>
        <p:grpSpPr>
          <a:xfrm>
            <a:off x="679272" y="440429"/>
            <a:ext cx="756383" cy="856472"/>
            <a:chOff x="1379538" y="735534"/>
            <a:chExt cx="756383" cy="856472"/>
          </a:xfrm>
        </p:grpSpPr>
        <p:sp>
          <p:nvSpPr>
            <p:cNvPr id="19" name="矩形 18"/>
            <p:cNvSpPr/>
            <p:nvPr/>
          </p:nvSpPr>
          <p:spPr>
            <a:xfrm>
              <a:off x="1379538" y="735534"/>
              <a:ext cx="119478"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矩形 19"/>
            <p:cNvSpPr/>
            <p:nvPr/>
          </p:nvSpPr>
          <p:spPr>
            <a:xfrm>
              <a:off x="1574373" y="735534"/>
              <a:ext cx="36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矩形 20"/>
            <p:cNvSpPr/>
            <p:nvPr/>
          </p:nvSpPr>
          <p:spPr>
            <a:xfrm>
              <a:off x="1685730" y="735534"/>
              <a:ext cx="108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矩形 21"/>
            <p:cNvSpPr/>
            <p:nvPr/>
          </p:nvSpPr>
          <p:spPr>
            <a:xfrm>
              <a:off x="1869087" y="735534"/>
              <a:ext cx="119478"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矩形 22"/>
            <p:cNvSpPr/>
            <p:nvPr/>
          </p:nvSpPr>
          <p:spPr>
            <a:xfrm>
              <a:off x="2063921" y="735534"/>
              <a:ext cx="72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4" name="文本框 58"/>
          <p:cNvSpPr txBox="1"/>
          <p:nvPr/>
        </p:nvSpPr>
        <p:spPr>
          <a:xfrm>
            <a:off x="1541992" y="488897"/>
            <a:ext cx="5988192" cy="769441"/>
          </a:xfrm>
          <a:prstGeom prst="rect">
            <a:avLst/>
          </a:prstGeom>
          <a:noFill/>
        </p:spPr>
        <p:txBody>
          <a:bodyPr wrap="square" rtlCol="0">
            <a:spAutoFit/>
          </a:bodyPr>
          <a:lstStyle/>
          <a:p>
            <a:r>
              <a:rPr lang="zh-TW" altLang="en-US" sz="4400" b="1" dirty="0">
                <a:solidFill>
                  <a:schemeClr val="accent5">
                    <a:lumMod val="75000"/>
                  </a:schemeClr>
                </a:solidFill>
                <a:latin typeface="微軟正黑體" panose="020B0604030504040204" pitchFamily="34" charset="-120"/>
                <a:ea typeface="微軟正黑體" panose="020B0604030504040204" pitchFamily="34" charset="-120"/>
              </a:rPr>
              <a:t>其他</a:t>
            </a:r>
            <a:endParaRPr lang="zh-CN" altLang="en-US" sz="4400" b="1" dirty="0">
              <a:solidFill>
                <a:schemeClr val="accent5">
                  <a:lumMod val="75000"/>
                </a:schemeClr>
              </a:solidFill>
              <a:latin typeface="微軟正黑體" panose="020B0604030504040204" pitchFamily="34" charset="-120"/>
              <a:ea typeface="微軟正黑體" panose="020B0604030504040204" pitchFamily="34" charset="-120"/>
            </a:endParaRPr>
          </a:p>
        </p:txBody>
      </p:sp>
      <p:grpSp>
        <p:nvGrpSpPr>
          <p:cNvPr id="25" name="组合 6"/>
          <p:cNvGrpSpPr/>
          <p:nvPr/>
        </p:nvGrpSpPr>
        <p:grpSpPr>
          <a:xfrm>
            <a:off x="718763" y="1888853"/>
            <a:ext cx="1433783" cy="1433782"/>
            <a:chOff x="3597449" y="985459"/>
            <a:chExt cx="1870247" cy="1870246"/>
          </a:xfrm>
        </p:grpSpPr>
        <p:sp>
          <p:nvSpPr>
            <p:cNvPr id="26" name="菱形 25"/>
            <p:cNvSpPr/>
            <p:nvPr/>
          </p:nvSpPr>
          <p:spPr>
            <a:xfrm>
              <a:off x="3597450" y="985459"/>
              <a:ext cx="1870246" cy="1870246"/>
            </a:xfrm>
            <a:prstGeom prst="diamond">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7" name="文本框 4"/>
            <p:cNvSpPr txBox="1"/>
            <p:nvPr/>
          </p:nvSpPr>
          <p:spPr>
            <a:xfrm>
              <a:off x="3908226" y="1628194"/>
              <a:ext cx="1248694" cy="762789"/>
            </a:xfrm>
            <a:prstGeom prst="rect">
              <a:avLst/>
            </a:prstGeom>
            <a:noFill/>
          </p:spPr>
          <p:txBody>
            <a:bodyPr wrap="square" rtlCol="0">
              <a:spAutoFit/>
            </a:bodyPr>
            <a:lstStyle/>
            <a:p>
              <a:pPr algn="ctr"/>
              <a:r>
                <a:rPr lang="en-US" altLang="zh-TW" sz="3200" dirty="0">
                  <a:solidFill>
                    <a:schemeClr val="bg1"/>
                  </a:solidFill>
                </a:rPr>
                <a:t>1</a:t>
              </a:r>
              <a:endParaRPr lang="zh-CN" altLang="en-US" sz="3200" dirty="0">
                <a:solidFill>
                  <a:schemeClr val="bg1"/>
                </a:solidFill>
              </a:endParaRPr>
            </a:p>
          </p:txBody>
        </p:sp>
        <p:sp>
          <p:nvSpPr>
            <p:cNvPr id="28" name="任意多边形 22"/>
            <p:cNvSpPr/>
            <p:nvPr/>
          </p:nvSpPr>
          <p:spPr>
            <a:xfrm>
              <a:off x="5173588" y="1626474"/>
              <a:ext cx="294108" cy="588216"/>
            </a:xfrm>
            <a:custGeom>
              <a:avLst/>
              <a:gdLst>
                <a:gd name="connsiteX0" fmla="*/ 0 w 294108"/>
                <a:gd name="connsiteY0" fmla="*/ 0 h 588216"/>
                <a:gd name="connsiteX1" fmla="*/ 294108 w 294108"/>
                <a:gd name="connsiteY1" fmla="*/ 294108 h 588216"/>
                <a:gd name="connsiteX2" fmla="*/ 0 w 294108"/>
                <a:gd name="connsiteY2" fmla="*/ 588216 h 588216"/>
              </a:gdLst>
              <a:ahLst/>
              <a:cxnLst>
                <a:cxn ang="0">
                  <a:pos x="connsiteX0" y="connsiteY0"/>
                </a:cxn>
                <a:cxn ang="0">
                  <a:pos x="connsiteX1" y="connsiteY1"/>
                </a:cxn>
                <a:cxn ang="0">
                  <a:pos x="connsiteX2" y="connsiteY2"/>
                </a:cxn>
              </a:cxnLst>
              <a:rect l="l" t="t" r="r" b="b"/>
              <a:pathLst>
                <a:path w="294108" h="588216">
                  <a:moveTo>
                    <a:pt x="0" y="0"/>
                  </a:moveTo>
                  <a:lnTo>
                    <a:pt x="294108" y="294108"/>
                  </a:lnTo>
                  <a:lnTo>
                    <a:pt x="0" y="588216"/>
                  </a:lnTo>
                  <a:close/>
                </a:path>
              </a:pathLst>
            </a:custGeom>
            <a:solidFill>
              <a:srgbClr val="7B9C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9" name="任意多边形 23"/>
            <p:cNvSpPr/>
            <p:nvPr/>
          </p:nvSpPr>
          <p:spPr>
            <a:xfrm flipH="1">
              <a:off x="3597449" y="1626474"/>
              <a:ext cx="294108" cy="588216"/>
            </a:xfrm>
            <a:custGeom>
              <a:avLst/>
              <a:gdLst>
                <a:gd name="connsiteX0" fmla="*/ 0 w 294108"/>
                <a:gd name="connsiteY0" fmla="*/ 0 h 588216"/>
                <a:gd name="connsiteX1" fmla="*/ 294108 w 294108"/>
                <a:gd name="connsiteY1" fmla="*/ 294108 h 588216"/>
                <a:gd name="connsiteX2" fmla="*/ 0 w 294108"/>
                <a:gd name="connsiteY2" fmla="*/ 588216 h 588216"/>
              </a:gdLst>
              <a:ahLst/>
              <a:cxnLst>
                <a:cxn ang="0">
                  <a:pos x="connsiteX0" y="connsiteY0"/>
                </a:cxn>
                <a:cxn ang="0">
                  <a:pos x="connsiteX1" y="connsiteY1"/>
                </a:cxn>
                <a:cxn ang="0">
                  <a:pos x="connsiteX2" y="connsiteY2"/>
                </a:cxn>
              </a:cxnLst>
              <a:rect l="l" t="t" r="r" b="b"/>
              <a:pathLst>
                <a:path w="294108" h="588216">
                  <a:moveTo>
                    <a:pt x="0" y="0"/>
                  </a:moveTo>
                  <a:lnTo>
                    <a:pt x="294108" y="294108"/>
                  </a:lnTo>
                  <a:lnTo>
                    <a:pt x="0" y="588216"/>
                  </a:lnTo>
                  <a:close/>
                </a:path>
              </a:pathLst>
            </a:custGeom>
            <a:solidFill>
              <a:srgbClr val="7B9C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30" name="文本框 7"/>
          <p:cNvSpPr txBox="1"/>
          <p:nvPr/>
        </p:nvSpPr>
        <p:spPr>
          <a:xfrm>
            <a:off x="2390795" y="2135369"/>
            <a:ext cx="3751588" cy="1077218"/>
          </a:xfrm>
          <a:prstGeom prst="rect">
            <a:avLst/>
          </a:prstGeom>
          <a:noFill/>
        </p:spPr>
        <p:txBody>
          <a:bodyPr wrap="square" rtlCol="0">
            <a:spAutoFit/>
          </a:bodyPr>
          <a:lstStyle/>
          <a:p>
            <a:r>
              <a:rPr lang="zh-TW" altLang="en-US" sz="3200" dirty="0" smtClean="0">
                <a:solidFill>
                  <a:srgbClr val="2F5597"/>
                </a:solidFill>
                <a:latin typeface="微軟正黑體" panose="020B0604030504040204" pitchFamily="34" charset="-120"/>
                <a:ea typeface="微軟正黑體" panose="020B0604030504040204" pitchFamily="34" charset="-120"/>
              </a:rPr>
              <a:t>高雄捷運維運廠商</a:t>
            </a:r>
            <a:r>
              <a:rPr lang="en-US" altLang="zh-TW" sz="3200" dirty="0" smtClean="0">
                <a:solidFill>
                  <a:srgbClr val="2F5597"/>
                </a:solidFill>
                <a:latin typeface="微軟正黑體" panose="020B0604030504040204" pitchFamily="34" charset="-120"/>
                <a:ea typeface="微軟正黑體" panose="020B0604030504040204" pitchFamily="34" charset="-120"/>
                <a:sym typeface="Wingdings" pitchFamily="2" charset="2"/>
              </a:rPr>
              <a:t></a:t>
            </a:r>
            <a:r>
              <a:rPr lang="zh-TW" altLang="en-US" sz="3200" dirty="0" smtClean="0">
                <a:solidFill>
                  <a:srgbClr val="2F5597"/>
                </a:solidFill>
                <a:latin typeface="微軟正黑體" panose="020B0604030504040204" pitchFamily="34" charset="-120"/>
                <a:ea typeface="微軟正黑體" panose="020B0604030504040204" pitchFamily="34" charset="-120"/>
              </a:rPr>
              <a:t>保意外險</a:t>
            </a:r>
            <a:endParaRPr lang="zh-CN" altLang="en-US" sz="3200" dirty="0">
              <a:solidFill>
                <a:srgbClr val="2F5597"/>
              </a:solidFill>
              <a:latin typeface="微軟正黑體" panose="020B0604030504040204" pitchFamily="34" charset="-120"/>
              <a:ea typeface="微軟正黑體" panose="020B0604030504040204" pitchFamily="34" charset="-120"/>
            </a:endParaRPr>
          </a:p>
        </p:txBody>
      </p:sp>
      <p:grpSp>
        <p:nvGrpSpPr>
          <p:cNvPr id="31" name="组合 6"/>
          <p:cNvGrpSpPr/>
          <p:nvPr/>
        </p:nvGrpSpPr>
        <p:grpSpPr>
          <a:xfrm>
            <a:off x="3074036" y="4491498"/>
            <a:ext cx="1433783" cy="1433782"/>
            <a:chOff x="3597449" y="985459"/>
            <a:chExt cx="1870247" cy="1870246"/>
          </a:xfrm>
        </p:grpSpPr>
        <p:sp>
          <p:nvSpPr>
            <p:cNvPr id="32" name="菱形 31"/>
            <p:cNvSpPr/>
            <p:nvPr/>
          </p:nvSpPr>
          <p:spPr>
            <a:xfrm>
              <a:off x="3597450" y="985459"/>
              <a:ext cx="1870246" cy="1870246"/>
            </a:xfrm>
            <a:prstGeom prst="diamond">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文本框 4"/>
            <p:cNvSpPr txBox="1"/>
            <p:nvPr/>
          </p:nvSpPr>
          <p:spPr>
            <a:xfrm>
              <a:off x="3908226" y="1628194"/>
              <a:ext cx="1248694" cy="762789"/>
            </a:xfrm>
            <a:prstGeom prst="rect">
              <a:avLst/>
            </a:prstGeom>
            <a:noFill/>
          </p:spPr>
          <p:txBody>
            <a:bodyPr wrap="square" rtlCol="0">
              <a:spAutoFit/>
            </a:bodyPr>
            <a:lstStyle/>
            <a:p>
              <a:pPr algn="ctr"/>
              <a:r>
                <a:rPr lang="en-US" altLang="zh-TW" sz="3200" dirty="0" smtClean="0">
                  <a:solidFill>
                    <a:schemeClr val="bg1"/>
                  </a:solidFill>
                </a:rPr>
                <a:t>2</a:t>
              </a:r>
              <a:endParaRPr lang="zh-CN" altLang="en-US" sz="3200" dirty="0">
                <a:solidFill>
                  <a:schemeClr val="bg1"/>
                </a:solidFill>
              </a:endParaRPr>
            </a:p>
          </p:txBody>
        </p:sp>
        <p:sp>
          <p:nvSpPr>
            <p:cNvPr id="34" name="任意多边形 22"/>
            <p:cNvSpPr/>
            <p:nvPr/>
          </p:nvSpPr>
          <p:spPr>
            <a:xfrm>
              <a:off x="5173588" y="1626474"/>
              <a:ext cx="294108" cy="588216"/>
            </a:xfrm>
            <a:custGeom>
              <a:avLst/>
              <a:gdLst>
                <a:gd name="connsiteX0" fmla="*/ 0 w 294108"/>
                <a:gd name="connsiteY0" fmla="*/ 0 h 588216"/>
                <a:gd name="connsiteX1" fmla="*/ 294108 w 294108"/>
                <a:gd name="connsiteY1" fmla="*/ 294108 h 588216"/>
                <a:gd name="connsiteX2" fmla="*/ 0 w 294108"/>
                <a:gd name="connsiteY2" fmla="*/ 588216 h 588216"/>
              </a:gdLst>
              <a:ahLst/>
              <a:cxnLst>
                <a:cxn ang="0">
                  <a:pos x="connsiteX0" y="connsiteY0"/>
                </a:cxn>
                <a:cxn ang="0">
                  <a:pos x="connsiteX1" y="connsiteY1"/>
                </a:cxn>
                <a:cxn ang="0">
                  <a:pos x="connsiteX2" y="connsiteY2"/>
                </a:cxn>
              </a:cxnLst>
              <a:rect l="l" t="t" r="r" b="b"/>
              <a:pathLst>
                <a:path w="294108" h="588216">
                  <a:moveTo>
                    <a:pt x="0" y="0"/>
                  </a:moveTo>
                  <a:lnTo>
                    <a:pt x="294108" y="294108"/>
                  </a:lnTo>
                  <a:lnTo>
                    <a:pt x="0" y="588216"/>
                  </a:lnTo>
                  <a:close/>
                </a:path>
              </a:pathLst>
            </a:custGeom>
            <a:solidFill>
              <a:srgbClr val="7B9C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任意多边形 23"/>
            <p:cNvSpPr/>
            <p:nvPr/>
          </p:nvSpPr>
          <p:spPr>
            <a:xfrm flipH="1">
              <a:off x="3597449" y="1626474"/>
              <a:ext cx="294108" cy="588216"/>
            </a:xfrm>
            <a:custGeom>
              <a:avLst/>
              <a:gdLst>
                <a:gd name="connsiteX0" fmla="*/ 0 w 294108"/>
                <a:gd name="connsiteY0" fmla="*/ 0 h 588216"/>
                <a:gd name="connsiteX1" fmla="*/ 294108 w 294108"/>
                <a:gd name="connsiteY1" fmla="*/ 294108 h 588216"/>
                <a:gd name="connsiteX2" fmla="*/ 0 w 294108"/>
                <a:gd name="connsiteY2" fmla="*/ 588216 h 588216"/>
              </a:gdLst>
              <a:ahLst/>
              <a:cxnLst>
                <a:cxn ang="0">
                  <a:pos x="connsiteX0" y="connsiteY0"/>
                </a:cxn>
                <a:cxn ang="0">
                  <a:pos x="connsiteX1" y="connsiteY1"/>
                </a:cxn>
                <a:cxn ang="0">
                  <a:pos x="connsiteX2" y="connsiteY2"/>
                </a:cxn>
              </a:cxnLst>
              <a:rect l="l" t="t" r="r" b="b"/>
              <a:pathLst>
                <a:path w="294108" h="588216">
                  <a:moveTo>
                    <a:pt x="0" y="0"/>
                  </a:moveTo>
                  <a:lnTo>
                    <a:pt x="294108" y="294108"/>
                  </a:lnTo>
                  <a:lnTo>
                    <a:pt x="0" y="588216"/>
                  </a:lnTo>
                  <a:close/>
                </a:path>
              </a:pathLst>
            </a:custGeom>
            <a:solidFill>
              <a:srgbClr val="7B9C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36" name="文本框 7"/>
          <p:cNvSpPr txBox="1"/>
          <p:nvPr/>
        </p:nvSpPr>
        <p:spPr>
          <a:xfrm>
            <a:off x="4810626" y="4669780"/>
            <a:ext cx="4226655" cy="1077218"/>
          </a:xfrm>
          <a:prstGeom prst="rect">
            <a:avLst/>
          </a:prstGeom>
          <a:noFill/>
        </p:spPr>
        <p:txBody>
          <a:bodyPr wrap="square" rtlCol="0">
            <a:spAutoFit/>
          </a:bodyPr>
          <a:lstStyle/>
          <a:p>
            <a:r>
              <a:rPr lang="zh-TW" altLang="en-US" sz="3200" dirty="0" smtClean="0">
                <a:solidFill>
                  <a:srgbClr val="2F5597"/>
                </a:solidFill>
                <a:latin typeface="微軟正黑體" panose="020B0604030504040204" pitchFamily="34" charset="-120"/>
                <a:ea typeface="微軟正黑體" panose="020B0604030504040204" pitchFamily="34" charset="-120"/>
              </a:rPr>
              <a:t>遇到颱風天</a:t>
            </a:r>
            <a:endParaRPr lang="en-US" altLang="zh-TW" sz="3200" dirty="0" smtClean="0">
              <a:solidFill>
                <a:srgbClr val="2F5597"/>
              </a:solidFill>
              <a:latin typeface="微軟正黑體" panose="020B0604030504040204" pitchFamily="34" charset="-120"/>
              <a:ea typeface="微軟正黑體" panose="020B0604030504040204" pitchFamily="34" charset="-120"/>
            </a:endParaRPr>
          </a:p>
          <a:p>
            <a:r>
              <a:rPr lang="en-US" altLang="zh-TW" sz="3200" dirty="0" smtClean="0">
                <a:solidFill>
                  <a:srgbClr val="2F5597"/>
                </a:solidFill>
                <a:latin typeface="微軟正黑體" panose="020B0604030504040204" pitchFamily="34" charset="-120"/>
                <a:ea typeface="微軟正黑體" panose="020B0604030504040204" pitchFamily="34" charset="-120"/>
                <a:sym typeface="Wingdings" pitchFamily="2" charset="2"/>
              </a:rPr>
              <a:t></a:t>
            </a:r>
            <a:r>
              <a:rPr lang="zh-TW" altLang="en-US" sz="3200" dirty="0" smtClean="0">
                <a:solidFill>
                  <a:srgbClr val="2F5597"/>
                </a:solidFill>
                <a:latin typeface="微軟正黑體" panose="020B0604030504040204" pitchFamily="34" charset="-120"/>
                <a:ea typeface="微軟正黑體" panose="020B0604030504040204" pitchFamily="34" charset="-120"/>
              </a:rPr>
              <a:t>將腳踏車整批撤離</a:t>
            </a:r>
            <a:endParaRPr lang="zh-CN" altLang="en-US" sz="3200" dirty="0">
              <a:solidFill>
                <a:srgbClr val="2F5597"/>
              </a:solidFill>
              <a:latin typeface="微軟正黑體" panose="020B0604030504040204" pitchFamily="34" charset="-120"/>
              <a:ea typeface="微軟正黑體" panose="020B0604030504040204" pitchFamily="34" charset="-120"/>
            </a:endParaRPr>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7719" y="1534180"/>
            <a:ext cx="2143125"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667" b="99000" l="0" r="100000"/>
                    </a14:imgEffect>
                  </a14:imgLayer>
                </a14:imgProps>
              </a:ext>
              <a:ext uri="{28A0092B-C50C-407E-A947-70E740481C1C}">
                <a14:useLocalDpi xmlns:a14="http://schemas.microsoft.com/office/drawing/2010/main" val="0"/>
              </a:ext>
            </a:extLst>
          </a:blip>
          <a:srcRect/>
          <a:stretch>
            <a:fillRect/>
          </a:stretch>
        </p:blipFill>
        <p:spPr bwMode="auto">
          <a:xfrm>
            <a:off x="9037281" y="4270700"/>
            <a:ext cx="2011846" cy="2011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8142673"/>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animEffect transition="in" filter="fade">
                                      <p:cBhvr>
                                        <p:cTn id="13"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群組 4"/>
          <p:cNvGrpSpPr/>
          <p:nvPr/>
        </p:nvGrpSpPr>
        <p:grpSpPr>
          <a:xfrm>
            <a:off x="4200561" y="861849"/>
            <a:ext cx="3419371" cy="5431251"/>
            <a:chOff x="1869399" y="1743165"/>
            <a:chExt cx="2373971" cy="3770762"/>
          </a:xfrm>
        </p:grpSpPr>
        <p:grpSp>
          <p:nvGrpSpPr>
            <p:cNvPr id="30" name="组合 29"/>
            <p:cNvGrpSpPr/>
            <p:nvPr/>
          </p:nvGrpSpPr>
          <p:grpSpPr>
            <a:xfrm>
              <a:off x="1869399" y="1743165"/>
              <a:ext cx="2373971" cy="3770762"/>
              <a:chOff x="2414692" y="2411811"/>
              <a:chExt cx="2121313" cy="3369446"/>
            </a:xfrm>
          </p:grpSpPr>
          <p:grpSp>
            <p:nvGrpSpPr>
              <p:cNvPr id="15" name="组合 14"/>
              <p:cNvGrpSpPr/>
              <p:nvPr/>
            </p:nvGrpSpPr>
            <p:grpSpPr>
              <a:xfrm>
                <a:off x="2414692" y="2411811"/>
                <a:ext cx="2121313" cy="2741214"/>
                <a:chOff x="2414692" y="2411811"/>
                <a:chExt cx="2121313" cy="2741214"/>
              </a:xfrm>
            </p:grpSpPr>
            <p:sp>
              <p:nvSpPr>
                <p:cNvPr id="4" name="椭圆 3"/>
                <p:cNvSpPr/>
                <p:nvPr/>
              </p:nvSpPr>
              <p:spPr>
                <a:xfrm>
                  <a:off x="2414692" y="2411811"/>
                  <a:ext cx="2121313" cy="2072478"/>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4000" dirty="0"/>
                    <a:t>系統推廣 </a:t>
                  </a:r>
                  <a:endParaRPr lang="zh-CN" altLang="en-US" sz="4000" dirty="0"/>
                </a:p>
              </p:txBody>
            </p:sp>
            <p:cxnSp>
              <p:nvCxnSpPr>
                <p:cNvPr id="12" name="直接连接符 11"/>
                <p:cNvCxnSpPr>
                  <a:stCxn id="4" idx="4"/>
                  <a:endCxn id="28" idx="0"/>
                </p:cNvCxnSpPr>
                <p:nvPr/>
              </p:nvCxnSpPr>
              <p:spPr>
                <a:xfrm flipH="1">
                  <a:off x="3111668" y="4484289"/>
                  <a:ext cx="363681" cy="668736"/>
                </a:xfrm>
                <a:prstGeom prst="line">
                  <a:avLst/>
                </a:prstGeom>
                <a:ln w="2540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8" name="任意多边形 27"/>
              <p:cNvSpPr/>
              <p:nvPr/>
            </p:nvSpPr>
            <p:spPr>
              <a:xfrm>
                <a:off x="2625685" y="5153025"/>
                <a:ext cx="1650493" cy="628232"/>
              </a:xfrm>
              <a:custGeom>
                <a:avLst/>
                <a:gdLst>
                  <a:gd name="connsiteX0" fmla="*/ 485983 w 1650493"/>
                  <a:gd name="connsiteY0" fmla="*/ 0 h 628232"/>
                  <a:gd name="connsiteX1" fmla="*/ 563246 w 1650493"/>
                  <a:gd name="connsiteY1" fmla="*/ 41937 h 628232"/>
                  <a:gd name="connsiteX2" fmla="*/ 825247 w 1650493"/>
                  <a:gd name="connsiteY2" fmla="*/ 94832 h 628232"/>
                  <a:gd name="connsiteX3" fmla="*/ 1087248 w 1650493"/>
                  <a:gd name="connsiteY3" fmla="*/ 41937 h 628232"/>
                  <a:gd name="connsiteX4" fmla="*/ 1164511 w 1650493"/>
                  <a:gd name="connsiteY4" fmla="*/ 0 h 628232"/>
                  <a:gd name="connsiteX5" fmla="*/ 1650493 w 1650493"/>
                  <a:gd name="connsiteY5" fmla="*/ 628232 h 628232"/>
                  <a:gd name="connsiteX6" fmla="*/ 0 w 1650493"/>
                  <a:gd name="connsiteY6" fmla="*/ 628232 h 62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0493" h="628232">
                    <a:moveTo>
                      <a:pt x="485983" y="0"/>
                    </a:moveTo>
                    <a:lnTo>
                      <a:pt x="563246" y="41937"/>
                    </a:lnTo>
                    <a:cubicBezTo>
                      <a:pt x="643775" y="75997"/>
                      <a:pt x="732311" y="94832"/>
                      <a:pt x="825247" y="94832"/>
                    </a:cubicBezTo>
                    <a:cubicBezTo>
                      <a:pt x="918183" y="94832"/>
                      <a:pt x="1006719" y="75997"/>
                      <a:pt x="1087248" y="41937"/>
                    </a:cubicBezTo>
                    <a:lnTo>
                      <a:pt x="1164511" y="0"/>
                    </a:lnTo>
                    <a:lnTo>
                      <a:pt x="1650493" y="628232"/>
                    </a:lnTo>
                    <a:lnTo>
                      <a:pt x="0" y="628232"/>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3600"/>
              </a:p>
            </p:txBody>
          </p:sp>
        </p:grpSp>
        <p:cxnSp>
          <p:nvCxnSpPr>
            <p:cNvPr id="48" name="直接连接符 47"/>
            <p:cNvCxnSpPr>
              <a:stCxn id="4" idx="4"/>
              <a:endCxn id="28" idx="4"/>
            </p:cNvCxnSpPr>
            <p:nvPr/>
          </p:nvCxnSpPr>
          <p:spPr>
            <a:xfrm>
              <a:off x="3056385" y="4062485"/>
              <a:ext cx="352346" cy="748385"/>
            </a:xfrm>
            <a:prstGeom prst="line">
              <a:avLst/>
            </a:prstGeom>
            <a:ln w="2540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45"/>
          <p:cNvGrpSpPr/>
          <p:nvPr/>
        </p:nvGrpSpPr>
        <p:grpSpPr>
          <a:xfrm>
            <a:off x="9448362" y="2942965"/>
            <a:ext cx="1397000" cy="3742406"/>
            <a:chOff x="2790825" y="0"/>
            <a:chExt cx="2857500" cy="7654925"/>
          </a:xfrm>
          <a:solidFill>
            <a:srgbClr val="406FC4"/>
          </a:solidFill>
        </p:grpSpPr>
        <p:sp>
          <p:nvSpPr>
            <p:cNvPr id="25" name="Freeform 5"/>
            <p:cNvSpPr>
              <a:spLocks/>
            </p:cNvSpPr>
            <p:nvPr/>
          </p:nvSpPr>
          <p:spPr bwMode="auto">
            <a:xfrm>
              <a:off x="4017963" y="7089775"/>
              <a:ext cx="1201738" cy="565150"/>
            </a:xfrm>
            <a:custGeom>
              <a:avLst/>
              <a:gdLst/>
              <a:ahLst/>
              <a:cxnLst>
                <a:cxn ang="0">
                  <a:pos x="375" y="33"/>
                </a:cxn>
                <a:cxn ang="0">
                  <a:pos x="322" y="20"/>
                </a:cxn>
                <a:cxn ang="0">
                  <a:pos x="267" y="27"/>
                </a:cxn>
                <a:cxn ang="0">
                  <a:pos x="132" y="4"/>
                </a:cxn>
                <a:cxn ang="0">
                  <a:pos x="12" y="45"/>
                </a:cxn>
                <a:cxn ang="0">
                  <a:pos x="33" y="69"/>
                </a:cxn>
                <a:cxn ang="0">
                  <a:pos x="44" y="71"/>
                </a:cxn>
                <a:cxn ang="0">
                  <a:pos x="124" y="98"/>
                </a:cxn>
                <a:cxn ang="0">
                  <a:pos x="48" y="109"/>
                </a:cxn>
                <a:cxn ang="0">
                  <a:pos x="0" y="145"/>
                </a:cxn>
                <a:cxn ang="0">
                  <a:pos x="10" y="165"/>
                </a:cxn>
                <a:cxn ang="0">
                  <a:pos x="114" y="178"/>
                </a:cxn>
                <a:cxn ang="0">
                  <a:pos x="373" y="137"/>
                </a:cxn>
                <a:cxn ang="0">
                  <a:pos x="375" y="115"/>
                </a:cxn>
                <a:cxn ang="0">
                  <a:pos x="375" y="75"/>
                </a:cxn>
                <a:cxn ang="0">
                  <a:pos x="375" y="33"/>
                </a:cxn>
              </a:cxnLst>
              <a:rect l="0" t="0" r="r" b="b"/>
              <a:pathLst>
                <a:path w="376" h="178">
                  <a:moveTo>
                    <a:pt x="375" y="33"/>
                  </a:moveTo>
                  <a:cubicBezTo>
                    <a:pt x="361" y="26"/>
                    <a:pt x="343" y="22"/>
                    <a:pt x="322" y="20"/>
                  </a:cubicBezTo>
                  <a:cubicBezTo>
                    <a:pt x="299" y="19"/>
                    <a:pt x="280" y="21"/>
                    <a:pt x="267" y="27"/>
                  </a:cubicBezTo>
                  <a:cubicBezTo>
                    <a:pt x="234" y="8"/>
                    <a:pt x="189" y="0"/>
                    <a:pt x="132" y="4"/>
                  </a:cubicBezTo>
                  <a:cubicBezTo>
                    <a:pt x="74" y="7"/>
                    <a:pt x="34" y="21"/>
                    <a:pt x="12" y="45"/>
                  </a:cubicBezTo>
                  <a:cubicBezTo>
                    <a:pt x="12" y="59"/>
                    <a:pt x="19" y="67"/>
                    <a:pt x="33" y="69"/>
                  </a:cubicBezTo>
                  <a:cubicBezTo>
                    <a:pt x="37" y="70"/>
                    <a:pt x="41" y="71"/>
                    <a:pt x="44" y="71"/>
                  </a:cubicBezTo>
                  <a:cubicBezTo>
                    <a:pt x="84" y="77"/>
                    <a:pt x="110" y="87"/>
                    <a:pt x="124" y="98"/>
                  </a:cubicBezTo>
                  <a:cubicBezTo>
                    <a:pt x="87" y="102"/>
                    <a:pt x="62" y="106"/>
                    <a:pt x="48" y="109"/>
                  </a:cubicBezTo>
                  <a:cubicBezTo>
                    <a:pt x="18" y="117"/>
                    <a:pt x="2" y="129"/>
                    <a:pt x="0" y="145"/>
                  </a:cubicBezTo>
                  <a:cubicBezTo>
                    <a:pt x="0" y="153"/>
                    <a:pt x="3" y="159"/>
                    <a:pt x="10" y="165"/>
                  </a:cubicBezTo>
                  <a:cubicBezTo>
                    <a:pt x="16" y="169"/>
                    <a:pt x="51" y="173"/>
                    <a:pt x="114" y="178"/>
                  </a:cubicBezTo>
                  <a:cubicBezTo>
                    <a:pt x="207" y="168"/>
                    <a:pt x="293" y="154"/>
                    <a:pt x="373" y="137"/>
                  </a:cubicBezTo>
                  <a:cubicBezTo>
                    <a:pt x="374" y="127"/>
                    <a:pt x="375" y="120"/>
                    <a:pt x="375" y="115"/>
                  </a:cubicBezTo>
                  <a:cubicBezTo>
                    <a:pt x="376" y="106"/>
                    <a:pt x="376" y="93"/>
                    <a:pt x="375" y="75"/>
                  </a:cubicBezTo>
                  <a:cubicBezTo>
                    <a:pt x="375" y="56"/>
                    <a:pt x="375" y="42"/>
                    <a:pt x="375" y="3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6"/>
            <p:cNvSpPr>
              <a:spLocks/>
            </p:cNvSpPr>
            <p:nvPr/>
          </p:nvSpPr>
          <p:spPr bwMode="auto">
            <a:xfrm>
              <a:off x="3276600" y="0"/>
              <a:ext cx="2371725" cy="7299325"/>
            </a:xfrm>
            <a:custGeom>
              <a:avLst/>
              <a:gdLst/>
              <a:ahLst/>
              <a:cxnLst>
                <a:cxn ang="0">
                  <a:pos x="549" y="18"/>
                </a:cxn>
                <a:cxn ang="0">
                  <a:pos x="462" y="13"/>
                </a:cxn>
                <a:cxn ang="0">
                  <a:pos x="405" y="25"/>
                </a:cxn>
                <a:cxn ang="0">
                  <a:pos x="392" y="37"/>
                </a:cxn>
                <a:cxn ang="0">
                  <a:pos x="369" y="72"/>
                </a:cxn>
                <a:cxn ang="0">
                  <a:pos x="376" y="92"/>
                </a:cxn>
                <a:cxn ang="0">
                  <a:pos x="379" y="102"/>
                </a:cxn>
                <a:cxn ang="0">
                  <a:pos x="386" y="111"/>
                </a:cxn>
                <a:cxn ang="0">
                  <a:pos x="387" y="160"/>
                </a:cxn>
                <a:cxn ang="0">
                  <a:pos x="389" y="190"/>
                </a:cxn>
                <a:cxn ang="0">
                  <a:pos x="403" y="203"/>
                </a:cxn>
                <a:cxn ang="0">
                  <a:pos x="407" y="257"/>
                </a:cxn>
                <a:cxn ang="0">
                  <a:pos x="442" y="337"/>
                </a:cxn>
                <a:cxn ang="0">
                  <a:pos x="473" y="359"/>
                </a:cxn>
                <a:cxn ang="0">
                  <a:pos x="443" y="425"/>
                </a:cxn>
                <a:cxn ang="0">
                  <a:pos x="360" y="561"/>
                </a:cxn>
                <a:cxn ang="0">
                  <a:pos x="317" y="711"/>
                </a:cxn>
                <a:cxn ang="0">
                  <a:pos x="289" y="698"/>
                </a:cxn>
                <a:cxn ang="0">
                  <a:pos x="248" y="712"/>
                </a:cxn>
                <a:cxn ang="0">
                  <a:pos x="216" y="717"/>
                </a:cxn>
                <a:cxn ang="0">
                  <a:pos x="204" y="737"/>
                </a:cxn>
                <a:cxn ang="0">
                  <a:pos x="116" y="792"/>
                </a:cxn>
                <a:cxn ang="0">
                  <a:pos x="0" y="801"/>
                </a:cxn>
                <a:cxn ang="0">
                  <a:pos x="76" y="864"/>
                </a:cxn>
                <a:cxn ang="0">
                  <a:pos x="176" y="869"/>
                </a:cxn>
                <a:cxn ang="0">
                  <a:pos x="234" y="959"/>
                </a:cxn>
                <a:cxn ang="0">
                  <a:pos x="234" y="1260"/>
                </a:cxn>
                <a:cxn ang="0">
                  <a:pos x="267" y="1280"/>
                </a:cxn>
                <a:cxn ang="0">
                  <a:pos x="305" y="1600"/>
                </a:cxn>
                <a:cxn ang="0">
                  <a:pos x="368" y="1925"/>
                </a:cxn>
                <a:cxn ang="0">
                  <a:pos x="382" y="2083"/>
                </a:cxn>
                <a:cxn ang="0">
                  <a:pos x="242" y="2131"/>
                </a:cxn>
                <a:cxn ang="0">
                  <a:pos x="356" y="2198"/>
                </a:cxn>
                <a:cxn ang="0">
                  <a:pos x="244" y="2251"/>
                </a:cxn>
                <a:cxn ang="0">
                  <a:pos x="554" y="2276"/>
                </a:cxn>
                <a:cxn ang="0">
                  <a:pos x="607" y="2181"/>
                </a:cxn>
                <a:cxn ang="0">
                  <a:pos x="593" y="2021"/>
                </a:cxn>
                <a:cxn ang="0">
                  <a:pos x="583" y="1735"/>
                </a:cxn>
                <a:cxn ang="0">
                  <a:pos x="575" y="1565"/>
                </a:cxn>
                <a:cxn ang="0">
                  <a:pos x="602" y="1315"/>
                </a:cxn>
                <a:cxn ang="0">
                  <a:pos x="655" y="1074"/>
                </a:cxn>
                <a:cxn ang="0">
                  <a:pos x="675" y="912"/>
                </a:cxn>
                <a:cxn ang="0">
                  <a:pos x="714" y="765"/>
                </a:cxn>
                <a:cxn ang="0">
                  <a:pos x="737" y="601"/>
                </a:cxn>
                <a:cxn ang="0">
                  <a:pos x="647" y="337"/>
                </a:cxn>
                <a:cxn ang="0">
                  <a:pos x="634" y="292"/>
                </a:cxn>
                <a:cxn ang="0">
                  <a:pos x="614" y="253"/>
                </a:cxn>
                <a:cxn ang="0">
                  <a:pos x="623" y="189"/>
                </a:cxn>
                <a:cxn ang="0">
                  <a:pos x="595" y="32"/>
                </a:cxn>
              </a:cxnLst>
              <a:rect l="0" t="0" r="r" b="b"/>
              <a:pathLst>
                <a:path w="742" h="2296">
                  <a:moveTo>
                    <a:pt x="574" y="16"/>
                  </a:moveTo>
                  <a:cubicBezTo>
                    <a:pt x="573" y="17"/>
                    <a:pt x="569" y="17"/>
                    <a:pt x="564" y="15"/>
                  </a:cubicBezTo>
                  <a:cubicBezTo>
                    <a:pt x="558" y="13"/>
                    <a:pt x="553" y="14"/>
                    <a:pt x="549" y="18"/>
                  </a:cubicBezTo>
                  <a:cubicBezTo>
                    <a:pt x="542" y="14"/>
                    <a:pt x="537" y="10"/>
                    <a:pt x="533" y="8"/>
                  </a:cubicBezTo>
                  <a:cubicBezTo>
                    <a:pt x="525" y="4"/>
                    <a:pt x="518" y="2"/>
                    <a:pt x="510" y="1"/>
                  </a:cubicBezTo>
                  <a:cubicBezTo>
                    <a:pt x="496" y="0"/>
                    <a:pt x="480" y="4"/>
                    <a:pt x="462" y="13"/>
                  </a:cubicBezTo>
                  <a:cubicBezTo>
                    <a:pt x="443" y="23"/>
                    <a:pt x="429" y="31"/>
                    <a:pt x="422" y="35"/>
                  </a:cubicBezTo>
                  <a:cubicBezTo>
                    <a:pt x="420" y="32"/>
                    <a:pt x="418" y="30"/>
                    <a:pt x="416" y="31"/>
                  </a:cubicBezTo>
                  <a:cubicBezTo>
                    <a:pt x="417" y="28"/>
                    <a:pt x="413" y="26"/>
                    <a:pt x="405" y="25"/>
                  </a:cubicBezTo>
                  <a:cubicBezTo>
                    <a:pt x="404" y="27"/>
                    <a:pt x="402" y="29"/>
                    <a:pt x="399" y="33"/>
                  </a:cubicBezTo>
                  <a:cubicBezTo>
                    <a:pt x="395" y="38"/>
                    <a:pt x="393" y="41"/>
                    <a:pt x="392" y="44"/>
                  </a:cubicBezTo>
                  <a:cubicBezTo>
                    <a:pt x="391" y="42"/>
                    <a:pt x="391" y="40"/>
                    <a:pt x="392" y="37"/>
                  </a:cubicBezTo>
                  <a:cubicBezTo>
                    <a:pt x="393" y="34"/>
                    <a:pt x="393" y="33"/>
                    <a:pt x="392" y="33"/>
                  </a:cubicBezTo>
                  <a:cubicBezTo>
                    <a:pt x="374" y="47"/>
                    <a:pt x="365" y="59"/>
                    <a:pt x="366" y="68"/>
                  </a:cubicBezTo>
                  <a:cubicBezTo>
                    <a:pt x="367" y="70"/>
                    <a:pt x="368" y="71"/>
                    <a:pt x="369" y="72"/>
                  </a:cubicBezTo>
                  <a:cubicBezTo>
                    <a:pt x="369" y="74"/>
                    <a:pt x="371" y="76"/>
                    <a:pt x="373" y="79"/>
                  </a:cubicBezTo>
                  <a:cubicBezTo>
                    <a:pt x="376" y="83"/>
                    <a:pt x="376" y="87"/>
                    <a:pt x="375" y="92"/>
                  </a:cubicBezTo>
                  <a:cubicBezTo>
                    <a:pt x="375" y="92"/>
                    <a:pt x="376" y="92"/>
                    <a:pt x="376" y="92"/>
                  </a:cubicBezTo>
                  <a:cubicBezTo>
                    <a:pt x="383" y="92"/>
                    <a:pt x="387" y="92"/>
                    <a:pt x="388" y="93"/>
                  </a:cubicBezTo>
                  <a:cubicBezTo>
                    <a:pt x="385" y="93"/>
                    <a:pt x="384" y="95"/>
                    <a:pt x="384" y="97"/>
                  </a:cubicBezTo>
                  <a:cubicBezTo>
                    <a:pt x="383" y="100"/>
                    <a:pt x="381" y="101"/>
                    <a:pt x="379" y="102"/>
                  </a:cubicBezTo>
                  <a:cubicBezTo>
                    <a:pt x="383" y="102"/>
                    <a:pt x="384" y="104"/>
                    <a:pt x="384" y="108"/>
                  </a:cubicBezTo>
                  <a:cubicBezTo>
                    <a:pt x="383" y="113"/>
                    <a:pt x="384" y="116"/>
                    <a:pt x="384" y="117"/>
                  </a:cubicBezTo>
                  <a:cubicBezTo>
                    <a:pt x="385" y="114"/>
                    <a:pt x="385" y="112"/>
                    <a:pt x="386" y="111"/>
                  </a:cubicBezTo>
                  <a:cubicBezTo>
                    <a:pt x="387" y="110"/>
                    <a:pt x="389" y="109"/>
                    <a:pt x="392" y="110"/>
                  </a:cubicBezTo>
                  <a:cubicBezTo>
                    <a:pt x="385" y="117"/>
                    <a:pt x="383" y="128"/>
                    <a:pt x="385" y="141"/>
                  </a:cubicBezTo>
                  <a:cubicBezTo>
                    <a:pt x="386" y="151"/>
                    <a:pt x="387" y="158"/>
                    <a:pt x="387" y="160"/>
                  </a:cubicBezTo>
                  <a:cubicBezTo>
                    <a:pt x="387" y="172"/>
                    <a:pt x="386" y="178"/>
                    <a:pt x="385" y="176"/>
                  </a:cubicBezTo>
                  <a:cubicBezTo>
                    <a:pt x="385" y="175"/>
                    <a:pt x="384" y="176"/>
                    <a:pt x="382" y="177"/>
                  </a:cubicBezTo>
                  <a:cubicBezTo>
                    <a:pt x="381" y="183"/>
                    <a:pt x="383" y="187"/>
                    <a:pt x="389" y="190"/>
                  </a:cubicBezTo>
                  <a:cubicBezTo>
                    <a:pt x="395" y="193"/>
                    <a:pt x="397" y="197"/>
                    <a:pt x="396" y="203"/>
                  </a:cubicBezTo>
                  <a:cubicBezTo>
                    <a:pt x="397" y="204"/>
                    <a:pt x="398" y="204"/>
                    <a:pt x="400" y="202"/>
                  </a:cubicBezTo>
                  <a:cubicBezTo>
                    <a:pt x="402" y="201"/>
                    <a:pt x="402" y="202"/>
                    <a:pt x="403" y="203"/>
                  </a:cubicBezTo>
                  <a:cubicBezTo>
                    <a:pt x="403" y="210"/>
                    <a:pt x="403" y="218"/>
                    <a:pt x="401" y="229"/>
                  </a:cubicBezTo>
                  <a:cubicBezTo>
                    <a:pt x="400" y="240"/>
                    <a:pt x="399" y="248"/>
                    <a:pt x="399" y="254"/>
                  </a:cubicBezTo>
                  <a:cubicBezTo>
                    <a:pt x="400" y="256"/>
                    <a:pt x="403" y="257"/>
                    <a:pt x="407" y="257"/>
                  </a:cubicBezTo>
                  <a:cubicBezTo>
                    <a:pt x="412" y="258"/>
                    <a:pt x="415" y="259"/>
                    <a:pt x="416" y="260"/>
                  </a:cubicBezTo>
                  <a:cubicBezTo>
                    <a:pt x="418" y="272"/>
                    <a:pt x="422" y="285"/>
                    <a:pt x="428" y="300"/>
                  </a:cubicBezTo>
                  <a:cubicBezTo>
                    <a:pt x="431" y="308"/>
                    <a:pt x="436" y="320"/>
                    <a:pt x="442" y="337"/>
                  </a:cubicBezTo>
                  <a:cubicBezTo>
                    <a:pt x="446" y="340"/>
                    <a:pt x="453" y="341"/>
                    <a:pt x="463" y="340"/>
                  </a:cubicBezTo>
                  <a:cubicBezTo>
                    <a:pt x="473" y="338"/>
                    <a:pt x="480" y="338"/>
                    <a:pt x="484" y="338"/>
                  </a:cubicBezTo>
                  <a:cubicBezTo>
                    <a:pt x="483" y="342"/>
                    <a:pt x="479" y="349"/>
                    <a:pt x="473" y="359"/>
                  </a:cubicBezTo>
                  <a:cubicBezTo>
                    <a:pt x="470" y="363"/>
                    <a:pt x="467" y="369"/>
                    <a:pt x="463" y="375"/>
                  </a:cubicBezTo>
                  <a:cubicBezTo>
                    <a:pt x="454" y="389"/>
                    <a:pt x="449" y="403"/>
                    <a:pt x="448" y="417"/>
                  </a:cubicBezTo>
                  <a:cubicBezTo>
                    <a:pt x="446" y="420"/>
                    <a:pt x="444" y="422"/>
                    <a:pt x="443" y="425"/>
                  </a:cubicBezTo>
                  <a:cubicBezTo>
                    <a:pt x="415" y="464"/>
                    <a:pt x="393" y="497"/>
                    <a:pt x="379" y="522"/>
                  </a:cubicBezTo>
                  <a:cubicBezTo>
                    <a:pt x="376" y="526"/>
                    <a:pt x="373" y="533"/>
                    <a:pt x="369" y="542"/>
                  </a:cubicBezTo>
                  <a:cubicBezTo>
                    <a:pt x="366" y="551"/>
                    <a:pt x="362" y="558"/>
                    <a:pt x="360" y="561"/>
                  </a:cubicBezTo>
                  <a:cubicBezTo>
                    <a:pt x="357" y="567"/>
                    <a:pt x="351" y="574"/>
                    <a:pt x="342" y="584"/>
                  </a:cubicBezTo>
                  <a:cubicBezTo>
                    <a:pt x="334" y="593"/>
                    <a:pt x="329" y="600"/>
                    <a:pt x="326" y="606"/>
                  </a:cubicBezTo>
                  <a:cubicBezTo>
                    <a:pt x="316" y="628"/>
                    <a:pt x="313" y="663"/>
                    <a:pt x="317" y="711"/>
                  </a:cubicBezTo>
                  <a:cubicBezTo>
                    <a:pt x="313" y="712"/>
                    <a:pt x="310" y="713"/>
                    <a:pt x="309" y="715"/>
                  </a:cubicBezTo>
                  <a:cubicBezTo>
                    <a:pt x="305" y="710"/>
                    <a:pt x="302" y="707"/>
                    <a:pt x="300" y="705"/>
                  </a:cubicBezTo>
                  <a:cubicBezTo>
                    <a:pt x="297" y="701"/>
                    <a:pt x="293" y="699"/>
                    <a:pt x="289" y="698"/>
                  </a:cubicBezTo>
                  <a:cubicBezTo>
                    <a:pt x="283" y="702"/>
                    <a:pt x="278" y="704"/>
                    <a:pt x="274" y="704"/>
                  </a:cubicBezTo>
                  <a:cubicBezTo>
                    <a:pt x="268" y="706"/>
                    <a:pt x="262" y="706"/>
                    <a:pt x="255" y="704"/>
                  </a:cubicBezTo>
                  <a:cubicBezTo>
                    <a:pt x="253" y="705"/>
                    <a:pt x="250" y="707"/>
                    <a:pt x="248" y="712"/>
                  </a:cubicBezTo>
                  <a:cubicBezTo>
                    <a:pt x="245" y="716"/>
                    <a:pt x="243" y="718"/>
                    <a:pt x="240" y="719"/>
                  </a:cubicBezTo>
                  <a:cubicBezTo>
                    <a:pt x="235" y="717"/>
                    <a:pt x="231" y="716"/>
                    <a:pt x="228" y="716"/>
                  </a:cubicBezTo>
                  <a:cubicBezTo>
                    <a:pt x="223" y="715"/>
                    <a:pt x="219" y="715"/>
                    <a:pt x="216" y="717"/>
                  </a:cubicBezTo>
                  <a:cubicBezTo>
                    <a:pt x="214" y="718"/>
                    <a:pt x="213" y="721"/>
                    <a:pt x="214" y="727"/>
                  </a:cubicBezTo>
                  <a:cubicBezTo>
                    <a:pt x="214" y="733"/>
                    <a:pt x="213" y="737"/>
                    <a:pt x="212" y="738"/>
                  </a:cubicBezTo>
                  <a:cubicBezTo>
                    <a:pt x="209" y="738"/>
                    <a:pt x="206" y="738"/>
                    <a:pt x="204" y="737"/>
                  </a:cubicBezTo>
                  <a:cubicBezTo>
                    <a:pt x="201" y="736"/>
                    <a:pt x="178" y="754"/>
                    <a:pt x="136" y="790"/>
                  </a:cubicBezTo>
                  <a:cubicBezTo>
                    <a:pt x="138" y="790"/>
                    <a:pt x="137" y="790"/>
                    <a:pt x="135" y="790"/>
                  </a:cubicBezTo>
                  <a:cubicBezTo>
                    <a:pt x="132" y="790"/>
                    <a:pt x="126" y="791"/>
                    <a:pt x="116" y="792"/>
                  </a:cubicBezTo>
                  <a:cubicBezTo>
                    <a:pt x="116" y="792"/>
                    <a:pt x="115" y="792"/>
                    <a:pt x="114" y="792"/>
                  </a:cubicBezTo>
                  <a:cubicBezTo>
                    <a:pt x="109" y="792"/>
                    <a:pt x="104" y="793"/>
                    <a:pt x="98" y="793"/>
                  </a:cubicBezTo>
                  <a:cubicBezTo>
                    <a:pt x="75" y="796"/>
                    <a:pt x="42" y="798"/>
                    <a:pt x="0" y="801"/>
                  </a:cubicBezTo>
                  <a:cubicBezTo>
                    <a:pt x="4" y="814"/>
                    <a:pt x="13" y="825"/>
                    <a:pt x="27" y="833"/>
                  </a:cubicBezTo>
                  <a:cubicBezTo>
                    <a:pt x="35" y="838"/>
                    <a:pt x="48" y="845"/>
                    <a:pt x="66" y="854"/>
                  </a:cubicBezTo>
                  <a:cubicBezTo>
                    <a:pt x="68" y="856"/>
                    <a:pt x="72" y="859"/>
                    <a:pt x="76" y="864"/>
                  </a:cubicBezTo>
                  <a:cubicBezTo>
                    <a:pt x="80" y="868"/>
                    <a:pt x="83" y="870"/>
                    <a:pt x="86" y="871"/>
                  </a:cubicBezTo>
                  <a:cubicBezTo>
                    <a:pt x="95" y="873"/>
                    <a:pt x="110" y="872"/>
                    <a:pt x="130" y="868"/>
                  </a:cubicBezTo>
                  <a:cubicBezTo>
                    <a:pt x="150" y="865"/>
                    <a:pt x="165" y="865"/>
                    <a:pt x="176" y="869"/>
                  </a:cubicBezTo>
                  <a:cubicBezTo>
                    <a:pt x="175" y="884"/>
                    <a:pt x="177" y="901"/>
                    <a:pt x="180" y="919"/>
                  </a:cubicBezTo>
                  <a:cubicBezTo>
                    <a:pt x="186" y="946"/>
                    <a:pt x="189" y="961"/>
                    <a:pt x="189" y="964"/>
                  </a:cubicBezTo>
                  <a:cubicBezTo>
                    <a:pt x="202" y="964"/>
                    <a:pt x="217" y="962"/>
                    <a:pt x="234" y="959"/>
                  </a:cubicBezTo>
                  <a:cubicBezTo>
                    <a:pt x="244" y="957"/>
                    <a:pt x="258" y="955"/>
                    <a:pt x="278" y="951"/>
                  </a:cubicBezTo>
                  <a:cubicBezTo>
                    <a:pt x="274" y="986"/>
                    <a:pt x="268" y="1040"/>
                    <a:pt x="260" y="1113"/>
                  </a:cubicBezTo>
                  <a:cubicBezTo>
                    <a:pt x="253" y="1175"/>
                    <a:pt x="244" y="1224"/>
                    <a:pt x="234" y="1260"/>
                  </a:cubicBezTo>
                  <a:cubicBezTo>
                    <a:pt x="236" y="1261"/>
                    <a:pt x="240" y="1262"/>
                    <a:pt x="246" y="1261"/>
                  </a:cubicBezTo>
                  <a:cubicBezTo>
                    <a:pt x="254" y="1260"/>
                    <a:pt x="259" y="1260"/>
                    <a:pt x="262" y="1260"/>
                  </a:cubicBezTo>
                  <a:cubicBezTo>
                    <a:pt x="263" y="1267"/>
                    <a:pt x="264" y="1274"/>
                    <a:pt x="267" y="1280"/>
                  </a:cubicBezTo>
                  <a:cubicBezTo>
                    <a:pt x="269" y="1283"/>
                    <a:pt x="272" y="1288"/>
                    <a:pt x="276" y="1294"/>
                  </a:cubicBezTo>
                  <a:cubicBezTo>
                    <a:pt x="278" y="1327"/>
                    <a:pt x="283" y="1379"/>
                    <a:pt x="291" y="1448"/>
                  </a:cubicBezTo>
                  <a:cubicBezTo>
                    <a:pt x="299" y="1513"/>
                    <a:pt x="303" y="1563"/>
                    <a:pt x="305" y="1600"/>
                  </a:cubicBezTo>
                  <a:cubicBezTo>
                    <a:pt x="308" y="1637"/>
                    <a:pt x="313" y="1676"/>
                    <a:pt x="320" y="1719"/>
                  </a:cubicBezTo>
                  <a:cubicBezTo>
                    <a:pt x="324" y="1741"/>
                    <a:pt x="331" y="1777"/>
                    <a:pt x="341" y="1830"/>
                  </a:cubicBezTo>
                  <a:cubicBezTo>
                    <a:pt x="346" y="1853"/>
                    <a:pt x="355" y="1885"/>
                    <a:pt x="368" y="1925"/>
                  </a:cubicBezTo>
                  <a:cubicBezTo>
                    <a:pt x="381" y="1966"/>
                    <a:pt x="389" y="1997"/>
                    <a:pt x="394" y="2016"/>
                  </a:cubicBezTo>
                  <a:cubicBezTo>
                    <a:pt x="398" y="2033"/>
                    <a:pt x="399" y="2047"/>
                    <a:pt x="398" y="2055"/>
                  </a:cubicBezTo>
                  <a:cubicBezTo>
                    <a:pt x="397" y="2061"/>
                    <a:pt x="391" y="2071"/>
                    <a:pt x="382" y="2083"/>
                  </a:cubicBezTo>
                  <a:cubicBezTo>
                    <a:pt x="373" y="2095"/>
                    <a:pt x="369" y="2104"/>
                    <a:pt x="369" y="2111"/>
                  </a:cubicBezTo>
                  <a:cubicBezTo>
                    <a:pt x="366" y="2113"/>
                    <a:pt x="362" y="2115"/>
                    <a:pt x="359" y="2117"/>
                  </a:cubicBezTo>
                  <a:cubicBezTo>
                    <a:pt x="288" y="2122"/>
                    <a:pt x="248" y="2127"/>
                    <a:pt x="242" y="2131"/>
                  </a:cubicBezTo>
                  <a:cubicBezTo>
                    <a:pt x="235" y="2137"/>
                    <a:pt x="232" y="2143"/>
                    <a:pt x="232" y="2151"/>
                  </a:cubicBezTo>
                  <a:cubicBezTo>
                    <a:pt x="234" y="2167"/>
                    <a:pt x="250" y="2179"/>
                    <a:pt x="280" y="2187"/>
                  </a:cubicBezTo>
                  <a:cubicBezTo>
                    <a:pt x="294" y="2190"/>
                    <a:pt x="319" y="2194"/>
                    <a:pt x="356" y="2198"/>
                  </a:cubicBezTo>
                  <a:cubicBezTo>
                    <a:pt x="342" y="2209"/>
                    <a:pt x="316" y="2219"/>
                    <a:pt x="276" y="2225"/>
                  </a:cubicBezTo>
                  <a:cubicBezTo>
                    <a:pt x="273" y="2225"/>
                    <a:pt x="269" y="2226"/>
                    <a:pt x="265" y="2227"/>
                  </a:cubicBezTo>
                  <a:cubicBezTo>
                    <a:pt x="251" y="2229"/>
                    <a:pt x="244" y="2237"/>
                    <a:pt x="244" y="2251"/>
                  </a:cubicBezTo>
                  <a:cubicBezTo>
                    <a:pt x="266" y="2275"/>
                    <a:pt x="306" y="2289"/>
                    <a:pt x="364" y="2292"/>
                  </a:cubicBezTo>
                  <a:cubicBezTo>
                    <a:pt x="421" y="2296"/>
                    <a:pt x="466" y="2288"/>
                    <a:pt x="499" y="2269"/>
                  </a:cubicBezTo>
                  <a:cubicBezTo>
                    <a:pt x="512" y="2275"/>
                    <a:pt x="531" y="2277"/>
                    <a:pt x="554" y="2276"/>
                  </a:cubicBezTo>
                  <a:cubicBezTo>
                    <a:pt x="575" y="2274"/>
                    <a:pt x="593" y="2270"/>
                    <a:pt x="607" y="2263"/>
                  </a:cubicBezTo>
                  <a:cubicBezTo>
                    <a:pt x="607" y="2254"/>
                    <a:pt x="607" y="2240"/>
                    <a:pt x="607" y="2221"/>
                  </a:cubicBezTo>
                  <a:cubicBezTo>
                    <a:pt x="608" y="2203"/>
                    <a:pt x="608" y="2190"/>
                    <a:pt x="607" y="2181"/>
                  </a:cubicBezTo>
                  <a:cubicBezTo>
                    <a:pt x="607" y="2170"/>
                    <a:pt x="603" y="2149"/>
                    <a:pt x="597" y="2116"/>
                  </a:cubicBezTo>
                  <a:cubicBezTo>
                    <a:pt x="593" y="2089"/>
                    <a:pt x="591" y="2070"/>
                    <a:pt x="592" y="2057"/>
                  </a:cubicBezTo>
                  <a:cubicBezTo>
                    <a:pt x="593" y="2047"/>
                    <a:pt x="594" y="2035"/>
                    <a:pt x="593" y="2021"/>
                  </a:cubicBezTo>
                  <a:cubicBezTo>
                    <a:pt x="592" y="2005"/>
                    <a:pt x="591" y="1993"/>
                    <a:pt x="590" y="1984"/>
                  </a:cubicBezTo>
                  <a:cubicBezTo>
                    <a:pt x="589" y="1958"/>
                    <a:pt x="588" y="1916"/>
                    <a:pt x="587" y="1858"/>
                  </a:cubicBezTo>
                  <a:cubicBezTo>
                    <a:pt x="586" y="1803"/>
                    <a:pt x="585" y="1763"/>
                    <a:pt x="583" y="1735"/>
                  </a:cubicBezTo>
                  <a:cubicBezTo>
                    <a:pt x="582" y="1723"/>
                    <a:pt x="580" y="1704"/>
                    <a:pt x="575" y="1677"/>
                  </a:cubicBezTo>
                  <a:cubicBezTo>
                    <a:pt x="570" y="1653"/>
                    <a:pt x="568" y="1635"/>
                    <a:pt x="568" y="1626"/>
                  </a:cubicBezTo>
                  <a:cubicBezTo>
                    <a:pt x="568" y="1615"/>
                    <a:pt x="571" y="1595"/>
                    <a:pt x="575" y="1565"/>
                  </a:cubicBezTo>
                  <a:cubicBezTo>
                    <a:pt x="581" y="1532"/>
                    <a:pt x="584" y="1508"/>
                    <a:pt x="585" y="1493"/>
                  </a:cubicBezTo>
                  <a:cubicBezTo>
                    <a:pt x="587" y="1451"/>
                    <a:pt x="588" y="1419"/>
                    <a:pt x="589" y="1398"/>
                  </a:cubicBezTo>
                  <a:cubicBezTo>
                    <a:pt x="592" y="1361"/>
                    <a:pt x="596" y="1334"/>
                    <a:pt x="602" y="1315"/>
                  </a:cubicBezTo>
                  <a:cubicBezTo>
                    <a:pt x="613" y="1307"/>
                    <a:pt x="620" y="1291"/>
                    <a:pt x="623" y="1268"/>
                  </a:cubicBezTo>
                  <a:cubicBezTo>
                    <a:pt x="625" y="1239"/>
                    <a:pt x="627" y="1217"/>
                    <a:pt x="630" y="1203"/>
                  </a:cubicBezTo>
                  <a:cubicBezTo>
                    <a:pt x="641" y="1146"/>
                    <a:pt x="649" y="1103"/>
                    <a:pt x="655" y="1074"/>
                  </a:cubicBezTo>
                  <a:cubicBezTo>
                    <a:pt x="664" y="1024"/>
                    <a:pt x="670" y="982"/>
                    <a:pt x="673" y="948"/>
                  </a:cubicBezTo>
                  <a:cubicBezTo>
                    <a:pt x="673" y="945"/>
                    <a:pt x="673" y="939"/>
                    <a:pt x="673" y="930"/>
                  </a:cubicBezTo>
                  <a:cubicBezTo>
                    <a:pt x="673" y="922"/>
                    <a:pt x="674" y="916"/>
                    <a:pt x="675" y="912"/>
                  </a:cubicBezTo>
                  <a:cubicBezTo>
                    <a:pt x="677" y="904"/>
                    <a:pt x="681" y="893"/>
                    <a:pt x="687" y="878"/>
                  </a:cubicBezTo>
                  <a:cubicBezTo>
                    <a:pt x="693" y="863"/>
                    <a:pt x="697" y="852"/>
                    <a:pt x="699" y="845"/>
                  </a:cubicBezTo>
                  <a:cubicBezTo>
                    <a:pt x="705" y="823"/>
                    <a:pt x="710" y="796"/>
                    <a:pt x="714" y="765"/>
                  </a:cubicBezTo>
                  <a:cubicBezTo>
                    <a:pt x="718" y="728"/>
                    <a:pt x="722" y="700"/>
                    <a:pt x="724" y="681"/>
                  </a:cubicBezTo>
                  <a:cubicBezTo>
                    <a:pt x="725" y="674"/>
                    <a:pt x="727" y="660"/>
                    <a:pt x="730" y="641"/>
                  </a:cubicBezTo>
                  <a:cubicBezTo>
                    <a:pt x="734" y="624"/>
                    <a:pt x="736" y="611"/>
                    <a:pt x="737" y="601"/>
                  </a:cubicBezTo>
                  <a:cubicBezTo>
                    <a:pt x="742" y="546"/>
                    <a:pt x="737" y="496"/>
                    <a:pt x="720" y="449"/>
                  </a:cubicBezTo>
                  <a:cubicBezTo>
                    <a:pt x="717" y="441"/>
                    <a:pt x="713" y="433"/>
                    <a:pt x="710" y="425"/>
                  </a:cubicBezTo>
                  <a:cubicBezTo>
                    <a:pt x="694" y="392"/>
                    <a:pt x="673" y="362"/>
                    <a:pt x="647" y="337"/>
                  </a:cubicBezTo>
                  <a:cubicBezTo>
                    <a:pt x="648" y="332"/>
                    <a:pt x="647" y="325"/>
                    <a:pt x="645" y="315"/>
                  </a:cubicBezTo>
                  <a:cubicBezTo>
                    <a:pt x="642" y="305"/>
                    <a:pt x="641" y="297"/>
                    <a:pt x="641" y="292"/>
                  </a:cubicBezTo>
                  <a:cubicBezTo>
                    <a:pt x="634" y="292"/>
                    <a:pt x="634" y="292"/>
                    <a:pt x="634" y="292"/>
                  </a:cubicBezTo>
                  <a:cubicBezTo>
                    <a:pt x="627" y="271"/>
                    <a:pt x="627" y="271"/>
                    <a:pt x="627" y="271"/>
                  </a:cubicBezTo>
                  <a:cubicBezTo>
                    <a:pt x="616" y="271"/>
                    <a:pt x="616" y="271"/>
                    <a:pt x="616" y="271"/>
                  </a:cubicBezTo>
                  <a:cubicBezTo>
                    <a:pt x="615" y="264"/>
                    <a:pt x="615" y="259"/>
                    <a:pt x="614" y="253"/>
                  </a:cubicBezTo>
                  <a:cubicBezTo>
                    <a:pt x="612" y="245"/>
                    <a:pt x="611" y="240"/>
                    <a:pt x="611" y="239"/>
                  </a:cubicBezTo>
                  <a:cubicBezTo>
                    <a:pt x="615" y="234"/>
                    <a:pt x="618" y="226"/>
                    <a:pt x="619" y="215"/>
                  </a:cubicBezTo>
                  <a:cubicBezTo>
                    <a:pt x="621" y="202"/>
                    <a:pt x="622" y="194"/>
                    <a:pt x="623" y="189"/>
                  </a:cubicBezTo>
                  <a:cubicBezTo>
                    <a:pt x="626" y="163"/>
                    <a:pt x="627" y="136"/>
                    <a:pt x="626" y="109"/>
                  </a:cubicBezTo>
                  <a:cubicBezTo>
                    <a:pt x="624" y="81"/>
                    <a:pt x="621" y="62"/>
                    <a:pt x="617" y="51"/>
                  </a:cubicBezTo>
                  <a:cubicBezTo>
                    <a:pt x="611" y="49"/>
                    <a:pt x="604" y="43"/>
                    <a:pt x="595" y="32"/>
                  </a:cubicBezTo>
                  <a:cubicBezTo>
                    <a:pt x="586" y="22"/>
                    <a:pt x="579" y="17"/>
                    <a:pt x="574"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7"/>
            <p:cNvSpPr>
              <a:spLocks/>
            </p:cNvSpPr>
            <p:nvPr/>
          </p:nvSpPr>
          <p:spPr bwMode="auto">
            <a:xfrm>
              <a:off x="2790825" y="1582738"/>
              <a:ext cx="1620838" cy="989013"/>
            </a:xfrm>
            <a:custGeom>
              <a:avLst/>
              <a:gdLst/>
              <a:ahLst/>
              <a:cxnLst>
                <a:cxn ang="0">
                  <a:pos x="500" y="288"/>
                </a:cxn>
                <a:cxn ang="0">
                  <a:pos x="500" y="262"/>
                </a:cxn>
                <a:cxn ang="0">
                  <a:pos x="356" y="262"/>
                </a:cxn>
                <a:cxn ang="0">
                  <a:pos x="246" y="0"/>
                </a:cxn>
                <a:cxn ang="0">
                  <a:pos x="0" y="47"/>
                </a:cxn>
                <a:cxn ang="0">
                  <a:pos x="109" y="311"/>
                </a:cxn>
                <a:cxn ang="0">
                  <a:pos x="500" y="288"/>
                </a:cxn>
              </a:cxnLst>
              <a:rect l="0" t="0" r="r" b="b"/>
              <a:pathLst>
                <a:path w="507" h="311">
                  <a:moveTo>
                    <a:pt x="500" y="288"/>
                  </a:moveTo>
                  <a:cubicBezTo>
                    <a:pt x="507" y="279"/>
                    <a:pt x="507" y="270"/>
                    <a:pt x="500" y="262"/>
                  </a:cubicBezTo>
                  <a:cubicBezTo>
                    <a:pt x="356" y="262"/>
                    <a:pt x="356" y="262"/>
                    <a:pt x="356" y="262"/>
                  </a:cubicBezTo>
                  <a:cubicBezTo>
                    <a:pt x="246" y="0"/>
                    <a:pt x="246" y="0"/>
                    <a:pt x="246" y="0"/>
                  </a:cubicBezTo>
                  <a:cubicBezTo>
                    <a:pt x="0" y="47"/>
                    <a:pt x="0" y="47"/>
                    <a:pt x="0" y="47"/>
                  </a:cubicBezTo>
                  <a:cubicBezTo>
                    <a:pt x="109" y="311"/>
                    <a:pt x="109" y="311"/>
                    <a:pt x="109" y="311"/>
                  </a:cubicBezTo>
                  <a:lnTo>
                    <a:pt x="500" y="28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27066647"/>
      </p:ext>
    </p:extLst>
  </p:cSld>
  <p:clrMapOvr>
    <a:masterClrMapping/>
  </p:clrMapOvr>
  <p:transition advClick="0" advTm="0">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58"/>
          <p:cNvSpPr txBox="1"/>
          <p:nvPr/>
        </p:nvSpPr>
        <p:spPr>
          <a:xfrm>
            <a:off x="1541992" y="488897"/>
            <a:ext cx="5988192" cy="769441"/>
          </a:xfrm>
          <a:prstGeom prst="rect">
            <a:avLst/>
          </a:prstGeom>
          <a:noFill/>
        </p:spPr>
        <p:txBody>
          <a:bodyPr wrap="square" rtlCol="0">
            <a:spAutoFit/>
          </a:bodyPr>
          <a:lstStyle/>
          <a:p>
            <a:r>
              <a:rPr lang="zh-TW" altLang="en-US" sz="4400" b="1" dirty="0" smtClean="0">
                <a:solidFill>
                  <a:schemeClr val="accent5">
                    <a:lumMod val="75000"/>
                  </a:schemeClr>
                </a:solidFill>
                <a:latin typeface="微軟正黑體" panose="020B0604030504040204" pitchFamily="34" charset="-120"/>
                <a:ea typeface="微軟正黑體" panose="020B0604030504040204" pitchFamily="34" charset="-120"/>
              </a:rPr>
              <a:t>實體活</a:t>
            </a:r>
            <a:r>
              <a:rPr lang="zh-TW" altLang="en-US" sz="4400" b="1" dirty="0">
                <a:solidFill>
                  <a:schemeClr val="accent5">
                    <a:lumMod val="75000"/>
                  </a:schemeClr>
                </a:solidFill>
                <a:latin typeface="微軟正黑體" panose="020B0604030504040204" pitchFamily="34" charset="-120"/>
                <a:ea typeface="微軟正黑體" panose="020B0604030504040204" pitchFamily="34" charset="-120"/>
              </a:rPr>
              <a:t>動</a:t>
            </a:r>
            <a:endParaRPr lang="zh-CN" altLang="en-US" sz="4400" b="1" dirty="0">
              <a:solidFill>
                <a:schemeClr val="accent5">
                  <a:lumMod val="75000"/>
                </a:schemeClr>
              </a:solidFill>
              <a:latin typeface="微軟正黑體" panose="020B0604030504040204" pitchFamily="34" charset="-120"/>
              <a:ea typeface="微軟正黑體" panose="020B0604030504040204" pitchFamily="34" charset="-120"/>
            </a:endParaRPr>
          </a:p>
        </p:txBody>
      </p:sp>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194552" y="1983856"/>
            <a:ext cx="6177168" cy="2677656"/>
          </a:xfrm>
          <a:prstGeom prst="rect">
            <a:avLst/>
          </a:prstGeom>
        </p:spPr>
        <p:txBody>
          <a:bodyPr wrap="square">
            <a:spAutoFit/>
          </a:bodyPr>
          <a:lstStyle/>
          <a:p>
            <a:pPr marL="514350" indent="-514350">
              <a:buFont typeface="+mj-lt"/>
              <a:buAutoNum type="arabicPeriod"/>
              <a:defRPr/>
            </a:pPr>
            <a:r>
              <a:rPr lang="zh-TW" altLang="en-US" sz="2400" dirty="0">
                <a:solidFill>
                  <a:srgbClr val="2F5597"/>
                </a:solidFill>
                <a:latin typeface="Segoe UI Semibold" panose="020B0702040204020203" pitchFamily="34" charset="0"/>
              </a:rPr>
              <a:t>印刷文宣</a:t>
            </a:r>
            <a:r>
              <a:rPr lang="en-US" altLang="zh-TW" sz="2400" dirty="0">
                <a:solidFill>
                  <a:srgbClr val="2F5597"/>
                </a:solidFill>
                <a:latin typeface="Segoe UI Semibold" panose="020B0702040204020203" pitchFamily="34" charset="0"/>
              </a:rPr>
              <a:t>DM</a:t>
            </a:r>
            <a:r>
              <a:rPr lang="en-US" altLang="zh-CN" sz="2400" dirty="0">
                <a:solidFill>
                  <a:srgbClr val="2F5597"/>
                </a:solidFill>
                <a:latin typeface="Segoe UI Semibold" panose="020B0702040204020203" pitchFamily="34" charset="0"/>
              </a:rPr>
              <a:t> </a:t>
            </a:r>
            <a:endParaRPr lang="en-US" altLang="zh-CN" sz="2400" dirty="0" smtClean="0">
              <a:solidFill>
                <a:srgbClr val="2F5597"/>
              </a:solidFill>
              <a:latin typeface="Segoe UI Semibold" panose="020B0702040204020203" pitchFamily="34" charset="0"/>
            </a:endParaRPr>
          </a:p>
          <a:p>
            <a:pPr marL="514350" indent="-514350">
              <a:buFont typeface="+mj-lt"/>
              <a:buAutoNum type="arabicPeriod"/>
              <a:defRPr/>
            </a:pPr>
            <a:endParaRPr lang="en-US" altLang="zh-CN" sz="2400" dirty="0">
              <a:solidFill>
                <a:srgbClr val="2F5597"/>
              </a:solidFill>
              <a:latin typeface="Segoe UI Semibold" panose="020B0702040204020203" pitchFamily="34" charset="0"/>
            </a:endParaRPr>
          </a:p>
          <a:p>
            <a:pPr marL="514350" indent="-514350">
              <a:buFont typeface="+mj-lt"/>
              <a:buAutoNum type="arabicPeriod"/>
              <a:defRPr/>
            </a:pPr>
            <a:r>
              <a:rPr lang="zh-TW" altLang="en-US" sz="2400" dirty="0">
                <a:solidFill>
                  <a:srgbClr val="2F5597"/>
                </a:solidFill>
                <a:latin typeface="Segoe UI Semibold" panose="020B0702040204020203" pitchFamily="34" charset="0"/>
              </a:rPr>
              <a:t>設置廣告標語</a:t>
            </a:r>
            <a:r>
              <a:rPr lang="en-US" altLang="zh-CN" sz="2400" dirty="0">
                <a:solidFill>
                  <a:srgbClr val="2F5597"/>
                </a:solidFill>
                <a:latin typeface="Segoe UI Semibold" panose="020B0702040204020203" pitchFamily="34" charset="0"/>
              </a:rPr>
              <a:t> </a:t>
            </a:r>
            <a:endParaRPr lang="en-US" altLang="zh-CN" sz="2400" dirty="0" smtClean="0">
              <a:solidFill>
                <a:srgbClr val="2F5597"/>
              </a:solidFill>
              <a:latin typeface="Segoe UI Semibold" panose="020B0702040204020203" pitchFamily="34" charset="0"/>
            </a:endParaRPr>
          </a:p>
          <a:p>
            <a:pPr marL="514350" indent="-514350">
              <a:buFont typeface="+mj-lt"/>
              <a:buAutoNum type="arabicPeriod"/>
              <a:defRPr/>
            </a:pPr>
            <a:endParaRPr lang="en-US" altLang="zh-CN" sz="2400" dirty="0">
              <a:solidFill>
                <a:srgbClr val="2F5597"/>
              </a:solidFill>
              <a:latin typeface="Segoe UI Semibold" panose="020B0702040204020203" pitchFamily="34" charset="0"/>
            </a:endParaRPr>
          </a:p>
          <a:p>
            <a:pPr marL="514350" indent="-514350">
              <a:buFont typeface="+mj-lt"/>
              <a:buAutoNum type="arabicPeriod"/>
              <a:defRPr/>
            </a:pPr>
            <a:r>
              <a:rPr lang="zh-TW" altLang="en-US" sz="2400" dirty="0">
                <a:solidFill>
                  <a:srgbClr val="2F5597"/>
                </a:solidFill>
                <a:latin typeface="Segoe UI Semibold" panose="020B0702040204020203" pitchFamily="34" charset="0"/>
              </a:rPr>
              <a:t>月台、電台</a:t>
            </a:r>
            <a:r>
              <a:rPr lang="zh-TW" altLang="en-US" sz="2400" dirty="0" smtClean="0">
                <a:solidFill>
                  <a:srgbClr val="2F5597"/>
                </a:solidFill>
                <a:latin typeface="Segoe UI Semibold" panose="020B0702040204020203" pitchFamily="34" charset="0"/>
              </a:rPr>
              <a:t>廣播</a:t>
            </a:r>
            <a:endParaRPr lang="en-US" altLang="zh-TW" sz="2400" dirty="0" smtClean="0">
              <a:solidFill>
                <a:srgbClr val="2F5597"/>
              </a:solidFill>
              <a:latin typeface="Segoe UI Semibold" panose="020B0702040204020203" pitchFamily="34" charset="0"/>
            </a:endParaRPr>
          </a:p>
          <a:p>
            <a:pPr marL="514350" indent="-514350">
              <a:buFont typeface="+mj-lt"/>
              <a:buAutoNum type="arabicPeriod"/>
              <a:defRPr/>
            </a:pPr>
            <a:endParaRPr lang="en-US" altLang="zh-TW" sz="2400" dirty="0">
              <a:solidFill>
                <a:srgbClr val="2F5597"/>
              </a:solidFill>
              <a:latin typeface="Segoe UI Semibold" panose="020B0702040204020203" pitchFamily="34" charset="0"/>
            </a:endParaRPr>
          </a:p>
          <a:p>
            <a:pPr marL="514350" indent="-514350">
              <a:buFont typeface="+mj-lt"/>
              <a:buAutoNum type="arabicPeriod"/>
              <a:defRPr/>
            </a:pPr>
            <a:r>
              <a:rPr lang="zh-TW" altLang="en-US" sz="2400" dirty="0">
                <a:solidFill>
                  <a:srgbClr val="2F5597"/>
                </a:solidFill>
                <a:latin typeface="Segoe UI Semibold" panose="020B0702040204020203" pitchFamily="34" charset="0"/>
              </a:rPr>
              <a:t>大型宣傳活動</a:t>
            </a:r>
            <a:endParaRPr lang="zh-CN" altLang="en-US" sz="2400" dirty="0">
              <a:solidFill>
                <a:srgbClr val="2F5597"/>
              </a:solidFill>
            </a:endParaRPr>
          </a:p>
        </p:txBody>
      </p:sp>
      <p:pic>
        <p:nvPicPr>
          <p:cNvPr id="1026" name="Picture 2" descr="高市毒防局規畫「騎city bike抽iPhone大獎」活動，參與來賓23日騎乘貼有反毒標語的公共腳踏車，從市府出發遊行，沿街宣導反毒理念。（林宏聰攝）"/>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4636" y="3261008"/>
            <a:ext cx="4025916" cy="2679472"/>
          </a:xfrm>
          <a:prstGeom prst="rect">
            <a:avLst/>
          </a:prstGeom>
          <a:noFill/>
          <a:extLst>
            <a:ext uri="{909E8E84-426E-40DD-AFC4-6F175D3DCCD1}">
              <a14:hiddenFill xmlns:a14="http://schemas.microsoft.com/office/drawing/2010/main">
                <a:solidFill>
                  <a:srgbClr val="FFFFFF"/>
                </a:solidFill>
              </a14:hiddenFill>
            </a:ext>
          </a:extLst>
        </p:spPr>
      </p:pic>
      <p:sp>
        <p:nvSpPr>
          <p:cNvPr id="11" name="文字方塊 10"/>
          <p:cNvSpPr txBox="1"/>
          <p:nvPr/>
        </p:nvSpPr>
        <p:spPr>
          <a:xfrm>
            <a:off x="4461164" y="6156724"/>
            <a:ext cx="7592290" cy="830997"/>
          </a:xfrm>
          <a:prstGeom prst="rect">
            <a:avLst/>
          </a:prstGeom>
          <a:noFill/>
        </p:spPr>
        <p:txBody>
          <a:bodyPr wrap="square" rtlCol="0">
            <a:spAutoFit/>
          </a:bodyPr>
          <a:lstStyle/>
          <a:p>
            <a:pPr algn="ctr"/>
            <a:r>
              <a:rPr lang="zh-TW" altLang="en-US" sz="1200" dirty="0" smtClean="0">
                <a:solidFill>
                  <a:srgbClr val="2F5597"/>
                </a:solidFill>
              </a:rPr>
              <a:t>圖片來源</a:t>
            </a:r>
            <a:r>
              <a:rPr lang="en-US" altLang="zh-TW" sz="1200" dirty="0" smtClean="0">
                <a:solidFill>
                  <a:srgbClr val="2F5597"/>
                </a:solidFill>
              </a:rPr>
              <a:t>:</a:t>
            </a:r>
            <a:r>
              <a:rPr lang="en-US" altLang="zh-TW" sz="1200" dirty="0">
                <a:hlinkClick r:id="rId3"/>
              </a:rPr>
              <a:t>https://</a:t>
            </a:r>
            <a:r>
              <a:rPr lang="en-US" altLang="zh-TW" sz="1200" dirty="0" smtClean="0">
                <a:hlinkClick r:id="rId3"/>
              </a:rPr>
              <a:t>www.chinatimes.com/newspapers/20190924000622-260107?chdtv</a:t>
            </a:r>
            <a:endParaRPr lang="en-US" altLang="zh-TW" sz="1200" dirty="0" smtClean="0"/>
          </a:p>
          <a:p>
            <a:pPr algn="ctr"/>
            <a:r>
              <a:rPr lang="en-US" altLang="zh-TW" sz="1200" dirty="0">
                <a:hlinkClick r:id="rId4"/>
              </a:rPr>
              <a:t>https://tw.news.yahoo.com/%E9%AB%98%E5%B8%82%E6%8E%A8%E5%87%BA%E5%85%A8%E5%9C%8B%E9%A6%96%E5%BC%B5%E5%85%AC%E5%85%B1%E8%85%B3%E8%B8%8F%E8%BB%8A%E4%BF%9D%E9%9A%AA-6-1%E7%94%9F%E6%95%88-034754860.html</a:t>
            </a:r>
            <a:endParaRPr lang="zh-TW" altLang="en-US" sz="1200" dirty="0" smtClean="0">
              <a:solidFill>
                <a:srgbClr val="2F5597"/>
              </a:solidFill>
            </a:endParaRPr>
          </a:p>
        </p:txBody>
      </p:sp>
      <p:pic>
        <p:nvPicPr>
          <p:cNvPr id="1028" name="Picture 4" descr="高市推出全國首張公共腳踏車保險　6/1生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81716" y="538532"/>
            <a:ext cx="3236998" cy="242774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组合 64"/>
          <p:cNvGrpSpPr/>
          <p:nvPr/>
        </p:nvGrpSpPr>
        <p:grpSpPr>
          <a:xfrm>
            <a:off x="679272" y="440429"/>
            <a:ext cx="756383" cy="856472"/>
            <a:chOff x="1379538" y="735534"/>
            <a:chExt cx="756383" cy="856472"/>
          </a:xfrm>
        </p:grpSpPr>
        <p:sp>
          <p:nvSpPr>
            <p:cNvPr id="10" name="矩形 9"/>
            <p:cNvSpPr/>
            <p:nvPr/>
          </p:nvSpPr>
          <p:spPr>
            <a:xfrm>
              <a:off x="1379538" y="735534"/>
              <a:ext cx="119478"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12"/>
            <p:cNvSpPr/>
            <p:nvPr/>
          </p:nvSpPr>
          <p:spPr>
            <a:xfrm>
              <a:off x="1574373" y="735534"/>
              <a:ext cx="36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矩形 13"/>
            <p:cNvSpPr/>
            <p:nvPr/>
          </p:nvSpPr>
          <p:spPr>
            <a:xfrm>
              <a:off x="1685730" y="735534"/>
              <a:ext cx="108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矩形 14"/>
            <p:cNvSpPr/>
            <p:nvPr/>
          </p:nvSpPr>
          <p:spPr>
            <a:xfrm>
              <a:off x="1869087" y="735534"/>
              <a:ext cx="119478"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矩形 15"/>
            <p:cNvSpPr/>
            <p:nvPr/>
          </p:nvSpPr>
          <p:spPr>
            <a:xfrm>
              <a:off x="2063921" y="735534"/>
              <a:ext cx="72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Tree>
    <p:extLst>
      <p:ext uri="{BB962C8B-B14F-4D97-AF65-F5344CB8AC3E}">
        <p14:creationId xmlns:p14="http://schemas.microsoft.com/office/powerpoint/2010/main" val="1448172193"/>
      </p:ext>
    </p:extLst>
  </p:cSld>
  <p:clrMapOvr>
    <a:masterClrMapping/>
  </p:clrMapOvr>
  <p:transition advClick="0" advTm="0">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Group 45"/>
          <p:cNvGrpSpPr/>
          <p:nvPr/>
        </p:nvGrpSpPr>
        <p:grpSpPr>
          <a:xfrm>
            <a:off x="10462467" y="2078870"/>
            <a:ext cx="1397000" cy="3742406"/>
            <a:chOff x="2790825" y="0"/>
            <a:chExt cx="2857500" cy="7654925"/>
          </a:xfrm>
          <a:solidFill>
            <a:srgbClr val="406FC4"/>
          </a:solidFill>
        </p:grpSpPr>
        <p:sp>
          <p:nvSpPr>
            <p:cNvPr id="8" name="Freeform 5"/>
            <p:cNvSpPr>
              <a:spLocks/>
            </p:cNvSpPr>
            <p:nvPr/>
          </p:nvSpPr>
          <p:spPr bwMode="auto">
            <a:xfrm>
              <a:off x="4017963" y="7089775"/>
              <a:ext cx="1201738" cy="565150"/>
            </a:xfrm>
            <a:custGeom>
              <a:avLst/>
              <a:gdLst/>
              <a:ahLst/>
              <a:cxnLst>
                <a:cxn ang="0">
                  <a:pos x="375" y="33"/>
                </a:cxn>
                <a:cxn ang="0">
                  <a:pos x="322" y="20"/>
                </a:cxn>
                <a:cxn ang="0">
                  <a:pos x="267" y="27"/>
                </a:cxn>
                <a:cxn ang="0">
                  <a:pos x="132" y="4"/>
                </a:cxn>
                <a:cxn ang="0">
                  <a:pos x="12" y="45"/>
                </a:cxn>
                <a:cxn ang="0">
                  <a:pos x="33" y="69"/>
                </a:cxn>
                <a:cxn ang="0">
                  <a:pos x="44" y="71"/>
                </a:cxn>
                <a:cxn ang="0">
                  <a:pos x="124" y="98"/>
                </a:cxn>
                <a:cxn ang="0">
                  <a:pos x="48" y="109"/>
                </a:cxn>
                <a:cxn ang="0">
                  <a:pos x="0" y="145"/>
                </a:cxn>
                <a:cxn ang="0">
                  <a:pos x="10" y="165"/>
                </a:cxn>
                <a:cxn ang="0">
                  <a:pos x="114" y="178"/>
                </a:cxn>
                <a:cxn ang="0">
                  <a:pos x="373" y="137"/>
                </a:cxn>
                <a:cxn ang="0">
                  <a:pos x="375" y="115"/>
                </a:cxn>
                <a:cxn ang="0">
                  <a:pos x="375" y="75"/>
                </a:cxn>
                <a:cxn ang="0">
                  <a:pos x="375" y="33"/>
                </a:cxn>
              </a:cxnLst>
              <a:rect l="0" t="0" r="r" b="b"/>
              <a:pathLst>
                <a:path w="376" h="178">
                  <a:moveTo>
                    <a:pt x="375" y="33"/>
                  </a:moveTo>
                  <a:cubicBezTo>
                    <a:pt x="361" y="26"/>
                    <a:pt x="343" y="22"/>
                    <a:pt x="322" y="20"/>
                  </a:cubicBezTo>
                  <a:cubicBezTo>
                    <a:pt x="299" y="19"/>
                    <a:pt x="280" y="21"/>
                    <a:pt x="267" y="27"/>
                  </a:cubicBezTo>
                  <a:cubicBezTo>
                    <a:pt x="234" y="8"/>
                    <a:pt x="189" y="0"/>
                    <a:pt x="132" y="4"/>
                  </a:cubicBezTo>
                  <a:cubicBezTo>
                    <a:pt x="74" y="7"/>
                    <a:pt x="34" y="21"/>
                    <a:pt x="12" y="45"/>
                  </a:cubicBezTo>
                  <a:cubicBezTo>
                    <a:pt x="12" y="59"/>
                    <a:pt x="19" y="67"/>
                    <a:pt x="33" y="69"/>
                  </a:cubicBezTo>
                  <a:cubicBezTo>
                    <a:pt x="37" y="70"/>
                    <a:pt x="41" y="71"/>
                    <a:pt x="44" y="71"/>
                  </a:cubicBezTo>
                  <a:cubicBezTo>
                    <a:pt x="84" y="77"/>
                    <a:pt x="110" y="87"/>
                    <a:pt x="124" y="98"/>
                  </a:cubicBezTo>
                  <a:cubicBezTo>
                    <a:pt x="87" y="102"/>
                    <a:pt x="62" y="106"/>
                    <a:pt x="48" y="109"/>
                  </a:cubicBezTo>
                  <a:cubicBezTo>
                    <a:pt x="18" y="117"/>
                    <a:pt x="2" y="129"/>
                    <a:pt x="0" y="145"/>
                  </a:cubicBezTo>
                  <a:cubicBezTo>
                    <a:pt x="0" y="153"/>
                    <a:pt x="3" y="159"/>
                    <a:pt x="10" y="165"/>
                  </a:cubicBezTo>
                  <a:cubicBezTo>
                    <a:pt x="16" y="169"/>
                    <a:pt x="51" y="173"/>
                    <a:pt x="114" y="178"/>
                  </a:cubicBezTo>
                  <a:cubicBezTo>
                    <a:pt x="207" y="168"/>
                    <a:pt x="293" y="154"/>
                    <a:pt x="373" y="137"/>
                  </a:cubicBezTo>
                  <a:cubicBezTo>
                    <a:pt x="374" y="127"/>
                    <a:pt x="375" y="120"/>
                    <a:pt x="375" y="115"/>
                  </a:cubicBezTo>
                  <a:cubicBezTo>
                    <a:pt x="376" y="106"/>
                    <a:pt x="376" y="93"/>
                    <a:pt x="375" y="75"/>
                  </a:cubicBezTo>
                  <a:cubicBezTo>
                    <a:pt x="375" y="56"/>
                    <a:pt x="375" y="42"/>
                    <a:pt x="375" y="3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p:cNvSpPr>
            <p:nvPr/>
          </p:nvSpPr>
          <p:spPr bwMode="auto">
            <a:xfrm>
              <a:off x="3276600" y="0"/>
              <a:ext cx="2371725" cy="7299325"/>
            </a:xfrm>
            <a:custGeom>
              <a:avLst/>
              <a:gdLst/>
              <a:ahLst/>
              <a:cxnLst>
                <a:cxn ang="0">
                  <a:pos x="549" y="18"/>
                </a:cxn>
                <a:cxn ang="0">
                  <a:pos x="462" y="13"/>
                </a:cxn>
                <a:cxn ang="0">
                  <a:pos x="405" y="25"/>
                </a:cxn>
                <a:cxn ang="0">
                  <a:pos x="392" y="37"/>
                </a:cxn>
                <a:cxn ang="0">
                  <a:pos x="369" y="72"/>
                </a:cxn>
                <a:cxn ang="0">
                  <a:pos x="376" y="92"/>
                </a:cxn>
                <a:cxn ang="0">
                  <a:pos x="379" y="102"/>
                </a:cxn>
                <a:cxn ang="0">
                  <a:pos x="386" y="111"/>
                </a:cxn>
                <a:cxn ang="0">
                  <a:pos x="387" y="160"/>
                </a:cxn>
                <a:cxn ang="0">
                  <a:pos x="389" y="190"/>
                </a:cxn>
                <a:cxn ang="0">
                  <a:pos x="403" y="203"/>
                </a:cxn>
                <a:cxn ang="0">
                  <a:pos x="407" y="257"/>
                </a:cxn>
                <a:cxn ang="0">
                  <a:pos x="442" y="337"/>
                </a:cxn>
                <a:cxn ang="0">
                  <a:pos x="473" y="359"/>
                </a:cxn>
                <a:cxn ang="0">
                  <a:pos x="443" y="425"/>
                </a:cxn>
                <a:cxn ang="0">
                  <a:pos x="360" y="561"/>
                </a:cxn>
                <a:cxn ang="0">
                  <a:pos x="317" y="711"/>
                </a:cxn>
                <a:cxn ang="0">
                  <a:pos x="289" y="698"/>
                </a:cxn>
                <a:cxn ang="0">
                  <a:pos x="248" y="712"/>
                </a:cxn>
                <a:cxn ang="0">
                  <a:pos x="216" y="717"/>
                </a:cxn>
                <a:cxn ang="0">
                  <a:pos x="204" y="737"/>
                </a:cxn>
                <a:cxn ang="0">
                  <a:pos x="116" y="792"/>
                </a:cxn>
                <a:cxn ang="0">
                  <a:pos x="0" y="801"/>
                </a:cxn>
                <a:cxn ang="0">
                  <a:pos x="76" y="864"/>
                </a:cxn>
                <a:cxn ang="0">
                  <a:pos x="176" y="869"/>
                </a:cxn>
                <a:cxn ang="0">
                  <a:pos x="234" y="959"/>
                </a:cxn>
                <a:cxn ang="0">
                  <a:pos x="234" y="1260"/>
                </a:cxn>
                <a:cxn ang="0">
                  <a:pos x="267" y="1280"/>
                </a:cxn>
                <a:cxn ang="0">
                  <a:pos x="305" y="1600"/>
                </a:cxn>
                <a:cxn ang="0">
                  <a:pos x="368" y="1925"/>
                </a:cxn>
                <a:cxn ang="0">
                  <a:pos x="382" y="2083"/>
                </a:cxn>
                <a:cxn ang="0">
                  <a:pos x="242" y="2131"/>
                </a:cxn>
                <a:cxn ang="0">
                  <a:pos x="356" y="2198"/>
                </a:cxn>
                <a:cxn ang="0">
                  <a:pos x="244" y="2251"/>
                </a:cxn>
                <a:cxn ang="0">
                  <a:pos x="554" y="2276"/>
                </a:cxn>
                <a:cxn ang="0">
                  <a:pos x="607" y="2181"/>
                </a:cxn>
                <a:cxn ang="0">
                  <a:pos x="593" y="2021"/>
                </a:cxn>
                <a:cxn ang="0">
                  <a:pos x="583" y="1735"/>
                </a:cxn>
                <a:cxn ang="0">
                  <a:pos x="575" y="1565"/>
                </a:cxn>
                <a:cxn ang="0">
                  <a:pos x="602" y="1315"/>
                </a:cxn>
                <a:cxn ang="0">
                  <a:pos x="655" y="1074"/>
                </a:cxn>
                <a:cxn ang="0">
                  <a:pos x="675" y="912"/>
                </a:cxn>
                <a:cxn ang="0">
                  <a:pos x="714" y="765"/>
                </a:cxn>
                <a:cxn ang="0">
                  <a:pos x="737" y="601"/>
                </a:cxn>
                <a:cxn ang="0">
                  <a:pos x="647" y="337"/>
                </a:cxn>
                <a:cxn ang="0">
                  <a:pos x="634" y="292"/>
                </a:cxn>
                <a:cxn ang="0">
                  <a:pos x="614" y="253"/>
                </a:cxn>
                <a:cxn ang="0">
                  <a:pos x="623" y="189"/>
                </a:cxn>
                <a:cxn ang="0">
                  <a:pos x="595" y="32"/>
                </a:cxn>
              </a:cxnLst>
              <a:rect l="0" t="0" r="r" b="b"/>
              <a:pathLst>
                <a:path w="742" h="2296">
                  <a:moveTo>
                    <a:pt x="574" y="16"/>
                  </a:moveTo>
                  <a:cubicBezTo>
                    <a:pt x="573" y="17"/>
                    <a:pt x="569" y="17"/>
                    <a:pt x="564" y="15"/>
                  </a:cubicBezTo>
                  <a:cubicBezTo>
                    <a:pt x="558" y="13"/>
                    <a:pt x="553" y="14"/>
                    <a:pt x="549" y="18"/>
                  </a:cubicBezTo>
                  <a:cubicBezTo>
                    <a:pt x="542" y="14"/>
                    <a:pt x="537" y="10"/>
                    <a:pt x="533" y="8"/>
                  </a:cubicBezTo>
                  <a:cubicBezTo>
                    <a:pt x="525" y="4"/>
                    <a:pt x="518" y="2"/>
                    <a:pt x="510" y="1"/>
                  </a:cubicBezTo>
                  <a:cubicBezTo>
                    <a:pt x="496" y="0"/>
                    <a:pt x="480" y="4"/>
                    <a:pt x="462" y="13"/>
                  </a:cubicBezTo>
                  <a:cubicBezTo>
                    <a:pt x="443" y="23"/>
                    <a:pt x="429" y="31"/>
                    <a:pt x="422" y="35"/>
                  </a:cubicBezTo>
                  <a:cubicBezTo>
                    <a:pt x="420" y="32"/>
                    <a:pt x="418" y="30"/>
                    <a:pt x="416" y="31"/>
                  </a:cubicBezTo>
                  <a:cubicBezTo>
                    <a:pt x="417" y="28"/>
                    <a:pt x="413" y="26"/>
                    <a:pt x="405" y="25"/>
                  </a:cubicBezTo>
                  <a:cubicBezTo>
                    <a:pt x="404" y="27"/>
                    <a:pt x="402" y="29"/>
                    <a:pt x="399" y="33"/>
                  </a:cubicBezTo>
                  <a:cubicBezTo>
                    <a:pt x="395" y="38"/>
                    <a:pt x="393" y="41"/>
                    <a:pt x="392" y="44"/>
                  </a:cubicBezTo>
                  <a:cubicBezTo>
                    <a:pt x="391" y="42"/>
                    <a:pt x="391" y="40"/>
                    <a:pt x="392" y="37"/>
                  </a:cubicBezTo>
                  <a:cubicBezTo>
                    <a:pt x="393" y="34"/>
                    <a:pt x="393" y="33"/>
                    <a:pt x="392" y="33"/>
                  </a:cubicBezTo>
                  <a:cubicBezTo>
                    <a:pt x="374" y="47"/>
                    <a:pt x="365" y="59"/>
                    <a:pt x="366" y="68"/>
                  </a:cubicBezTo>
                  <a:cubicBezTo>
                    <a:pt x="367" y="70"/>
                    <a:pt x="368" y="71"/>
                    <a:pt x="369" y="72"/>
                  </a:cubicBezTo>
                  <a:cubicBezTo>
                    <a:pt x="369" y="74"/>
                    <a:pt x="371" y="76"/>
                    <a:pt x="373" y="79"/>
                  </a:cubicBezTo>
                  <a:cubicBezTo>
                    <a:pt x="376" y="83"/>
                    <a:pt x="376" y="87"/>
                    <a:pt x="375" y="92"/>
                  </a:cubicBezTo>
                  <a:cubicBezTo>
                    <a:pt x="375" y="92"/>
                    <a:pt x="376" y="92"/>
                    <a:pt x="376" y="92"/>
                  </a:cubicBezTo>
                  <a:cubicBezTo>
                    <a:pt x="383" y="92"/>
                    <a:pt x="387" y="92"/>
                    <a:pt x="388" y="93"/>
                  </a:cubicBezTo>
                  <a:cubicBezTo>
                    <a:pt x="385" y="93"/>
                    <a:pt x="384" y="95"/>
                    <a:pt x="384" y="97"/>
                  </a:cubicBezTo>
                  <a:cubicBezTo>
                    <a:pt x="383" y="100"/>
                    <a:pt x="381" y="101"/>
                    <a:pt x="379" y="102"/>
                  </a:cubicBezTo>
                  <a:cubicBezTo>
                    <a:pt x="383" y="102"/>
                    <a:pt x="384" y="104"/>
                    <a:pt x="384" y="108"/>
                  </a:cubicBezTo>
                  <a:cubicBezTo>
                    <a:pt x="383" y="113"/>
                    <a:pt x="384" y="116"/>
                    <a:pt x="384" y="117"/>
                  </a:cubicBezTo>
                  <a:cubicBezTo>
                    <a:pt x="385" y="114"/>
                    <a:pt x="385" y="112"/>
                    <a:pt x="386" y="111"/>
                  </a:cubicBezTo>
                  <a:cubicBezTo>
                    <a:pt x="387" y="110"/>
                    <a:pt x="389" y="109"/>
                    <a:pt x="392" y="110"/>
                  </a:cubicBezTo>
                  <a:cubicBezTo>
                    <a:pt x="385" y="117"/>
                    <a:pt x="383" y="128"/>
                    <a:pt x="385" y="141"/>
                  </a:cubicBezTo>
                  <a:cubicBezTo>
                    <a:pt x="386" y="151"/>
                    <a:pt x="387" y="158"/>
                    <a:pt x="387" y="160"/>
                  </a:cubicBezTo>
                  <a:cubicBezTo>
                    <a:pt x="387" y="172"/>
                    <a:pt x="386" y="178"/>
                    <a:pt x="385" y="176"/>
                  </a:cubicBezTo>
                  <a:cubicBezTo>
                    <a:pt x="385" y="175"/>
                    <a:pt x="384" y="176"/>
                    <a:pt x="382" y="177"/>
                  </a:cubicBezTo>
                  <a:cubicBezTo>
                    <a:pt x="381" y="183"/>
                    <a:pt x="383" y="187"/>
                    <a:pt x="389" y="190"/>
                  </a:cubicBezTo>
                  <a:cubicBezTo>
                    <a:pt x="395" y="193"/>
                    <a:pt x="397" y="197"/>
                    <a:pt x="396" y="203"/>
                  </a:cubicBezTo>
                  <a:cubicBezTo>
                    <a:pt x="397" y="204"/>
                    <a:pt x="398" y="204"/>
                    <a:pt x="400" y="202"/>
                  </a:cubicBezTo>
                  <a:cubicBezTo>
                    <a:pt x="402" y="201"/>
                    <a:pt x="402" y="202"/>
                    <a:pt x="403" y="203"/>
                  </a:cubicBezTo>
                  <a:cubicBezTo>
                    <a:pt x="403" y="210"/>
                    <a:pt x="403" y="218"/>
                    <a:pt x="401" y="229"/>
                  </a:cubicBezTo>
                  <a:cubicBezTo>
                    <a:pt x="400" y="240"/>
                    <a:pt x="399" y="248"/>
                    <a:pt x="399" y="254"/>
                  </a:cubicBezTo>
                  <a:cubicBezTo>
                    <a:pt x="400" y="256"/>
                    <a:pt x="403" y="257"/>
                    <a:pt x="407" y="257"/>
                  </a:cubicBezTo>
                  <a:cubicBezTo>
                    <a:pt x="412" y="258"/>
                    <a:pt x="415" y="259"/>
                    <a:pt x="416" y="260"/>
                  </a:cubicBezTo>
                  <a:cubicBezTo>
                    <a:pt x="418" y="272"/>
                    <a:pt x="422" y="285"/>
                    <a:pt x="428" y="300"/>
                  </a:cubicBezTo>
                  <a:cubicBezTo>
                    <a:pt x="431" y="308"/>
                    <a:pt x="436" y="320"/>
                    <a:pt x="442" y="337"/>
                  </a:cubicBezTo>
                  <a:cubicBezTo>
                    <a:pt x="446" y="340"/>
                    <a:pt x="453" y="341"/>
                    <a:pt x="463" y="340"/>
                  </a:cubicBezTo>
                  <a:cubicBezTo>
                    <a:pt x="473" y="338"/>
                    <a:pt x="480" y="338"/>
                    <a:pt x="484" y="338"/>
                  </a:cubicBezTo>
                  <a:cubicBezTo>
                    <a:pt x="483" y="342"/>
                    <a:pt x="479" y="349"/>
                    <a:pt x="473" y="359"/>
                  </a:cubicBezTo>
                  <a:cubicBezTo>
                    <a:pt x="470" y="363"/>
                    <a:pt x="467" y="369"/>
                    <a:pt x="463" y="375"/>
                  </a:cubicBezTo>
                  <a:cubicBezTo>
                    <a:pt x="454" y="389"/>
                    <a:pt x="449" y="403"/>
                    <a:pt x="448" y="417"/>
                  </a:cubicBezTo>
                  <a:cubicBezTo>
                    <a:pt x="446" y="420"/>
                    <a:pt x="444" y="422"/>
                    <a:pt x="443" y="425"/>
                  </a:cubicBezTo>
                  <a:cubicBezTo>
                    <a:pt x="415" y="464"/>
                    <a:pt x="393" y="497"/>
                    <a:pt x="379" y="522"/>
                  </a:cubicBezTo>
                  <a:cubicBezTo>
                    <a:pt x="376" y="526"/>
                    <a:pt x="373" y="533"/>
                    <a:pt x="369" y="542"/>
                  </a:cubicBezTo>
                  <a:cubicBezTo>
                    <a:pt x="366" y="551"/>
                    <a:pt x="362" y="558"/>
                    <a:pt x="360" y="561"/>
                  </a:cubicBezTo>
                  <a:cubicBezTo>
                    <a:pt x="357" y="567"/>
                    <a:pt x="351" y="574"/>
                    <a:pt x="342" y="584"/>
                  </a:cubicBezTo>
                  <a:cubicBezTo>
                    <a:pt x="334" y="593"/>
                    <a:pt x="329" y="600"/>
                    <a:pt x="326" y="606"/>
                  </a:cubicBezTo>
                  <a:cubicBezTo>
                    <a:pt x="316" y="628"/>
                    <a:pt x="313" y="663"/>
                    <a:pt x="317" y="711"/>
                  </a:cubicBezTo>
                  <a:cubicBezTo>
                    <a:pt x="313" y="712"/>
                    <a:pt x="310" y="713"/>
                    <a:pt x="309" y="715"/>
                  </a:cubicBezTo>
                  <a:cubicBezTo>
                    <a:pt x="305" y="710"/>
                    <a:pt x="302" y="707"/>
                    <a:pt x="300" y="705"/>
                  </a:cubicBezTo>
                  <a:cubicBezTo>
                    <a:pt x="297" y="701"/>
                    <a:pt x="293" y="699"/>
                    <a:pt x="289" y="698"/>
                  </a:cubicBezTo>
                  <a:cubicBezTo>
                    <a:pt x="283" y="702"/>
                    <a:pt x="278" y="704"/>
                    <a:pt x="274" y="704"/>
                  </a:cubicBezTo>
                  <a:cubicBezTo>
                    <a:pt x="268" y="706"/>
                    <a:pt x="262" y="706"/>
                    <a:pt x="255" y="704"/>
                  </a:cubicBezTo>
                  <a:cubicBezTo>
                    <a:pt x="253" y="705"/>
                    <a:pt x="250" y="707"/>
                    <a:pt x="248" y="712"/>
                  </a:cubicBezTo>
                  <a:cubicBezTo>
                    <a:pt x="245" y="716"/>
                    <a:pt x="243" y="718"/>
                    <a:pt x="240" y="719"/>
                  </a:cubicBezTo>
                  <a:cubicBezTo>
                    <a:pt x="235" y="717"/>
                    <a:pt x="231" y="716"/>
                    <a:pt x="228" y="716"/>
                  </a:cubicBezTo>
                  <a:cubicBezTo>
                    <a:pt x="223" y="715"/>
                    <a:pt x="219" y="715"/>
                    <a:pt x="216" y="717"/>
                  </a:cubicBezTo>
                  <a:cubicBezTo>
                    <a:pt x="214" y="718"/>
                    <a:pt x="213" y="721"/>
                    <a:pt x="214" y="727"/>
                  </a:cubicBezTo>
                  <a:cubicBezTo>
                    <a:pt x="214" y="733"/>
                    <a:pt x="213" y="737"/>
                    <a:pt x="212" y="738"/>
                  </a:cubicBezTo>
                  <a:cubicBezTo>
                    <a:pt x="209" y="738"/>
                    <a:pt x="206" y="738"/>
                    <a:pt x="204" y="737"/>
                  </a:cubicBezTo>
                  <a:cubicBezTo>
                    <a:pt x="201" y="736"/>
                    <a:pt x="178" y="754"/>
                    <a:pt x="136" y="790"/>
                  </a:cubicBezTo>
                  <a:cubicBezTo>
                    <a:pt x="138" y="790"/>
                    <a:pt x="137" y="790"/>
                    <a:pt x="135" y="790"/>
                  </a:cubicBezTo>
                  <a:cubicBezTo>
                    <a:pt x="132" y="790"/>
                    <a:pt x="126" y="791"/>
                    <a:pt x="116" y="792"/>
                  </a:cubicBezTo>
                  <a:cubicBezTo>
                    <a:pt x="116" y="792"/>
                    <a:pt x="115" y="792"/>
                    <a:pt x="114" y="792"/>
                  </a:cubicBezTo>
                  <a:cubicBezTo>
                    <a:pt x="109" y="792"/>
                    <a:pt x="104" y="793"/>
                    <a:pt x="98" y="793"/>
                  </a:cubicBezTo>
                  <a:cubicBezTo>
                    <a:pt x="75" y="796"/>
                    <a:pt x="42" y="798"/>
                    <a:pt x="0" y="801"/>
                  </a:cubicBezTo>
                  <a:cubicBezTo>
                    <a:pt x="4" y="814"/>
                    <a:pt x="13" y="825"/>
                    <a:pt x="27" y="833"/>
                  </a:cubicBezTo>
                  <a:cubicBezTo>
                    <a:pt x="35" y="838"/>
                    <a:pt x="48" y="845"/>
                    <a:pt x="66" y="854"/>
                  </a:cubicBezTo>
                  <a:cubicBezTo>
                    <a:pt x="68" y="856"/>
                    <a:pt x="72" y="859"/>
                    <a:pt x="76" y="864"/>
                  </a:cubicBezTo>
                  <a:cubicBezTo>
                    <a:pt x="80" y="868"/>
                    <a:pt x="83" y="870"/>
                    <a:pt x="86" y="871"/>
                  </a:cubicBezTo>
                  <a:cubicBezTo>
                    <a:pt x="95" y="873"/>
                    <a:pt x="110" y="872"/>
                    <a:pt x="130" y="868"/>
                  </a:cubicBezTo>
                  <a:cubicBezTo>
                    <a:pt x="150" y="865"/>
                    <a:pt x="165" y="865"/>
                    <a:pt x="176" y="869"/>
                  </a:cubicBezTo>
                  <a:cubicBezTo>
                    <a:pt x="175" y="884"/>
                    <a:pt x="177" y="901"/>
                    <a:pt x="180" y="919"/>
                  </a:cubicBezTo>
                  <a:cubicBezTo>
                    <a:pt x="186" y="946"/>
                    <a:pt x="189" y="961"/>
                    <a:pt x="189" y="964"/>
                  </a:cubicBezTo>
                  <a:cubicBezTo>
                    <a:pt x="202" y="964"/>
                    <a:pt x="217" y="962"/>
                    <a:pt x="234" y="959"/>
                  </a:cubicBezTo>
                  <a:cubicBezTo>
                    <a:pt x="244" y="957"/>
                    <a:pt x="258" y="955"/>
                    <a:pt x="278" y="951"/>
                  </a:cubicBezTo>
                  <a:cubicBezTo>
                    <a:pt x="274" y="986"/>
                    <a:pt x="268" y="1040"/>
                    <a:pt x="260" y="1113"/>
                  </a:cubicBezTo>
                  <a:cubicBezTo>
                    <a:pt x="253" y="1175"/>
                    <a:pt x="244" y="1224"/>
                    <a:pt x="234" y="1260"/>
                  </a:cubicBezTo>
                  <a:cubicBezTo>
                    <a:pt x="236" y="1261"/>
                    <a:pt x="240" y="1262"/>
                    <a:pt x="246" y="1261"/>
                  </a:cubicBezTo>
                  <a:cubicBezTo>
                    <a:pt x="254" y="1260"/>
                    <a:pt x="259" y="1260"/>
                    <a:pt x="262" y="1260"/>
                  </a:cubicBezTo>
                  <a:cubicBezTo>
                    <a:pt x="263" y="1267"/>
                    <a:pt x="264" y="1274"/>
                    <a:pt x="267" y="1280"/>
                  </a:cubicBezTo>
                  <a:cubicBezTo>
                    <a:pt x="269" y="1283"/>
                    <a:pt x="272" y="1288"/>
                    <a:pt x="276" y="1294"/>
                  </a:cubicBezTo>
                  <a:cubicBezTo>
                    <a:pt x="278" y="1327"/>
                    <a:pt x="283" y="1379"/>
                    <a:pt x="291" y="1448"/>
                  </a:cubicBezTo>
                  <a:cubicBezTo>
                    <a:pt x="299" y="1513"/>
                    <a:pt x="303" y="1563"/>
                    <a:pt x="305" y="1600"/>
                  </a:cubicBezTo>
                  <a:cubicBezTo>
                    <a:pt x="308" y="1637"/>
                    <a:pt x="313" y="1676"/>
                    <a:pt x="320" y="1719"/>
                  </a:cubicBezTo>
                  <a:cubicBezTo>
                    <a:pt x="324" y="1741"/>
                    <a:pt x="331" y="1777"/>
                    <a:pt x="341" y="1830"/>
                  </a:cubicBezTo>
                  <a:cubicBezTo>
                    <a:pt x="346" y="1853"/>
                    <a:pt x="355" y="1885"/>
                    <a:pt x="368" y="1925"/>
                  </a:cubicBezTo>
                  <a:cubicBezTo>
                    <a:pt x="381" y="1966"/>
                    <a:pt x="389" y="1997"/>
                    <a:pt x="394" y="2016"/>
                  </a:cubicBezTo>
                  <a:cubicBezTo>
                    <a:pt x="398" y="2033"/>
                    <a:pt x="399" y="2047"/>
                    <a:pt x="398" y="2055"/>
                  </a:cubicBezTo>
                  <a:cubicBezTo>
                    <a:pt x="397" y="2061"/>
                    <a:pt x="391" y="2071"/>
                    <a:pt x="382" y="2083"/>
                  </a:cubicBezTo>
                  <a:cubicBezTo>
                    <a:pt x="373" y="2095"/>
                    <a:pt x="369" y="2104"/>
                    <a:pt x="369" y="2111"/>
                  </a:cubicBezTo>
                  <a:cubicBezTo>
                    <a:pt x="366" y="2113"/>
                    <a:pt x="362" y="2115"/>
                    <a:pt x="359" y="2117"/>
                  </a:cubicBezTo>
                  <a:cubicBezTo>
                    <a:pt x="288" y="2122"/>
                    <a:pt x="248" y="2127"/>
                    <a:pt x="242" y="2131"/>
                  </a:cubicBezTo>
                  <a:cubicBezTo>
                    <a:pt x="235" y="2137"/>
                    <a:pt x="232" y="2143"/>
                    <a:pt x="232" y="2151"/>
                  </a:cubicBezTo>
                  <a:cubicBezTo>
                    <a:pt x="234" y="2167"/>
                    <a:pt x="250" y="2179"/>
                    <a:pt x="280" y="2187"/>
                  </a:cubicBezTo>
                  <a:cubicBezTo>
                    <a:pt x="294" y="2190"/>
                    <a:pt x="319" y="2194"/>
                    <a:pt x="356" y="2198"/>
                  </a:cubicBezTo>
                  <a:cubicBezTo>
                    <a:pt x="342" y="2209"/>
                    <a:pt x="316" y="2219"/>
                    <a:pt x="276" y="2225"/>
                  </a:cubicBezTo>
                  <a:cubicBezTo>
                    <a:pt x="273" y="2225"/>
                    <a:pt x="269" y="2226"/>
                    <a:pt x="265" y="2227"/>
                  </a:cubicBezTo>
                  <a:cubicBezTo>
                    <a:pt x="251" y="2229"/>
                    <a:pt x="244" y="2237"/>
                    <a:pt x="244" y="2251"/>
                  </a:cubicBezTo>
                  <a:cubicBezTo>
                    <a:pt x="266" y="2275"/>
                    <a:pt x="306" y="2289"/>
                    <a:pt x="364" y="2292"/>
                  </a:cubicBezTo>
                  <a:cubicBezTo>
                    <a:pt x="421" y="2296"/>
                    <a:pt x="466" y="2288"/>
                    <a:pt x="499" y="2269"/>
                  </a:cubicBezTo>
                  <a:cubicBezTo>
                    <a:pt x="512" y="2275"/>
                    <a:pt x="531" y="2277"/>
                    <a:pt x="554" y="2276"/>
                  </a:cubicBezTo>
                  <a:cubicBezTo>
                    <a:pt x="575" y="2274"/>
                    <a:pt x="593" y="2270"/>
                    <a:pt x="607" y="2263"/>
                  </a:cubicBezTo>
                  <a:cubicBezTo>
                    <a:pt x="607" y="2254"/>
                    <a:pt x="607" y="2240"/>
                    <a:pt x="607" y="2221"/>
                  </a:cubicBezTo>
                  <a:cubicBezTo>
                    <a:pt x="608" y="2203"/>
                    <a:pt x="608" y="2190"/>
                    <a:pt x="607" y="2181"/>
                  </a:cubicBezTo>
                  <a:cubicBezTo>
                    <a:pt x="607" y="2170"/>
                    <a:pt x="603" y="2149"/>
                    <a:pt x="597" y="2116"/>
                  </a:cubicBezTo>
                  <a:cubicBezTo>
                    <a:pt x="593" y="2089"/>
                    <a:pt x="591" y="2070"/>
                    <a:pt x="592" y="2057"/>
                  </a:cubicBezTo>
                  <a:cubicBezTo>
                    <a:pt x="593" y="2047"/>
                    <a:pt x="594" y="2035"/>
                    <a:pt x="593" y="2021"/>
                  </a:cubicBezTo>
                  <a:cubicBezTo>
                    <a:pt x="592" y="2005"/>
                    <a:pt x="591" y="1993"/>
                    <a:pt x="590" y="1984"/>
                  </a:cubicBezTo>
                  <a:cubicBezTo>
                    <a:pt x="589" y="1958"/>
                    <a:pt x="588" y="1916"/>
                    <a:pt x="587" y="1858"/>
                  </a:cubicBezTo>
                  <a:cubicBezTo>
                    <a:pt x="586" y="1803"/>
                    <a:pt x="585" y="1763"/>
                    <a:pt x="583" y="1735"/>
                  </a:cubicBezTo>
                  <a:cubicBezTo>
                    <a:pt x="582" y="1723"/>
                    <a:pt x="580" y="1704"/>
                    <a:pt x="575" y="1677"/>
                  </a:cubicBezTo>
                  <a:cubicBezTo>
                    <a:pt x="570" y="1653"/>
                    <a:pt x="568" y="1635"/>
                    <a:pt x="568" y="1626"/>
                  </a:cubicBezTo>
                  <a:cubicBezTo>
                    <a:pt x="568" y="1615"/>
                    <a:pt x="571" y="1595"/>
                    <a:pt x="575" y="1565"/>
                  </a:cubicBezTo>
                  <a:cubicBezTo>
                    <a:pt x="581" y="1532"/>
                    <a:pt x="584" y="1508"/>
                    <a:pt x="585" y="1493"/>
                  </a:cubicBezTo>
                  <a:cubicBezTo>
                    <a:pt x="587" y="1451"/>
                    <a:pt x="588" y="1419"/>
                    <a:pt x="589" y="1398"/>
                  </a:cubicBezTo>
                  <a:cubicBezTo>
                    <a:pt x="592" y="1361"/>
                    <a:pt x="596" y="1334"/>
                    <a:pt x="602" y="1315"/>
                  </a:cubicBezTo>
                  <a:cubicBezTo>
                    <a:pt x="613" y="1307"/>
                    <a:pt x="620" y="1291"/>
                    <a:pt x="623" y="1268"/>
                  </a:cubicBezTo>
                  <a:cubicBezTo>
                    <a:pt x="625" y="1239"/>
                    <a:pt x="627" y="1217"/>
                    <a:pt x="630" y="1203"/>
                  </a:cubicBezTo>
                  <a:cubicBezTo>
                    <a:pt x="641" y="1146"/>
                    <a:pt x="649" y="1103"/>
                    <a:pt x="655" y="1074"/>
                  </a:cubicBezTo>
                  <a:cubicBezTo>
                    <a:pt x="664" y="1024"/>
                    <a:pt x="670" y="982"/>
                    <a:pt x="673" y="948"/>
                  </a:cubicBezTo>
                  <a:cubicBezTo>
                    <a:pt x="673" y="945"/>
                    <a:pt x="673" y="939"/>
                    <a:pt x="673" y="930"/>
                  </a:cubicBezTo>
                  <a:cubicBezTo>
                    <a:pt x="673" y="922"/>
                    <a:pt x="674" y="916"/>
                    <a:pt x="675" y="912"/>
                  </a:cubicBezTo>
                  <a:cubicBezTo>
                    <a:pt x="677" y="904"/>
                    <a:pt x="681" y="893"/>
                    <a:pt x="687" y="878"/>
                  </a:cubicBezTo>
                  <a:cubicBezTo>
                    <a:pt x="693" y="863"/>
                    <a:pt x="697" y="852"/>
                    <a:pt x="699" y="845"/>
                  </a:cubicBezTo>
                  <a:cubicBezTo>
                    <a:pt x="705" y="823"/>
                    <a:pt x="710" y="796"/>
                    <a:pt x="714" y="765"/>
                  </a:cubicBezTo>
                  <a:cubicBezTo>
                    <a:pt x="718" y="728"/>
                    <a:pt x="722" y="700"/>
                    <a:pt x="724" y="681"/>
                  </a:cubicBezTo>
                  <a:cubicBezTo>
                    <a:pt x="725" y="674"/>
                    <a:pt x="727" y="660"/>
                    <a:pt x="730" y="641"/>
                  </a:cubicBezTo>
                  <a:cubicBezTo>
                    <a:pt x="734" y="624"/>
                    <a:pt x="736" y="611"/>
                    <a:pt x="737" y="601"/>
                  </a:cubicBezTo>
                  <a:cubicBezTo>
                    <a:pt x="742" y="546"/>
                    <a:pt x="737" y="496"/>
                    <a:pt x="720" y="449"/>
                  </a:cubicBezTo>
                  <a:cubicBezTo>
                    <a:pt x="717" y="441"/>
                    <a:pt x="713" y="433"/>
                    <a:pt x="710" y="425"/>
                  </a:cubicBezTo>
                  <a:cubicBezTo>
                    <a:pt x="694" y="392"/>
                    <a:pt x="673" y="362"/>
                    <a:pt x="647" y="337"/>
                  </a:cubicBezTo>
                  <a:cubicBezTo>
                    <a:pt x="648" y="332"/>
                    <a:pt x="647" y="325"/>
                    <a:pt x="645" y="315"/>
                  </a:cubicBezTo>
                  <a:cubicBezTo>
                    <a:pt x="642" y="305"/>
                    <a:pt x="641" y="297"/>
                    <a:pt x="641" y="292"/>
                  </a:cubicBezTo>
                  <a:cubicBezTo>
                    <a:pt x="634" y="292"/>
                    <a:pt x="634" y="292"/>
                    <a:pt x="634" y="292"/>
                  </a:cubicBezTo>
                  <a:cubicBezTo>
                    <a:pt x="627" y="271"/>
                    <a:pt x="627" y="271"/>
                    <a:pt x="627" y="271"/>
                  </a:cubicBezTo>
                  <a:cubicBezTo>
                    <a:pt x="616" y="271"/>
                    <a:pt x="616" y="271"/>
                    <a:pt x="616" y="271"/>
                  </a:cubicBezTo>
                  <a:cubicBezTo>
                    <a:pt x="615" y="264"/>
                    <a:pt x="615" y="259"/>
                    <a:pt x="614" y="253"/>
                  </a:cubicBezTo>
                  <a:cubicBezTo>
                    <a:pt x="612" y="245"/>
                    <a:pt x="611" y="240"/>
                    <a:pt x="611" y="239"/>
                  </a:cubicBezTo>
                  <a:cubicBezTo>
                    <a:pt x="615" y="234"/>
                    <a:pt x="618" y="226"/>
                    <a:pt x="619" y="215"/>
                  </a:cubicBezTo>
                  <a:cubicBezTo>
                    <a:pt x="621" y="202"/>
                    <a:pt x="622" y="194"/>
                    <a:pt x="623" y="189"/>
                  </a:cubicBezTo>
                  <a:cubicBezTo>
                    <a:pt x="626" y="163"/>
                    <a:pt x="627" y="136"/>
                    <a:pt x="626" y="109"/>
                  </a:cubicBezTo>
                  <a:cubicBezTo>
                    <a:pt x="624" y="81"/>
                    <a:pt x="621" y="62"/>
                    <a:pt x="617" y="51"/>
                  </a:cubicBezTo>
                  <a:cubicBezTo>
                    <a:pt x="611" y="49"/>
                    <a:pt x="604" y="43"/>
                    <a:pt x="595" y="32"/>
                  </a:cubicBezTo>
                  <a:cubicBezTo>
                    <a:pt x="586" y="22"/>
                    <a:pt x="579" y="17"/>
                    <a:pt x="574"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p:nvSpPr>
          <p:spPr bwMode="auto">
            <a:xfrm>
              <a:off x="2790825" y="1582738"/>
              <a:ext cx="1620838" cy="989013"/>
            </a:xfrm>
            <a:custGeom>
              <a:avLst/>
              <a:gdLst/>
              <a:ahLst/>
              <a:cxnLst>
                <a:cxn ang="0">
                  <a:pos x="500" y="288"/>
                </a:cxn>
                <a:cxn ang="0">
                  <a:pos x="500" y="262"/>
                </a:cxn>
                <a:cxn ang="0">
                  <a:pos x="356" y="262"/>
                </a:cxn>
                <a:cxn ang="0">
                  <a:pos x="246" y="0"/>
                </a:cxn>
                <a:cxn ang="0">
                  <a:pos x="0" y="47"/>
                </a:cxn>
                <a:cxn ang="0">
                  <a:pos x="109" y="311"/>
                </a:cxn>
                <a:cxn ang="0">
                  <a:pos x="500" y="288"/>
                </a:cxn>
              </a:cxnLst>
              <a:rect l="0" t="0" r="r" b="b"/>
              <a:pathLst>
                <a:path w="507" h="311">
                  <a:moveTo>
                    <a:pt x="500" y="288"/>
                  </a:moveTo>
                  <a:cubicBezTo>
                    <a:pt x="507" y="279"/>
                    <a:pt x="507" y="270"/>
                    <a:pt x="500" y="262"/>
                  </a:cubicBezTo>
                  <a:cubicBezTo>
                    <a:pt x="356" y="262"/>
                    <a:pt x="356" y="262"/>
                    <a:pt x="356" y="262"/>
                  </a:cubicBezTo>
                  <a:cubicBezTo>
                    <a:pt x="246" y="0"/>
                    <a:pt x="246" y="0"/>
                    <a:pt x="246" y="0"/>
                  </a:cubicBezTo>
                  <a:cubicBezTo>
                    <a:pt x="0" y="47"/>
                    <a:pt x="0" y="47"/>
                    <a:pt x="0" y="47"/>
                  </a:cubicBezTo>
                  <a:cubicBezTo>
                    <a:pt x="109" y="311"/>
                    <a:pt x="109" y="311"/>
                    <a:pt x="109" y="311"/>
                  </a:cubicBezTo>
                  <a:lnTo>
                    <a:pt x="500" y="28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4" name="圖片 3"/>
          <p:cNvPicPr>
            <a:picLocks noChangeAspect="1"/>
          </p:cNvPicPr>
          <p:nvPr/>
        </p:nvPicPr>
        <p:blipFill>
          <a:blip r:embed="rId2"/>
          <a:stretch>
            <a:fillRect/>
          </a:stretch>
        </p:blipFill>
        <p:spPr>
          <a:xfrm>
            <a:off x="915392" y="2757862"/>
            <a:ext cx="9086850" cy="2181225"/>
          </a:xfrm>
          <a:prstGeom prst="rect">
            <a:avLst/>
          </a:prstGeom>
        </p:spPr>
      </p:pic>
      <p:sp>
        <p:nvSpPr>
          <p:cNvPr id="13" name="矩形 12"/>
          <p:cNvSpPr/>
          <p:nvPr/>
        </p:nvSpPr>
        <p:spPr>
          <a:xfrm>
            <a:off x="739011" y="1681305"/>
            <a:ext cx="4953946" cy="400110"/>
          </a:xfrm>
          <a:prstGeom prst="rect">
            <a:avLst/>
          </a:prstGeom>
        </p:spPr>
        <p:txBody>
          <a:bodyPr wrap="square">
            <a:spAutoFit/>
          </a:bodyPr>
          <a:lstStyle/>
          <a:p>
            <a:pPr algn="ctr"/>
            <a:r>
              <a:rPr lang="zh-TW" altLang="en-US" sz="2000" dirty="0" smtClean="0">
                <a:solidFill>
                  <a:srgbClr val="2F5597"/>
                </a:solidFill>
                <a:latin typeface="Segoe UI Semibold" panose="020B0702040204020203" pitchFamily="34" charset="0"/>
              </a:rPr>
              <a:t>捷運</a:t>
            </a:r>
            <a:r>
              <a:rPr lang="en-US" altLang="zh-TW" sz="2000" dirty="0" smtClean="0">
                <a:solidFill>
                  <a:srgbClr val="2F5597"/>
                </a:solidFill>
                <a:latin typeface="Segoe UI Semibold" panose="020B0702040204020203" pitchFamily="34" charset="0"/>
              </a:rPr>
              <a:t>&lt;-&gt;</a:t>
            </a:r>
            <a:r>
              <a:rPr lang="en-US" altLang="zh-TW" sz="2000" dirty="0" smtClean="0">
                <a:solidFill>
                  <a:srgbClr val="2F5597"/>
                </a:solidFill>
              </a:rPr>
              <a:t>c bike</a:t>
            </a:r>
            <a:r>
              <a:rPr lang="zh-TW" altLang="en-US" sz="2000" dirty="0" smtClean="0">
                <a:solidFill>
                  <a:srgbClr val="2F5597"/>
                </a:solidFill>
              </a:rPr>
              <a:t> 雙向轉乘優惠</a:t>
            </a:r>
            <a:endParaRPr lang="en-US" altLang="zh-TW" sz="2000" dirty="0" smtClean="0">
              <a:solidFill>
                <a:srgbClr val="2F5597"/>
              </a:solidFill>
            </a:endParaRPr>
          </a:p>
        </p:txBody>
      </p:sp>
      <p:sp>
        <p:nvSpPr>
          <p:cNvPr id="11" name="文本框 58"/>
          <p:cNvSpPr txBox="1"/>
          <p:nvPr/>
        </p:nvSpPr>
        <p:spPr>
          <a:xfrm>
            <a:off x="1541992" y="488897"/>
            <a:ext cx="5988192" cy="769441"/>
          </a:xfrm>
          <a:prstGeom prst="rect">
            <a:avLst/>
          </a:prstGeom>
          <a:noFill/>
        </p:spPr>
        <p:txBody>
          <a:bodyPr wrap="square" rtlCol="0">
            <a:spAutoFit/>
          </a:bodyPr>
          <a:lstStyle/>
          <a:p>
            <a:r>
              <a:rPr lang="zh-TW" altLang="en-US" sz="4400" b="1" dirty="0" smtClean="0">
                <a:solidFill>
                  <a:schemeClr val="accent5">
                    <a:lumMod val="75000"/>
                  </a:schemeClr>
                </a:solidFill>
                <a:latin typeface="微軟正黑體" panose="020B0604030504040204" pitchFamily="34" charset="-120"/>
                <a:ea typeface="微軟正黑體" panose="020B0604030504040204" pitchFamily="34" charset="-120"/>
              </a:rPr>
              <a:t>轉乘優惠</a:t>
            </a:r>
            <a:endParaRPr lang="zh-CN" altLang="en-US" sz="4400" b="1" dirty="0">
              <a:solidFill>
                <a:schemeClr val="accent5">
                  <a:lumMod val="75000"/>
                </a:schemeClr>
              </a:solidFill>
              <a:latin typeface="微軟正黑體" panose="020B0604030504040204" pitchFamily="34" charset="-120"/>
              <a:ea typeface="微軟正黑體" panose="020B0604030504040204" pitchFamily="34" charset="-120"/>
            </a:endParaRPr>
          </a:p>
        </p:txBody>
      </p:sp>
      <p:grpSp>
        <p:nvGrpSpPr>
          <p:cNvPr id="14" name="组合 64"/>
          <p:cNvGrpSpPr/>
          <p:nvPr/>
        </p:nvGrpSpPr>
        <p:grpSpPr>
          <a:xfrm>
            <a:off x="679272" y="440429"/>
            <a:ext cx="756383" cy="856472"/>
            <a:chOff x="1379538" y="735534"/>
            <a:chExt cx="756383" cy="856472"/>
          </a:xfrm>
        </p:grpSpPr>
        <p:sp>
          <p:nvSpPr>
            <p:cNvPr id="15" name="矩形 14"/>
            <p:cNvSpPr/>
            <p:nvPr/>
          </p:nvSpPr>
          <p:spPr>
            <a:xfrm>
              <a:off x="1379538" y="735534"/>
              <a:ext cx="119478"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矩形 15"/>
            <p:cNvSpPr/>
            <p:nvPr/>
          </p:nvSpPr>
          <p:spPr>
            <a:xfrm>
              <a:off x="1574373" y="735534"/>
              <a:ext cx="36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矩形 16"/>
            <p:cNvSpPr/>
            <p:nvPr/>
          </p:nvSpPr>
          <p:spPr>
            <a:xfrm>
              <a:off x="1685730" y="735534"/>
              <a:ext cx="108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 name="矩形 17"/>
            <p:cNvSpPr/>
            <p:nvPr/>
          </p:nvSpPr>
          <p:spPr>
            <a:xfrm>
              <a:off x="1869087" y="735534"/>
              <a:ext cx="119478"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矩形 18"/>
            <p:cNvSpPr/>
            <p:nvPr/>
          </p:nvSpPr>
          <p:spPr>
            <a:xfrm>
              <a:off x="2063921" y="735534"/>
              <a:ext cx="72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Tree>
    <p:extLst>
      <p:ext uri="{BB962C8B-B14F-4D97-AF65-F5344CB8AC3E}">
        <p14:creationId xmlns:p14="http://schemas.microsoft.com/office/powerpoint/2010/main" val="3236399513"/>
      </p:ext>
    </p:extLst>
  </p:cSld>
  <p:clrMapOvr>
    <a:masterClrMapping/>
  </p:clrMapOvr>
  <p:transition advClick="0" advTm="0">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228560" y="1820946"/>
            <a:ext cx="5827887" cy="3416320"/>
          </a:xfrm>
          <a:prstGeom prst="rect">
            <a:avLst/>
          </a:prstGeom>
        </p:spPr>
        <p:txBody>
          <a:bodyPr wrap="square">
            <a:spAutoFit/>
          </a:bodyPr>
          <a:lstStyle/>
          <a:p>
            <a:pPr marL="514350" indent="-514350">
              <a:buFont typeface="+mj-lt"/>
              <a:buAutoNum type="arabicPeriod"/>
              <a:defRPr/>
            </a:pPr>
            <a:r>
              <a:rPr lang="zh-TW" altLang="en-US" sz="2400" dirty="0" smtClean="0">
                <a:solidFill>
                  <a:srgbClr val="2F5597"/>
                </a:solidFill>
                <a:latin typeface="Segoe UI Semibold" panose="020B0702040204020203" pitchFamily="34" charset="0"/>
              </a:rPr>
              <a:t>租賃站資訊</a:t>
            </a:r>
            <a:endParaRPr lang="en-US" altLang="zh-TW" sz="2400" dirty="0" smtClean="0">
              <a:solidFill>
                <a:srgbClr val="2F5597"/>
              </a:solidFill>
              <a:latin typeface="Segoe UI Semibold" panose="020B0702040204020203" pitchFamily="34" charset="0"/>
            </a:endParaRPr>
          </a:p>
          <a:p>
            <a:pPr marL="514350" indent="-514350">
              <a:buFont typeface="+mj-lt"/>
              <a:buAutoNum type="arabicPeriod"/>
              <a:defRPr/>
            </a:pPr>
            <a:endParaRPr lang="en-US" altLang="zh-TW" sz="2400" dirty="0" smtClean="0">
              <a:solidFill>
                <a:srgbClr val="2F5597"/>
              </a:solidFill>
              <a:latin typeface="Segoe UI Semibold" panose="020B0702040204020203" pitchFamily="34" charset="0"/>
            </a:endParaRPr>
          </a:p>
          <a:p>
            <a:pPr marL="514350" indent="-514350">
              <a:buFont typeface="+mj-lt"/>
              <a:buAutoNum type="arabicPeriod"/>
              <a:defRPr/>
            </a:pPr>
            <a:r>
              <a:rPr lang="zh-TW" altLang="en-US" sz="2400" dirty="0" smtClean="0">
                <a:solidFill>
                  <a:srgbClr val="2F5597"/>
                </a:solidFill>
                <a:latin typeface="Segoe UI Semibold" panose="020B0702040204020203" pitchFamily="34" charset="0"/>
              </a:rPr>
              <a:t>腳踏車套裝行程</a:t>
            </a:r>
            <a:endParaRPr lang="en-US" altLang="zh-TW" sz="2400" dirty="0" smtClean="0">
              <a:solidFill>
                <a:srgbClr val="2F5597"/>
              </a:solidFill>
              <a:latin typeface="Segoe UI Semibold" panose="020B0702040204020203" pitchFamily="34" charset="0"/>
            </a:endParaRPr>
          </a:p>
          <a:p>
            <a:pPr marL="514350" indent="-514350">
              <a:buFont typeface="+mj-lt"/>
              <a:buAutoNum type="arabicPeriod"/>
              <a:defRPr/>
            </a:pPr>
            <a:endParaRPr lang="en-US" altLang="zh-CN" sz="2400" dirty="0" smtClean="0">
              <a:solidFill>
                <a:srgbClr val="2F5597"/>
              </a:solidFill>
              <a:latin typeface="Segoe UI Semibold" panose="020B0702040204020203" pitchFamily="34" charset="0"/>
            </a:endParaRPr>
          </a:p>
          <a:p>
            <a:pPr marL="514350" indent="-514350">
              <a:buFont typeface="+mj-lt"/>
              <a:buAutoNum type="arabicPeriod"/>
              <a:defRPr/>
            </a:pPr>
            <a:r>
              <a:rPr lang="zh-TW" altLang="en-US" sz="2400" dirty="0">
                <a:solidFill>
                  <a:srgbClr val="2F5597"/>
                </a:solidFill>
                <a:latin typeface="Segoe UI Semibold" panose="020B0702040204020203" pitchFamily="34" charset="0"/>
              </a:rPr>
              <a:t>捷運接駁</a:t>
            </a:r>
            <a:r>
              <a:rPr lang="zh-TW" altLang="en-US" sz="2400" dirty="0" smtClean="0">
                <a:solidFill>
                  <a:srgbClr val="2F5597"/>
                </a:solidFill>
                <a:latin typeface="Segoe UI Semibold" panose="020B0702040204020203" pitchFamily="34" charset="0"/>
              </a:rPr>
              <a:t>資訊</a:t>
            </a:r>
            <a:endParaRPr lang="en-US" altLang="zh-TW" sz="2400" dirty="0" smtClean="0">
              <a:solidFill>
                <a:srgbClr val="2F5597"/>
              </a:solidFill>
              <a:latin typeface="Segoe UI Semibold" panose="020B0702040204020203" pitchFamily="34" charset="0"/>
            </a:endParaRPr>
          </a:p>
          <a:p>
            <a:pPr marL="514350" indent="-514350">
              <a:buFont typeface="+mj-lt"/>
              <a:buAutoNum type="arabicPeriod"/>
              <a:defRPr/>
            </a:pPr>
            <a:endParaRPr lang="en-US" altLang="zh-CN" sz="2400" dirty="0">
              <a:solidFill>
                <a:srgbClr val="2F5597"/>
              </a:solidFill>
              <a:latin typeface="Segoe UI Semibold" panose="020B0702040204020203" pitchFamily="34" charset="0"/>
            </a:endParaRPr>
          </a:p>
          <a:p>
            <a:pPr marL="514350" indent="-514350">
              <a:buFont typeface="+mj-lt"/>
              <a:buAutoNum type="arabicPeriod"/>
              <a:defRPr/>
            </a:pPr>
            <a:r>
              <a:rPr lang="zh-TW" altLang="en-US" sz="2400" dirty="0" smtClean="0">
                <a:solidFill>
                  <a:srgbClr val="2F5597"/>
                </a:solidFill>
                <a:latin typeface="Segoe UI Semibold" panose="020B0702040204020203" pitchFamily="34" charset="0"/>
              </a:rPr>
              <a:t>機車</a:t>
            </a:r>
            <a:r>
              <a:rPr lang="zh-TW" altLang="en-US" sz="2400" dirty="0">
                <a:solidFill>
                  <a:srgbClr val="2F5597"/>
                </a:solidFill>
                <a:latin typeface="Segoe UI Semibold" panose="020B0702040204020203" pitchFamily="34" charset="0"/>
              </a:rPr>
              <a:t>充電、定</a:t>
            </a:r>
            <a:r>
              <a:rPr lang="zh-TW" altLang="en-US" sz="2400" dirty="0" smtClean="0">
                <a:solidFill>
                  <a:srgbClr val="2F5597"/>
                </a:solidFill>
                <a:latin typeface="Segoe UI Semibold" panose="020B0702040204020203" pitchFamily="34" charset="0"/>
              </a:rPr>
              <a:t>檢</a:t>
            </a:r>
            <a:r>
              <a:rPr lang="zh-TW" altLang="en-US" sz="2400" dirty="0">
                <a:solidFill>
                  <a:srgbClr val="2F5597"/>
                </a:solidFill>
                <a:latin typeface="Segoe UI Semibold" panose="020B0702040204020203" pitchFamily="34" charset="0"/>
              </a:rPr>
              <a:t>站</a:t>
            </a:r>
            <a:endParaRPr lang="en-US" altLang="zh-TW" sz="2400" dirty="0" smtClean="0">
              <a:solidFill>
                <a:srgbClr val="2F5597"/>
              </a:solidFill>
              <a:latin typeface="Segoe UI Semibold" panose="020B0702040204020203" pitchFamily="34" charset="0"/>
            </a:endParaRPr>
          </a:p>
          <a:p>
            <a:pPr marL="514350" indent="-514350">
              <a:buFont typeface="+mj-lt"/>
              <a:buAutoNum type="arabicPeriod"/>
              <a:defRPr/>
            </a:pPr>
            <a:endParaRPr lang="en-US" altLang="zh-TW" sz="2400" dirty="0">
              <a:solidFill>
                <a:srgbClr val="2F5597"/>
              </a:solidFill>
              <a:latin typeface="Segoe UI Semibold" panose="020B0702040204020203" pitchFamily="34" charset="0"/>
            </a:endParaRPr>
          </a:p>
          <a:p>
            <a:pPr marL="514350" indent="-514350">
              <a:buFont typeface="+mj-lt"/>
              <a:buAutoNum type="arabicPeriod"/>
              <a:defRPr/>
            </a:pPr>
            <a:r>
              <a:rPr lang="zh-TW" altLang="en-US" sz="2400" dirty="0" smtClean="0">
                <a:solidFill>
                  <a:srgbClr val="2F5597"/>
                </a:solidFill>
                <a:latin typeface="Segoe UI Semibold" panose="020B0702040204020203" pitchFamily="34" charset="0"/>
              </a:rPr>
              <a:t>租賃教學</a:t>
            </a:r>
            <a:endParaRPr lang="zh-CN" altLang="en-US" sz="2400" dirty="0">
              <a:solidFill>
                <a:srgbClr val="2F5597"/>
              </a:solidFill>
            </a:endParaRPr>
          </a:p>
        </p:txBody>
      </p:sp>
      <p:sp>
        <p:nvSpPr>
          <p:cNvPr id="11" name="文字方塊 10"/>
          <p:cNvSpPr txBox="1"/>
          <p:nvPr/>
        </p:nvSpPr>
        <p:spPr>
          <a:xfrm>
            <a:off x="6492095" y="6581001"/>
            <a:ext cx="7592290" cy="276999"/>
          </a:xfrm>
          <a:prstGeom prst="rect">
            <a:avLst/>
          </a:prstGeom>
          <a:noFill/>
        </p:spPr>
        <p:txBody>
          <a:bodyPr wrap="square" rtlCol="0">
            <a:spAutoFit/>
          </a:bodyPr>
          <a:lstStyle/>
          <a:p>
            <a:pPr algn="ctr"/>
            <a:r>
              <a:rPr lang="zh-TW" altLang="en-US" sz="1200" dirty="0" smtClean="0">
                <a:solidFill>
                  <a:srgbClr val="2F5597"/>
                </a:solidFill>
              </a:rPr>
              <a:t>圖片來源</a:t>
            </a:r>
            <a:r>
              <a:rPr lang="en-US" altLang="zh-TW" sz="1200" dirty="0" smtClean="0">
                <a:solidFill>
                  <a:srgbClr val="2F5597"/>
                </a:solidFill>
              </a:rPr>
              <a:t>:</a:t>
            </a:r>
            <a:r>
              <a:rPr lang="en-US" altLang="zh-TW" sz="1200" dirty="0">
                <a:hlinkClick r:id="rId2"/>
              </a:rPr>
              <a:t>https://www.storm.mg/localarticle/327154</a:t>
            </a:r>
            <a:endParaRPr lang="zh-TW" altLang="en-US" sz="1200" dirty="0" smtClean="0">
              <a:solidFill>
                <a:srgbClr val="2F5597"/>
              </a:solidFill>
            </a:endParaRPr>
          </a:p>
        </p:txBody>
      </p:sp>
      <p:pic>
        <p:nvPicPr>
          <p:cNvPr id="3074" name="Picture 2" descr="高市府預計在哈瑪星周邊新設8座公共腳踏車租賃站，投入超過2百輛的公共腳踏車方便民眾使用。（圖／高雄市環保局提供）"/>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4203" y="2602073"/>
            <a:ext cx="3298263" cy="2197468"/>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4749" y="1250649"/>
            <a:ext cx="3077326" cy="5002187"/>
          </a:xfrm>
          <a:prstGeom prst="rect">
            <a:avLst/>
          </a:prstGeom>
        </p:spPr>
      </p:pic>
      <p:sp>
        <p:nvSpPr>
          <p:cNvPr id="9" name="文本框 58"/>
          <p:cNvSpPr txBox="1"/>
          <p:nvPr/>
        </p:nvSpPr>
        <p:spPr>
          <a:xfrm>
            <a:off x="1541992" y="488897"/>
            <a:ext cx="5988192" cy="769441"/>
          </a:xfrm>
          <a:prstGeom prst="rect">
            <a:avLst/>
          </a:prstGeom>
          <a:noFill/>
        </p:spPr>
        <p:txBody>
          <a:bodyPr wrap="square" rtlCol="0">
            <a:spAutoFit/>
          </a:bodyPr>
          <a:lstStyle/>
          <a:p>
            <a:r>
              <a:rPr lang="en-US" altLang="zh-TW" sz="4400" b="1" dirty="0" smtClean="0">
                <a:solidFill>
                  <a:schemeClr val="accent5">
                    <a:lumMod val="75000"/>
                  </a:schemeClr>
                </a:solidFill>
                <a:latin typeface="微軟正黑體" panose="020B0604030504040204" pitchFamily="34" charset="-120"/>
                <a:ea typeface="微軟正黑體" panose="020B0604030504040204" pitchFamily="34" charset="-120"/>
              </a:rPr>
              <a:t>App</a:t>
            </a:r>
            <a:r>
              <a:rPr lang="zh-TW" altLang="en-US" sz="4400" b="1" dirty="0" smtClean="0">
                <a:solidFill>
                  <a:schemeClr val="accent5">
                    <a:lumMod val="75000"/>
                  </a:schemeClr>
                </a:solidFill>
                <a:latin typeface="微軟正黑體" panose="020B0604030504040204" pitchFamily="34" charset="-120"/>
                <a:ea typeface="微軟正黑體" panose="020B0604030504040204" pitchFamily="34" charset="-120"/>
              </a:rPr>
              <a:t>開發</a:t>
            </a:r>
            <a:endParaRPr lang="zh-CN" altLang="en-US" sz="4400" b="1" dirty="0">
              <a:solidFill>
                <a:schemeClr val="accent5">
                  <a:lumMod val="75000"/>
                </a:schemeClr>
              </a:solidFill>
              <a:latin typeface="微軟正黑體" panose="020B0604030504040204" pitchFamily="34" charset="-120"/>
              <a:ea typeface="微軟正黑體" panose="020B0604030504040204" pitchFamily="34" charset="-120"/>
            </a:endParaRPr>
          </a:p>
        </p:txBody>
      </p:sp>
      <p:grpSp>
        <p:nvGrpSpPr>
          <p:cNvPr id="10" name="组合 64"/>
          <p:cNvGrpSpPr/>
          <p:nvPr/>
        </p:nvGrpSpPr>
        <p:grpSpPr>
          <a:xfrm>
            <a:off x="679272" y="440429"/>
            <a:ext cx="756383" cy="856472"/>
            <a:chOff x="1379538" y="735534"/>
            <a:chExt cx="756383" cy="856472"/>
          </a:xfrm>
        </p:grpSpPr>
        <p:sp>
          <p:nvSpPr>
            <p:cNvPr id="13" name="矩形 12"/>
            <p:cNvSpPr/>
            <p:nvPr/>
          </p:nvSpPr>
          <p:spPr>
            <a:xfrm>
              <a:off x="1379538" y="735534"/>
              <a:ext cx="119478"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矩形 13"/>
            <p:cNvSpPr/>
            <p:nvPr/>
          </p:nvSpPr>
          <p:spPr>
            <a:xfrm>
              <a:off x="1574373" y="735534"/>
              <a:ext cx="36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矩形 14"/>
            <p:cNvSpPr/>
            <p:nvPr/>
          </p:nvSpPr>
          <p:spPr>
            <a:xfrm>
              <a:off x="1685730" y="735534"/>
              <a:ext cx="108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矩形 15"/>
            <p:cNvSpPr/>
            <p:nvPr/>
          </p:nvSpPr>
          <p:spPr>
            <a:xfrm>
              <a:off x="1869087" y="735534"/>
              <a:ext cx="119478"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矩形 16"/>
            <p:cNvSpPr/>
            <p:nvPr/>
          </p:nvSpPr>
          <p:spPr>
            <a:xfrm>
              <a:off x="2063921" y="735534"/>
              <a:ext cx="72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Tree>
    <p:extLst>
      <p:ext uri="{BB962C8B-B14F-4D97-AF65-F5344CB8AC3E}">
        <p14:creationId xmlns:p14="http://schemas.microsoft.com/office/powerpoint/2010/main" val="1119366009"/>
      </p:ext>
    </p:extLst>
  </p:cSld>
  <p:clrMapOvr>
    <a:masterClrMapping/>
  </p:clrMapOvr>
  <p:transition advClick="0" advTm="0">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63196" y="3971925"/>
            <a:ext cx="4506607" cy="1188356"/>
            <a:chOff x="-63196" y="3619500"/>
            <a:chExt cx="4506607" cy="1188356"/>
          </a:xfrm>
        </p:grpSpPr>
        <p:cxnSp>
          <p:nvCxnSpPr>
            <p:cNvPr id="24" name="直接连接符 23"/>
            <p:cNvCxnSpPr/>
            <p:nvPr/>
          </p:nvCxnSpPr>
          <p:spPr>
            <a:xfrm>
              <a:off x="-63196" y="3619500"/>
              <a:ext cx="2058292" cy="1188356"/>
            </a:xfrm>
            <a:prstGeom prst="line">
              <a:avLst/>
            </a:prstGeom>
            <a:ln w="12700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1995096" y="4807856"/>
              <a:ext cx="2448315" cy="0"/>
            </a:xfrm>
            <a:prstGeom prst="line">
              <a:avLst/>
            </a:prstGeom>
            <a:ln w="12700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0" name="文本框 29"/>
          <p:cNvSpPr txBox="1"/>
          <p:nvPr/>
        </p:nvSpPr>
        <p:spPr>
          <a:xfrm>
            <a:off x="1722697" y="-1"/>
            <a:ext cx="3443287" cy="6247864"/>
          </a:xfrm>
          <a:prstGeom prst="rect">
            <a:avLst/>
          </a:prstGeom>
          <a:noFill/>
        </p:spPr>
        <p:txBody>
          <a:bodyPr wrap="square" rtlCol="0">
            <a:spAutoFit/>
          </a:bodyPr>
          <a:lstStyle/>
          <a:p>
            <a:r>
              <a:rPr lang="en-US" altLang="zh-CN" sz="40000" dirty="0" smtClean="0">
                <a:solidFill>
                  <a:schemeClr val="accent5">
                    <a:lumMod val="75000"/>
                  </a:schemeClr>
                </a:solidFill>
                <a:latin typeface="Segoe UI Semibold" panose="020B0702040204020203" pitchFamily="34" charset="0"/>
                <a:cs typeface="Times New Roman" panose="02020603050405020304" pitchFamily="18" charset="0"/>
              </a:rPr>
              <a:t>3</a:t>
            </a:r>
            <a:endParaRPr lang="zh-CN" altLang="en-US" sz="40000" dirty="0">
              <a:solidFill>
                <a:schemeClr val="accent5">
                  <a:lumMod val="75000"/>
                </a:schemeClr>
              </a:solidFill>
              <a:latin typeface="Segoe UI Semibold" panose="020B0702040204020203" pitchFamily="34" charset="0"/>
              <a:cs typeface="Times New Roman" panose="02020603050405020304" pitchFamily="18" charset="0"/>
            </a:endParaRPr>
          </a:p>
        </p:txBody>
      </p:sp>
      <p:grpSp>
        <p:nvGrpSpPr>
          <p:cNvPr id="7" name="组合 6"/>
          <p:cNvGrpSpPr/>
          <p:nvPr/>
        </p:nvGrpSpPr>
        <p:grpSpPr>
          <a:xfrm>
            <a:off x="4676774" y="4003343"/>
            <a:ext cx="5882180" cy="2379970"/>
            <a:chOff x="5256694" y="3199624"/>
            <a:chExt cx="6130927" cy="2307644"/>
          </a:xfrm>
        </p:grpSpPr>
        <p:sp>
          <p:nvSpPr>
            <p:cNvPr id="63" name="任意多边形 62"/>
            <p:cNvSpPr/>
            <p:nvPr/>
          </p:nvSpPr>
          <p:spPr>
            <a:xfrm rot="16200000">
              <a:off x="4762301" y="3694017"/>
              <a:ext cx="2307644" cy="1318857"/>
            </a:xfrm>
            <a:custGeom>
              <a:avLst/>
              <a:gdLst>
                <a:gd name="connsiteX0" fmla="*/ 2461594 w 2461594"/>
                <a:gd name="connsiteY0" fmla="*/ 1303205 h 1318857"/>
                <a:gd name="connsiteX1" fmla="*/ 2335003 w 2461594"/>
                <a:gd name="connsiteY1" fmla="*/ 1208541 h 1318857"/>
                <a:gd name="connsiteX2" fmla="*/ 1241263 w 2461594"/>
                <a:gd name="connsiteY2" fmla="*/ 874450 h 1318857"/>
                <a:gd name="connsiteX3" fmla="*/ 147523 w 2461594"/>
                <a:gd name="connsiteY3" fmla="*/ 1208541 h 1318857"/>
                <a:gd name="connsiteX4" fmla="*/ 0 w 2461594"/>
                <a:gd name="connsiteY4" fmla="*/ 1318857 h 1318857"/>
                <a:gd name="connsiteX5" fmla="*/ 1238144 w 2461594"/>
                <a:gd name="connsiteY5" fmla="*/ 0 h 1318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594" h="1318857">
                  <a:moveTo>
                    <a:pt x="2461594" y="1303205"/>
                  </a:moveTo>
                  <a:lnTo>
                    <a:pt x="2335003" y="1208541"/>
                  </a:lnTo>
                  <a:cubicBezTo>
                    <a:pt x="2022788" y="997613"/>
                    <a:pt x="1646408" y="874450"/>
                    <a:pt x="1241263" y="874450"/>
                  </a:cubicBezTo>
                  <a:cubicBezTo>
                    <a:pt x="836117" y="874450"/>
                    <a:pt x="459737" y="997613"/>
                    <a:pt x="147523" y="1208541"/>
                  </a:cubicBezTo>
                  <a:lnTo>
                    <a:pt x="0" y="1318857"/>
                  </a:lnTo>
                  <a:lnTo>
                    <a:pt x="1238144" y="0"/>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4" name="流程图: 库存数据 63"/>
            <p:cNvSpPr/>
            <p:nvPr/>
          </p:nvSpPr>
          <p:spPr>
            <a:xfrm>
              <a:off x="6320321" y="3199624"/>
              <a:ext cx="5067300" cy="2307644"/>
            </a:xfrm>
            <a:prstGeom prst="flowChartOnlineStorag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6000" dirty="0"/>
            </a:p>
          </p:txBody>
        </p:sp>
        <p:sp>
          <p:nvSpPr>
            <p:cNvPr id="4" name="文本框 3"/>
            <p:cNvSpPr txBox="1"/>
            <p:nvPr/>
          </p:nvSpPr>
          <p:spPr>
            <a:xfrm>
              <a:off x="6516718" y="3812568"/>
              <a:ext cx="4089909" cy="686374"/>
            </a:xfrm>
            <a:prstGeom prst="rect">
              <a:avLst/>
            </a:prstGeom>
            <a:noFill/>
          </p:spPr>
          <p:txBody>
            <a:bodyPr wrap="square" rtlCol="0">
              <a:spAutoFit/>
            </a:bodyPr>
            <a:lstStyle/>
            <a:p>
              <a:pPr algn="ctr"/>
              <a:r>
                <a:rPr lang="zh-TW" altLang="en-US" sz="4000" dirty="0" smtClean="0">
                  <a:solidFill>
                    <a:schemeClr val="bg1"/>
                  </a:solidFill>
                </a:rPr>
                <a:t>互動</a:t>
              </a:r>
              <a:r>
                <a:rPr lang="en-US" altLang="zh-TW" sz="4000" dirty="0" smtClean="0">
                  <a:solidFill>
                    <a:schemeClr val="bg1"/>
                  </a:solidFill>
                </a:rPr>
                <a:t>time</a:t>
              </a:r>
              <a:endParaRPr lang="zh-TW" altLang="en-US" sz="4000" dirty="0">
                <a:solidFill>
                  <a:schemeClr val="bg1"/>
                </a:solidFill>
              </a:endParaRPr>
            </a:p>
          </p:txBody>
        </p:sp>
        <p:sp>
          <p:nvSpPr>
            <p:cNvPr id="5" name="矩形 4"/>
            <p:cNvSpPr/>
            <p:nvPr/>
          </p:nvSpPr>
          <p:spPr>
            <a:xfrm>
              <a:off x="6947843" y="4319716"/>
              <a:ext cx="3307303" cy="358108"/>
            </a:xfrm>
            <a:prstGeom prst="rect">
              <a:avLst/>
            </a:prstGeom>
          </p:spPr>
          <p:txBody>
            <a:bodyPr wrap="square">
              <a:spAutoFit/>
            </a:bodyPr>
            <a:lstStyle/>
            <a:p>
              <a:pPr algn="just"/>
              <a:endParaRPr lang="zh-CN" altLang="en-US" dirty="0"/>
            </a:p>
          </p:txBody>
        </p:sp>
      </p:grpSp>
      <p:grpSp>
        <p:nvGrpSpPr>
          <p:cNvPr id="14" name="Group 67"/>
          <p:cNvGrpSpPr/>
          <p:nvPr/>
        </p:nvGrpSpPr>
        <p:grpSpPr>
          <a:xfrm>
            <a:off x="7035557" y="849555"/>
            <a:ext cx="1776819" cy="3153788"/>
            <a:chOff x="2587625" y="-3175"/>
            <a:chExt cx="4133850" cy="7337426"/>
          </a:xfrm>
          <a:solidFill>
            <a:srgbClr val="406FC4"/>
          </a:solidFill>
        </p:grpSpPr>
        <p:sp>
          <p:nvSpPr>
            <p:cNvPr id="15" name="Freeform 5"/>
            <p:cNvSpPr>
              <a:spLocks noEditPoints="1"/>
            </p:cNvSpPr>
            <p:nvPr/>
          </p:nvSpPr>
          <p:spPr bwMode="auto">
            <a:xfrm>
              <a:off x="2587625" y="3748088"/>
              <a:ext cx="1843088" cy="1541463"/>
            </a:xfrm>
            <a:custGeom>
              <a:avLst/>
              <a:gdLst/>
              <a:ahLst/>
              <a:cxnLst>
                <a:cxn ang="0">
                  <a:pos x="71" y="27"/>
                </a:cxn>
                <a:cxn ang="0">
                  <a:pos x="50" y="42"/>
                </a:cxn>
                <a:cxn ang="0">
                  <a:pos x="1" y="390"/>
                </a:cxn>
                <a:cxn ang="0">
                  <a:pos x="16" y="411"/>
                </a:cxn>
                <a:cxn ang="0">
                  <a:pos x="18" y="414"/>
                </a:cxn>
                <a:cxn ang="0">
                  <a:pos x="26" y="419"/>
                </a:cxn>
                <a:cxn ang="0">
                  <a:pos x="27" y="420"/>
                </a:cxn>
                <a:cxn ang="0">
                  <a:pos x="36" y="417"/>
                </a:cxn>
                <a:cxn ang="0">
                  <a:pos x="39" y="414"/>
                </a:cxn>
                <a:cxn ang="0">
                  <a:pos x="481" y="476"/>
                </a:cxn>
                <a:cxn ang="0">
                  <a:pos x="483" y="480"/>
                </a:cxn>
                <a:cxn ang="0">
                  <a:pos x="491" y="484"/>
                </a:cxn>
                <a:cxn ang="0">
                  <a:pos x="492" y="484"/>
                </a:cxn>
                <a:cxn ang="0">
                  <a:pos x="501" y="482"/>
                </a:cxn>
                <a:cxn ang="0">
                  <a:pos x="504" y="479"/>
                </a:cxn>
                <a:cxn ang="0">
                  <a:pos x="508" y="480"/>
                </a:cxn>
                <a:cxn ang="0">
                  <a:pos x="529" y="464"/>
                </a:cxn>
                <a:cxn ang="0">
                  <a:pos x="577" y="116"/>
                </a:cxn>
                <a:cxn ang="0">
                  <a:pos x="562" y="95"/>
                </a:cxn>
                <a:cxn ang="0">
                  <a:pos x="504" y="87"/>
                </a:cxn>
                <a:cxn ang="0">
                  <a:pos x="502" y="97"/>
                </a:cxn>
                <a:cxn ang="0">
                  <a:pos x="423" y="86"/>
                </a:cxn>
                <a:cxn ang="0">
                  <a:pos x="426" y="63"/>
                </a:cxn>
                <a:cxn ang="0">
                  <a:pos x="416" y="61"/>
                </a:cxn>
                <a:cxn ang="0">
                  <a:pos x="418" y="48"/>
                </a:cxn>
                <a:cxn ang="0">
                  <a:pos x="397" y="17"/>
                </a:cxn>
                <a:cxn ang="0">
                  <a:pos x="397" y="31"/>
                </a:cxn>
                <a:cxn ang="0">
                  <a:pos x="395" y="58"/>
                </a:cxn>
                <a:cxn ang="0">
                  <a:pos x="395" y="58"/>
                </a:cxn>
                <a:cxn ang="0">
                  <a:pos x="388" y="58"/>
                </a:cxn>
                <a:cxn ang="0">
                  <a:pos x="385" y="80"/>
                </a:cxn>
                <a:cxn ang="0">
                  <a:pos x="256" y="62"/>
                </a:cxn>
                <a:cxn ang="0">
                  <a:pos x="259" y="39"/>
                </a:cxn>
                <a:cxn ang="0">
                  <a:pos x="253" y="39"/>
                </a:cxn>
                <a:cxn ang="0">
                  <a:pos x="253" y="38"/>
                </a:cxn>
                <a:cxn ang="0">
                  <a:pos x="274" y="19"/>
                </a:cxn>
                <a:cxn ang="0">
                  <a:pos x="258" y="0"/>
                </a:cxn>
                <a:cxn ang="0">
                  <a:pos x="237" y="22"/>
                </a:cxn>
                <a:cxn ang="0">
                  <a:pos x="235" y="36"/>
                </a:cxn>
                <a:cxn ang="0">
                  <a:pos x="222" y="34"/>
                </a:cxn>
                <a:cxn ang="0">
                  <a:pos x="218" y="57"/>
                </a:cxn>
                <a:cxn ang="0">
                  <a:pos x="140" y="46"/>
                </a:cxn>
                <a:cxn ang="0">
                  <a:pos x="141" y="37"/>
                </a:cxn>
                <a:cxn ang="0">
                  <a:pos x="71" y="27"/>
                </a:cxn>
                <a:cxn ang="0">
                  <a:pos x="250" y="49"/>
                </a:cxn>
                <a:cxn ang="0">
                  <a:pos x="248" y="61"/>
                </a:cxn>
                <a:cxn ang="0">
                  <a:pos x="226" y="58"/>
                </a:cxn>
                <a:cxn ang="0">
                  <a:pos x="227" y="46"/>
                </a:cxn>
                <a:cxn ang="0">
                  <a:pos x="250" y="49"/>
                </a:cxn>
                <a:cxn ang="0">
                  <a:pos x="392" y="81"/>
                </a:cxn>
                <a:cxn ang="0">
                  <a:pos x="393" y="69"/>
                </a:cxn>
                <a:cxn ang="0">
                  <a:pos x="416" y="72"/>
                </a:cxn>
                <a:cxn ang="0">
                  <a:pos x="414" y="84"/>
                </a:cxn>
                <a:cxn ang="0">
                  <a:pos x="392" y="81"/>
                </a:cxn>
              </a:cxnLst>
              <a:rect l="0" t="0" r="r" b="b"/>
              <a:pathLst>
                <a:path w="579" h="485">
                  <a:moveTo>
                    <a:pt x="71" y="27"/>
                  </a:moveTo>
                  <a:cubicBezTo>
                    <a:pt x="59" y="25"/>
                    <a:pt x="52" y="30"/>
                    <a:pt x="50" y="42"/>
                  </a:cubicBezTo>
                  <a:cubicBezTo>
                    <a:pt x="1" y="390"/>
                    <a:pt x="1" y="390"/>
                    <a:pt x="1" y="390"/>
                  </a:cubicBezTo>
                  <a:cubicBezTo>
                    <a:pt x="0" y="402"/>
                    <a:pt x="5" y="409"/>
                    <a:pt x="16" y="411"/>
                  </a:cubicBezTo>
                  <a:cubicBezTo>
                    <a:pt x="17" y="412"/>
                    <a:pt x="17" y="413"/>
                    <a:pt x="18" y="414"/>
                  </a:cubicBezTo>
                  <a:cubicBezTo>
                    <a:pt x="20" y="417"/>
                    <a:pt x="23" y="419"/>
                    <a:pt x="26" y="419"/>
                  </a:cubicBezTo>
                  <a:cubicBezTo>
                    <a:pt x="27" y="420"/>
                    <a:pt x="27" y="420"/>
                    <a:pt x="27" y="420"/>
                  </a:cubicBezTo>
                  <a:cubicBezTo>
                    <a:pt x="30" y="420"/>
                    <a:pt x="33" y="419"/>
                    <a:pt x="36" y="417"/>
                  </a:cubicBezTo>
                  <a:cubicBezTo>
                    <a:pt x="37" y="416"/>
                    <a:pt x="38" y="415"/>
                    <a:pt x="39" y="414"/>
                  </a:cubicBezTo>
                  <a:cubicBezTo>
                    <a:pt x="481" y="476"/>
                    <a:pt x="481" y="476"/>
                    <a:pt x="481" y="476"/>
                  </a:cubicBezTo>
                  <a:cubicBezTo>
                    <a:pt x="482" y="477"/>
                    <a:pt x="483" y="478"/>
                    <a:pt x="483" y="480"/>
                  </a:cubicBezTo>
                  <a:cubicBezTo>
                    <a:pt x="485" y="482"/>
                    <a:pt x="488" y="484"/>
                    <a:pt x="491" y="484"/>
                  </a:cubicBezTo>
                  <a:cubicBezTo>
                    <a:pt x="492" y="484"/>
                    <a:pt x="492" y="484"/>
                    <a:pt x="492" y="484"/>
                  </a:cubicBezTo>
                  <a:cubicBezTo>
                    <a:pt x="496" y="485"/>
                    <a:pt x="499" y="484"/>
                    <a:pt x="501" y="482"/>
                  </a:cubicBezTo>
                  <a:cubicBezTo>
                    <a:pt x="502" y="481"/>
                    <a:pt x="503" y="480"/>
                    <a:pt x="504" y="479"/>
                  </a:cubicBezTo>
                  <a:cubicBezTo>
                    <a:pt x="508" y="480"/>
                    <a:pt x="508" y="480"/>
                    <a:pt x="508" y="480"/>
                  </a:cubicBezTo>
                  <a:cubicBezTo>
                    <a:pt x="520" y="482"/>
                    <a:pt x="527" y="476"/>
                    <a:pt x="529" y="464"/>
                  </a:cubicBezTo>
                  <a:cubicBezTo>
                    <a:pt x="577" y="116"/>
                    <a:pt x="577" y="116"/>
                    <a:pt x="577" y="116"/>
                  </a:cubicBezTo>
                  <a:cubicBezTo>
                    <a:pt x="579" y="104"/>
                    <a:pt x="574" y="97"/>
                    <a:pt x="562" y="95"/>
                  </a:cubicBezTo>
                  <a:cubicBezTo>
                    <a:pt x="504" y="87"/>
                    <a:pt x="504" y="87"/>
                    <a:pt x="504" y="87"/>
                  </a:cubicBezTo>
                  <a:cubicBezTo>
                    <a:pt x="502" y="97"/>
                    <a:pt x="502" y="97"/>
                    <a:pt x="502" y="97"/>
                  </a:cubicBezTo>
                  <a:cubicBezTo>
                    <a:pt x="423" y="86"/>
                    <a:pt x="423" y="86"/>
                    <a:pt x="423" y="86"/>
                  </a:cubicBezTo>
                  <a:cubicBezTo>
                    <a:pt x="426" y="63"/>
                    <a:pt x="426" y="63"/>
                    <a:pt x="426" y="63"/>
                  </a:cubicBezTo>
                  <a:cubicBezTo>
                    <a:pt x="416" y="61"/>
                    <a:pt x="416" y="61"/>
                    <a:pt x="416" y="61"/>
                  </a:cubicBezTo>
                  <a:cubicBezTo>
                    <a:pt x="418" y="48"/>
                    <a:pt x="418" y="48"/>
                    <a:pt x="418" y="48"/>
                  </a:cubicBezTo>
                  <a:cubicBezTo>
                    <a:pt x="420" y="33"/>
                    <a:pt x="413" y="23"/>
                    <a:pt x="397" y="17"/>
                  </a:cubicBezTo>
                  <a:cubicBezTo>
                    <a:pt x="397" y="31"/>
                    <a:pt x="397" y="31"/>
                    <a:pt x="397" y="31"/>
                  </a:cubicBezTo>
                  <a:cubicBezTo>
                    <a:pt x="398" y="35"/>
                    <a:pt x="398" y="44"/>
                    <a:pt x="395" y="58"/>
                  </a:cubicBezTo>
                  <a:cubicBezTo>
                    <a:pt x="395" y="58"/>
                    <a:pt x="395" y="58"/>
                    <a:pt x="395" y="58"/>
                  </a:cubicBezTo>
                  <a:cubicBezTo>
                    <a:pt x="388" y="58"/>
                    <a:pt x="388" y="58"/>
                    <a:pt x="388" y="58"/>
                  </a:cubicBezTo>
                  <a:cubicBezTo>
                    <a:pt x="385" y="80"/>
                    <a:pt x="385" y="80"/>
                    <a:pt x="385" y="80"/>
                  </a:cubicBezTo>
                  <a:cubicBezTo>
                    <a:pt x="256" y="62"/>
                    <a:pt x="256" y="62"/>
                    <a:pt x="256" y="62"/>
                  </a:cubicBezTo>
                  <a:cubicBezTo>
                    <a:pt x="259" y="39"/>
                    <a:pt x="259" y="39"/>
                    <a:pt x="259" y="39"/>
                  </a:cubicBezTo>
                  <a:cubicBezTo>
                    <a:pt x="253" y="39"/>
                    <a:pt x="253" y="39"/>
                    <a:pt x="253" y="39"/>
                  </a:cubicBezTo>
                  <a:cubicBezTo>
                    <a:pt x="253" y="38"/>
                    <a:pt x="253" y="38"/>
                    <a:pt x="253" y="38"/>
                  </a:cubicBezTo>
                  <a:cubicBezTo>
                    <a:pt x="255" y="22"/>
                    <a:pt x="262" y="16"/>
                    <a:pt x="274" y="19"/>
                  </a:cubicBezTo>
                  <a:cubicBezTo>
                    <a:pt x="258" y="0"/>
                    <a:pt x="258" y="0"/>
                    <a:pt x="258" y="0"/>
                  </a:cubicBezTo>
                  <a:cubicBezTo>
                    <a:pt x="246" y="2"/>
                    <a:pt x="239" y="10"/>
                    <a:pt x="237" y="22"/>
                  </a:cubicBezTo>
                  <a:cubicBezTo>
                    <a:pt x="235" y="36"/>
                    <a:pt x="235" y="36"/>
                    <a:pt x="235" y="36"/>
                  </a:cubicBezTo>
                  <a:cubicBezTo>
                    <a:pt x="222" y="34"/>
                    <a:pt x="222" y="34"/>
                    <a:pt x="222" y="34"/>
                  </a:cubicBezTo>
                  <a:cubicBezTo>
                    <a:pt x="218" y="57"/>
                    <a:pt x="218" y="57"/>
                    <a:pt x="218" y="57"/>
                  </a:cubicBezTo>
                  <a:cubicBezTo>
                    <a:pt x="140" y="46"/>
                    <a:pt x="140" y="46"/>
                    <a:pt x="140" y="46"/>
                  </a:cubicBezTo>
                  <a:cubicBezTo>
                    <a:pt x="141" y="37"/>
                    <a:pt x="141" y="37"/>
                    <a:pt x="141" y="37"/>
                  </a:cubicBezTo>
                  <a:lnTo>
                    <a:pt x="71" y="27"/>
                  </a:lnTo>
                  <a:close/>
                  <a:moveTo>
                    <a:pt x="250" y="49"/>
                  </a:moveTo>
                  <a:cubicBezTo>
                    <a:pt x="248" y="61"/>
                    <a:pt x="248" y="61"/>
                    <a:pt x="248" y="61"/>
                  </a:cubicBezTo>
                  <a:cubicBezTo>
                    <a:pt x="226" y="58"/>
                    <a:pt x="226" y="58"/>
                    <a:pt x="226" y="58"/>
                  </a:cubicBezTo>
                  <a:cubicBezTo>
                    <a:pt x="227" y="46"/>
                    <a:pt x="227" y="46"/>
                    <a:pt x="227" y="46"/>
                  </a:cubicBezTo>
                  <a:lnTo>
                    <a:pt x="250" y="49"/>
                  </a:lnTo>
                  <a:close/>
                  <a:moveTo>
                    <a:pt x="392" y="81"/>
                  </a:moveTo>
                  <a:cubicBezTo>
                    <a:pt x="393" y="69"/>
                    <a:pt x="393" y="69"/>
                    <a:pt x="393" y="69"/>
                  </a:cubicBezTo>
                  <a:cubicBezTo>
                    <a:pt x="416" y="72"/>
                    <a:pt x="416" y="72"/>
                    <a:pt x="416" y="72"/>
                  </a:cubicBezTo>
                  <a:cubicBezTo>
                    <a:pt x="414" y="84"/>
                    <a:pt x="414" y="84"/>
                    <a:pt x="414" y="84"/>
                  </a:cubicBezTo>
                  <a:lnTo>
                    <a:pt x="392" y="8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8"/>
            <p:cNvSpPr>
              <a:spLocks/>
            </p:cNvSpPr>
            <p:nvPr/>
          </p:nvSpPr>
          <p:spPr bwMode="auto">
            <a:xfrm>
              <a:off x="2771775" y="-3175"/>
              <a:ext cx="3949700" cy="7337426"/>
            </a:xfrm>
            <a:custGeom>
              <a:avLst/>
              <a:gdLst/>
              <a:ahLst/>
              <a:cxnLst>
                <a:cxn ang="0">
                  <a:pos x="743" y="97"/>
                </a:cxn>
                <a:cxn ang="0">
                  <a:pos x="724" y="161"/>
                </a:cxn>
                <a:cxn ang="0">
                  <a:pos x="707" y="220"/>
                </a:cxn>
                <a:cxn ang="0">
                  <a:pos x="716" y="247"/>
                </a:cxn>
                <a:cxn ang="0">
                  <a:pos x="711" y="273"/>
                </a:cxn>
                <a:cxn ang="0">
                  <a:pos x="767" y="327"/>
                </a:cxn>
                <a:cxn ang="0">
                  <a:pos x="722" y="448"/>
                </a:cxn>
                <a:cxn ang="0">
                  <a:pos x="686" y="682"/>
                </a:cxn>
                <a:cxn ang="0">
                  <a:pos x="672" y="751"/>
                </a:cxn>
                <a:cxn ang="0">
                  <a:pos x="618" y="794"/>
                </a:cxn>
                <a:cxn ang="0">
                  <a:pos x="416" y="742"/>
                </a:cxn>
                <a:cxn ang="0">
                  <a:pos x="348" y="503"/>
                </a:cxn>
                <a:cxn ang="0">
                  <a:pos x="306" y="304"/>
                </a:cxn>
                <a:cxn ang="0">
                  <a:pos x="324" y="273"/>
                </a:cxn>
                <a:cxn ang="0">
                  <a:pos x="326" y="228"/>
                </a:cxn>
                <a:cxn ang="0">
                  <a:pos x="332" y="144"/>
                </a:cxn>
                <a:cxn ang="0">
                  <a:pos x="343" y="83"/>
                </a:cxn>
                <a:cxn ang="0">
                  <a:pos x="251" y="3"/>
                </a:cxn>
                <a:cxn ang="0">
                  <a:pos x="143" y="16"/>
                </a:cxn>
                <a:cxn ang="0">
                  <a:pos x="81" y="167"/>
                </a:cxn>
                <a:cxn ang="0">
                  <a:pos x="110" y="263"/>
                </a:cxn>
                <a:cxn ang="0">
                  <a:pos x="67" y="361"/>
                </a:cxn>
                <a:cxn ang="0">
                  <a:pos x="82" y="1272"/>
                </a:cxn>
                <a:cxn ang="0">
                  <a:pos x="81" y="1602"/>
                </a:cxn>
                <a:cxn ang="0">
                  <a:pos x="63" y="2082"/>
                </a:cxn>
                <a:cxn ang="0">
                  <a:pos x="332" y="2304"/>
                </a:cxn>
                <a:cxn ang="0">
                  <a:pos x="456" y="2256"/>
                </a:cxn>
                <a:cxn ang="0">
                  <a:pos x="515" y="2197"/>
                </a:cxn>
                <a:cxn ang="0">
                  <a:pos x="332" y="2058"/>
                </a:cxn>
                <a:cxn ang="0">
                  <a:pos x="399" y="1616"/>
                </a:cxn>
                <a:cxn ang="0">
                  <a:pos x="447" y="1202"/>
                </a:cxn>
                <a:cxn ang="0">
                  <a:pos x="430" y="902"/>
                </a:cxn>
                <a:cxn ang="0">
                  <a:pos x="614" y="937"/>
                </a:cxn>
                <a:cxn ang="0">
                  <a:pos x="665" y="951"/>
                </a:cxn>
                <a:cxn ang="0">
                  <a:pos x="713" y="1283"/>
                </a:cxn>
                <a:cxn ang="0">
                  <a:pos x="819" y="1939"/>
                </a:cxn>
                <a:cxn ang="0">
                  <a:pos x="769" y="2111"/>
                </a:cxn>
                <a:cxn ang="0">
                  <a:pos x="609" y="2203"/>
                </a:cxn>
                <a:cxn ang="0">
                  <a:pos x="760" y="2240"/>
                </a:cxn>
                <a:cxn ang="0">
                  <a:pos x="832" y="2244"/>
                </a:cxn>
                <a:cxn ang="0">
                  <a:pos x="899" y="2289"/>
                </a:cxn>
                <a:cxn ang="0">
                  <a:pos x="1104" y="2214"/>
                </a:cxn>
                <a:cxn ang="0">
                  <a:pos x="1110" y="2066"/>
                </a:cxn>
                <a:cxn ang="0">
                  <a:pos x="1085" y="1626"/>
                </a:cxn>
                <a:cxn ang="0">
                  <a:pos x="1067" y="1328"/>
                </a:cxn>
                <a:cxn ang="0">
                  <a:pos x="1066" y="1271"/>
                </a:cxn>
                <a:cxn ang="0">
                  <a:pos x="1090" y="1202"/>
                </a:cxn>
                <a:cxn ang="0">
                  <a:pos x="1141" y="957"/>
                </a:cxn>
                <a:cxn ang="0">
                  <a:pos x="1225" y="717"/>
                </a:cxn>
                <a:cxn ang="0">
                  <a:pos x="1153" y="548"/>
                </a:cxn>
                <a:cxn ang="0">
                  <a:pos x="939" y="274"/>
                </a:cxn>
                <a:cxn ang="0">
                  <a:pos x="973" y="144"/>
                </a:cxn>
                <a:cxn ang="0">
                  <a:pos x="902" y="47"/>
                </a:cxn>
                <a:cxn ang="0">
                  <a:pos x="876" y="38"/>
                </a:cxn>
                <a:cxn ang="0">
                  <a:pos x="839" y="40"/>
                </a:cxn>
                <a:cxn ang="0">
                  <a:pos x="761" y="44"/>
                </a:cxn>
              </a:cxnLst>
              <a:rect l="0" t="0" r="r" b="b"/>
              <a:pathLst>
                <a:path w="1241" h="2308">
                  <a:moveTo>
                    <a:pt x="727" y="55"/>
                  </a:moveTo>
                  <a:cubicBezTo>
                    <a:pt x="728" y="65"/>
                    <a:pt x="728" y="65"/>
                    <a:pt x="728" y="65"/>
                  </a:cubicBezTo>
                  <a:cubicBezTo>
                    <a:pt x="729" y="72"/>
                    <a:pt x="729" y="72"/>
                    <a:pt x="729" y="72"/>
                  </a:cubicBezTo>
                  <a:cubicBezTo>
                    <a:pt x="734" y="82"/>
                    <a:pt x="734" y="82"/>
                    <a:pt x="734" y="82"/>
                  </a:cubicBezTo>
                  <a:cubicBezTo>
                    <a:pt x="739" y="83"/>
                    <a:pt x="739" y="83"/>
                    <a:pt x="739" y="83"/>
                  </a:cubicBezTo>
                  <a:cubicBezTo>
                    <a:pt x="742" y="91"/>
                    <a:pt x="742" y="91"/>
                    <a:pt x="742" y="91"/>
                  </a:cubicBezTo>
                  <a:cubicBezTo>
                    <a:pt x="743" y="97"/>
                    <a:pt x="743" y="97"/>
                    <a:pt x="743" y="97"/>
                  </a:cubicBezTo>
                  <a:cubicBezTo>
                    <a:pt x="741" y="101"/>
                    <a:pt x="741" y="101"/>
                    <a:pt x="741" y="101"/>
                  </a:cubicBezTo>
                  <a:cubicBezTo>
                    <a:pt x="735" y="107"/>
                    <a:pt x="735" y="107"/>
                    <a:pt x="735" y="107"/>
                  </a:cubicBezTo>
                  <a:cubicBezTo>
                    <a:pt x="721" y="137"/>
                    <a:pt x="721" y="137"/>
                    <a:pt x="721" y="137"/>
                  </a:cubicBezTo>
                  <a:cubicBezTo>
                    <a:pt x="719" y="145"/>
                    <a:pt x="719" y="145"/>
                    <a:pt x="719" y="145"/>
                  </a:cubicBezTo>
                  <a:cubicBezTo>
                    <a:pt x="719" y="148"/>
                    <a:pt x="719" y="148"/>
                    <a:pt x="719" y="148"/>
                  </a:cubicBezTo>
                  <a:cubicBezTo>
                    <a:pt x="724" y="157"/>
                    <a:pt x="724" y="157"/>
                    <a:pt x="724" y="157"/>
                  </a:cubicBezTo>
                  <a:cubicBezTo>
                    <a:pt x="724" y="161"/>
                    <a:pt x="724" y="161"/>
                    <a:pt x="724" y="161"/>
                  </a:cubicBezTo>
                  <a:cubicBezTo>
                    <a:pt x="722" y="167"/>
                    <a:pt x="722" y="167"/>
                    <a:pt x="722" y="167"/>
                  </a:cubicBezTo>
                  <a:cubicBezTo>
                    <a:pt x="718" y="176"/>
                    <a:pt x="718" y="176"/>
                    <a:pt x="718" y="176"/>
                  </a:cubicBezTo>
                  <a:cubicBezTo>
                    <a:pt x="695" y="204"/>
                    <a:pt x="695" y="204"/>
                    <a:pt x="695" y="204"/>
                  </a:cubicBezTo>
                  <a:cubicBezTo>
                    <a:pt x="694" y="208"/>
                    <a:pt x="694" y="208"/>
                    <a:pt x="694" y="208"/>
                  </a:cubicBezTo>
                  <a:cubicBezTo>
                    <a:pt x="695" y="211"/>
                    <a:pt x="695" y="211"/>
                    <a:pt x="695" y="211"/>
                  </a:cubicBezTo>
                  <a:cubicBezTo>
                    <a:pt x="700" y="217"/>
                    <a:pt x="700" y="217"/>
                    <a:pt x="700" y="217"/>
                  </a:cubicBezTo>
                  <a:cubicBezTo>
                    <a:pt x="707" y="220"/>
                    <a:pt x="707" y="220"/>
                    <a:pt x="707" y="220"/>
                  </a:cubicBezTo>
                  <a:cubicBezTo>
                    <a:pt x="714" y="224"/>
                    <a:pt x="714" y="224"/>
                    <a:pt x="714" y="224"/>
                  </a:cubicBezTo>
                  <a:cubicBezTo>
                    <a:pt x="714" y="230"/>
                    <a:pt x="714" y="230"/>
                    <a:pt x="714" y="230"/>
                  </a:cubicBezTo>
                  <a:cubicBezTo>
                    <a:pt x="711" y="234"/>
                    <a:pt x="711" y="234"/>
                    <a:pt x="711" y="234"/>
                  </a:cubicBezTo>
                  <a:cubicBezTo>
                    <a:pt x="709" y="237"/>
                    <a:pt x="709" y="237"/>
                    <a:pt x="709" y="237"/>
                  </a:cubicBezTo>
                  <a:cubicBezTo>
                    <a:pt x="709" y="241"/>
                    <a:pt x="709" y="241"/>
                    <a:pt x="709" y="241"/>
                  </a:cubicBezTo>
                  <a:cubicBezTo>
                    <a:pt x="712" y="244"/>
                    <a:pt x="712" y="244"/>
                    <a:pt x="712" y="244"/>
                  </a:cubicBezTo>
                  <a:cubicBezTo>
                    <a:pt x="716" y="247"/>
                    <a:pt x="716" y="247"/>
                    <a:pt x="716" y="247"/>
                  </a:cubicBezTo>
                  <a:cubicBezTo>
                    <a:pt x="716" y="252"/>
                    <a:pt x="716" y="252"/>
                    <a:pt x="716" y="252"/>
                  </a:cubicBezTo>
                  <a:cubicBezTo>
                    <a:pt x="713" y="257"/>
                    <a:pt x="713" y="257"/>
                    <a:pt x="713" y="257"/>
                  </a:cubicBezTo>
                  <a:cubicBezTo>
                    <a:pt x="709" y="259"/>
                    <a:pt x="709" y="259"/>
                    <a:pt x="709" y="259"/>
                  </a:cubicBezTo>
                  <a:cubicBezTo>
                    <a:pt x="706" y="263"/>
                    <a:pt x="706" y="263"/>
                    <a:pt x="706" y="263"/>
                  </a:cubicBezTo>
                  <a:cubicBezTo>
                    <a:pt x="706" y="267"/>
                    <a:pt x="706" y="267"/>
                    <a:pt x="706" y="267"/>
                  </a:cubicBezTo>
                  <a:cubicBezTo>
                    <a:pt x="709" y="269"/>
                    <a:pt x="709" y="269"/>
                    <a:pt x="709" y="269"/>
                  </a:cubicBezTo>
                  <a:cubicBezTo>
                    <a:pt x="711" y="273"/>
                    <a:pt x="711" y="273"/>
                    <a:pt x="711" y="273"/>
                  </a:cubicBezTo>
                  <a:cubicBezTo>
                    <a:pt x="711" y="281"/>
                    <a:pt x="711" y="281"/>
                    <a:pt x="711" y="281"/>
                  </a:cubicBezTo>
                  <a:cubicBezTo>
                    <a:pt x="707" y="286"/>
                    <a:pt x="707" y="286"/>
                    <a:pt x="707" y="286"/>
                  </a:cubicBezTo>
                  <a:cubicBezTo>
                    <a:pt x="705" y="295"/>
                    <a:pt x="705" y="295"/>
                    <a:pt x="705" y="295"/>
                  </a:cubicBezTo>
                  <a:cubicBezTo>
                    <a:pt x="707" y="304"/>
                    <a:pt x="707" y="304"/>
                    <a:pt x="707" y="304"/>
                  </a:cubicBezTo>
                  <a:cubicBezTo>
                    <a:pt x="717" y="312"/>
                    <a:pt x="717" y="312"/>
                    <a:pt x="717" y="312"/>
                  </a:cubicBezTo>
                  <a:cubicBezTo>
                    <a:pt x="750" y="319"/>
                    <a:pt x="750" y="319"/>
                    <a:pt x="750" y="319"/>
                  </a:cubicBezTo>
                  <a:cubicBezTo>
                    <a:pt x="767" y="327"/>
                    <a:pt x="767" y="327"/>
                    <a:pt x="767" y="327"/>
                  </a:cubicBezTo>
                  <a:cubicBezTo>
                    <a:pt x="789" y="344"/>
                    <a:pt x="789" y="344"/>
                    <a:pt x="789" y="344"/>
                  </a:cubicBezTo>
                  <a:cubicBezTo>
                    <a:pt x="799" y="356"/>
                    <a:pt x="799" y="356"/>
                    <a:pt x="799" y="356"/>
                  </a:cubicBezTo>
                  <a:cubicBezTo>
                    <a:pt x="799" y="370"/>
                    <a:pt x="799" y="370"/>
                    <a:pt x="799" y="370"/>
                  </a:cubicBezTo>
                  <a:cubicBezTo>
                    <a:pt x="795" y="386"/>
                    <a:pt x="795" y="386"/>
                    <a:pt x="795" y="386"/>
                  </a:cubicBezTo>
                  <a:cubicBezTo>
                    <a:pt x="788" y="397"/>
                    <a:pt x="788" y="397"/>
                    <a:pt x="788" y="397"/>
                  </a:cubicBezTo>
                  <a:cubicBezTo>
                    <a:pt x="744" y="428"/>
                    <a:pt x="744" y="428"/>
                    <a:pt x="744" y="428"/>
                  </a:cubicBezTo>
                  <a:cubicBezTo>
                    <a:pt x="722" y="448"/>
                    <a:pt x="722" y="448"/>
                    <a:pt x="722" y="448"/>
                  </a:cubicBezTo>
                  <a:cubicBezTo>
                    <a:pt x="707" y="471"/>
                    <a:pt x="707" y="471"/>
                    <a:pt x="707" y="471"/>
                  </a:cubicBezTo>
                  <a:cubicBezTo>
                    <a:pt x="701" y="496"/>
                    <a:pt x="701" y="496"/>
                    <a:pt x="701" y="496"/>
                  </a:cubicBezTo>
                  <a:cubicBezTo>
                    <a:pt x="696" y="542"/>
                    <a:pt x="696" y="542"/>
                    <a:pt x="696" y="542"/>
                  </a:cubicBezTo>
                  <a:cubicBezTo>
                    <a:pt x="695" y="621"/>
                    <a:pt x="695" y="621"/>
                    <a:pt x="695" y="621"/>
                  </a:cubicBezTo>
                  <a:cubicBezTo>
                    <a:pt x="692" y="632"/>
                    <a:pt x="692" y="632"/>
                    <a:pt x="692" y="632"/>
                  </a:cubicBezTo>
                  <a:cubicBezTo>
                    <a:pt x="687" y="643"/>
                    <a:pt x="687" y="643"/>
                    <a:pt x="687" y="643"/>
                  </a:cubicBezTo>
                  <a:cubicBezTo>
                    <a:pt x="686" y="682"/>
                    <a:pt x="686" y="682"/>
                    <a:pt x="686" y="682"/>
                  </a:cubicBezTo>
                  <a:cubicBezTo>
                    <a:pt x="687" y="690"/>
                    <a:pt x="687" y="690"/>
                    <a:pt x="687" y="690"/>
                  </a:cubicBezTo>
                  <a:cubicBezTo>
                    <a:pt x="683" y="716"/>
                    <a:pt x="683" y="716"/>
                    <a:pt x="683" y="716"/>
                  </a:cubicBezTo>
                  <a:cubicBezTo>
                    <a:pt x="687" y="726"/>
                    <a:pt x="687" y="726"/>
                    <a:pt x="687" y="726"/>
                  </a:cubicBezTo>
                  <a:cubicBezTo>
                    <a:pt x="687" y="727"/>
                    <a:pt x="688" y="729"/>
                    <a:pt x="690" y="733"/>
                  </a:cubicBezTo>
                  <a:cubicBezTo>
                    <a:pt x="690" y="734"/>
                    <a:pt x="688" y="736"/>
                    <a:pt x="686" y="738"/>
                  </a:cubicBezTo>
                  <a:cubicBezTo>
                    <a:pt x="680" y="743"/>
                    <a:pt x="676" y="746"/>
                    <a:pt x="675" y="746"/>
                  </a:cubicBezTo>
                  <a:cubicBezTo>
                    <a:pt x="674" y="747"/>
                    <a:pt x="673" y="748"/>
                    <a:pt x="672" y="751"/>
                  </a:cubicBezTo>
                  <a:cubicBezTo>
                    <a:pt x="672" y="752"/>
                    <a:pt x="672" y="753"/>
                    <a:pt x="671" y="754"/>
                  </a:cubicBezTo>
                  <a:cubicBezTo>
                    <a:pt x="650" y="782"/>
                    <a:pt x="650" y="782"/>
                    <a:pt x="650" y="782"/>
                  </a:cubicBezTo>
                  <a:cubicBezTo>
                    <a:pt x="644" y="792"/>
                    <a:pt x="644" y="792"/>
                    <a:pt x="644" y="792"/>
                  </a:cubicBezTo>
                  <a:cubicBezTo>
                    <a:pt x="641" y="807"/>
                    <a:pt x="641" y="807"/>
                    <a:pt x="641" y="807"/>
                  </a:cubicBezTo>
                  <a:cubicBezTo>
                    <a:pt x="627" y="812"/>
                    <a:pt x="627" y="812"/>
                    <a:pt x="627" y="812"/>
                  </a:cubicBezTo>
                  <a:cubicBezTo>
                    <a:pt x="624" y="804"/>
                    <a:pt x="624" y="804"/>
                    <a:pt x="624" y="804"/>
                  </a:cubicBezTo>
                  <a:cubicBezTo>
                    <a:pt x="618" y="794"/>
                    <a:pt x="618" y="794"/>
                    <a:pt x="618" y="794"/>
                  </a:cubicBezTo>
                  <a:cubicBezTo>
                    <a:pt x="614" y="791"/>
                    <a:pt x="609" y="789"/>
                    <a:pt x="602" y="790"/>
                  </a:cubicBezTo>
                  <a:cubicBezTo>
                    <a:pt x="568" y="804"/>
                    <a:pt x="568" y="804"/>
                    <a:pt x="568" y="804"/>
                  </a:cubicBezTo>
                  <a:cubicBezTo>
                    <a:pt x="557" y="804"/>
                    <a:pt x="557" y="804"/>
                    <a:pt x="557" y="804"/>
                  </a:cubicBezTo>
                  <a:cubicBezTo>
                    <a:pt x="474" y="771"/>
                    <a:pt x="474" y="771"/>
                    <a:pt x="474" y="771"/>
                  </a:cubicBezTo>
                  <a:cubicBezTo>
                    <a:pt x="464" y="769"/>
                    <a:pt x="464" y="769"/>
                    <a:pt x="464" y="769"/>
                  </a:cubicBezTo>
                  <a:cubicBezTo>
                    <a:pt x="449" y="769"/>
                    <a:pt x="449" y="769"/>
                    <a:pt x="449" y="769"/>
                  </a:cubicBezTo>
                  <a:cubicBezTo>
                    <a:pt x="416" y="742"/>
                    <a:pt x="416" y="742"/>
                    <a:pt x="416" y="742"/>
                  </a:cubicBezTo>
                  <a:cubicBezTo>
                    <a:pt x="413" y="736"/>
                    <a:pt x="411" y="733"/>
                    <a:pt x="410" y="732"/>
                  </a:cubicBezTo>
                  <a:cubicBezTo>
                    <a:pt x="409" y="732"/>
                    <a:pt x="409" y="730"/>
                    <a:pt x="409" y="727"/>
                  </a:cubicBezTo>
                  <a:cubicBezTo>
                    <a:pt x="410" y="722"/>
                    <a:pt x="410" y="722"/>
                    <a:pt x="410" y="722"/>
                  </a:cubicBezTo>
                  <a:cubicBezTo>
                    <a:pt x="416" y="697"/>
                    <a:pt x="416" y="697"/>
                    <a:pt x="416" y="697"/>
                  </a:cubicBezTo>
                  <a:cubicBezTo>
                    <a:pt x="417" y="674"/>
                    <a:pt x="417" y="674"/>
                    <a:pt x="417" y="674"/>
                  </a:cubicBezTo>
                  <a:cubicBezTo>
                    <a:pt x="393" y="578"/>
                    <a:pt x="393" y="578"/>
                    <a:pt x="393" y="578"/>
                  </a:cubicBezTo>
                  <a:cubicBezTo>
                    <a:pt x="348" y="503"/>
                    <a:pt x="348" y="503"/>
                    <a:pt x="348" y="503"/>
                  </a:cubicBezTo>
                  <a:cubicBezTo>
                    <a:pt x="255" y="384"/>
                    <a:pt x="255" y="384"/>
                    <a:pt x="255" y="384"/>
                  </a:cubicBezTo>
                  <a:cubicBezTo>
                    <a:pt x="252" y="375"/>
                    <a:pt x="252" y="375"/>
                    <a:pt x="252" y="375"/>
                  </a:cubicBezTo>
                  <a:cubicBezTo>
                    <a:pt x="253" y="370"/>
                    <a:pt x="253" y="370"/>
                    <a:pt x="253" y="370"/>
                  </a:cubicBezTo>
                  <a:cubicBezTo>
                    <a:pt x="281" y="329"/>
                    <a:pt x="281" y="329"/>
                    <a:pt x="281" y="329"/>
                  </a:cubicBezTo>
                  <a:cubicBezTo>
                    <a:pt x="278" y="327"/>
                    <a:pt x="278" y="327"/>
                    <a:pt x="278" y="327"/>
                  </a:cubicBezTo>
                  <a:cubicBezTo>
                    <a:pt x="279" y="317"/>
                    <a:pt x="279" y="317"/>
                    <a:pt x="279" y="317"/>
                  </a:cubicBezTo>
                  <a:cubicBezTo>
                    <a:pt x="306" y="304"/>
                    <a:pt x="306" y="304"/>
                    <a:pt x="306" y="304"/>
                  </a:cubicBezTo>
                  <a:cubicBezTo>
                    <a:pt x="311" y="304"/>
                    <a:pt x="311" y="304"/>
                    <a:pt x="311" y="304"/>
                  </a:cubicBezTo>
                  <a:cubicBezTo>
                    <a:pt x="318" y="303"/>
                    <a:pt x="318" y="303"/>
                    <a:pt x="318" y="303"/>
                  </a:cubicBezTo>
                  <a:cubicBezTo>
                    <a:pt x="324" y="298"/>
                    <a:pt x="324" y="298"/>
                    <a:pt x="324" y="298"/>
                  </a:cubicBezTo>
                  <a:cubicBezTo>
                    <a:pt x="329" y="292"/>
                    <a:pt x="329" y="292"/>
                    <a:pt x="329" y="292"/>
                  </a:cubicBezTo>
                  <a:cubicBezTo>
                    <a:pt x="330" y="286"/>
                    <a:pt x="330" y="286"/>
                    <a:pt x="330" y="286"/>
                  </a:cubicBezTo>
                  <a:cubicBezTo>
                    <a:pt x="328" y="280"/>
                    <a:pt x="328" y="280"/>
                    <a:pt x="328" y="280"/>
                  </a:cubicBezTo>
                  <a:cubicBezTo>
                    <a:pt x="324" y="273"/>
                    <a:pt x="324" y="273"/>
                    <a:pt x="324" y="273"/>
                  </a:cubicBezTo>
                  <a:cubicBezTo>
                    <a:pt x="324" y="267"/>
                    <a:pt x="324" y="267"/>
                    <a:pt x="324" y="267"/>
                  </a:cubicBezTo>
                  <a:cubicBezTo>
                    <a:pt x="324" y="260"/>
                    <a:pt x="324" y="260"/>
                    <a:pt x="324" y="260"/>
                  </a:cubicBezTo>
                  <a:cubicBezTo>
                    <a:pt x="324" y="253"/>
                    <a:pt x="324" y="253"/>
                    <a:pt x="324" y="253"/>
                  </a:cubicBezTo>
                  <a:cubicBezTo>
                    <a:pt x="318" y="250"/>
                    <a:pt x="318" y="250"/>
                    <a:pt x="318" y="250"/>
                  </a:cubicBezTo>
                  <a:cubicBezTo>
                    <a:pt x="318" y="241"/>
                    <a:pt x="318" y="241"/>
                    <a:pt x="318" y="241"/>
                  </a:cubicBezTo>
                  <a:cubicBezTo>
                    <a:pt x="320" y="232"/>
                    <a:pt x="320" y="232"/>
                    <a:pt x="320" y="232"/>
                  </a:cubicBezTo>
                  <a:cubicBezTo>
                    <a:pt x="326" y="228"/>
                    <a:pt x="326" y="228"/>
                    <a:pt x="326" y="228"/>
                  </a:cubicBezTo>
                  <a:cubicBezTo>
                    <a:pt x="335" y="212"/>
                    <a:pt x="335" y="212"/>
                    <a:pt x="335" y="212"/>
                  </a:cubicBezTo>
                  <a:cubicBezTo>
                    <a:pt x="348" y="211"/>
                    <a:pt x="348" y="211"/>
                    <a:pt x="348" y="211"/>
                  </a:cubicBezTo>
                  <a:cubicBezTo>
                    <a:pt x="354" y="207"/>
                    <a:pt x="354" y="207"/>
                    <a:pt x="354" y="207"/>
                  </a:cubicBezTo>
                  <a:cubicBezTo>
                    <a:pt x="354" y="200"/>
                    <a:pt x="354" y="200"/>
                    <a:pt x="354" y="200"/>
                  </a:cubicBezTo>
                  <a:cubicBezTo>
                    <a:pt x="329" y="159"/>
                    <a:pt x="329" y="159"/>
                    <a:pt x="329" y="159"/>
                  </a:cubicBezTo>
                  <a:cubicBezTo>
                    <a:pt x="329" y="152"/>
                    <a:pt x="329" y="152"/>
                    <a:pt x="329" y="152"/>
                  </a:cubicBezTo>
                  <a:cubicBezTo>
                    <a:pt x="332" y="144"/>
                    <a:pt x="332" y="144"/>
                    <a:pt x="332" y="144"/>
                  </a:cubicBezTo>
                  <a:cubicBezTo>
                    <a:pt x="332" y="137"/>
                    <a:pt x="332" y="137"/>
                    <a:pt x="332" y="137"/>
                  </a:cubicBezTo>
                  <a:cubicBezTo>
                    <a:pt x="324" y="103"/>
                    <a:pt x="324" y="103"/>
                    <a:pt x="324" y="103"/>
                  </a:cubicBezTo>
                  <a:cubicBezTo>
                    <a:pt x="323" y="90"/>
                    <a:pt x="323" y="90"/>
                    <a:pt x="323" y="90"/>
                  </a:cubicBezTo>
                  <a:cubicBezTo>
                    <a:pt x="326" y="85"/>
                    <a:pt x="326" y="85"/>
                    <a:pt x="326" y="85"/>
                  </a:cubicBezTo>
                  <a:cubicBezTo>
                    <a:pt x="333" y="85"/>
                    <a:pt x="333" y="85"/>
                    <a:pt x="333" y="85"/>
                  </a:cubicBezTo>
                  <a:cubicBezTo>
                    <a:pt x="336" y="83"/>
                    <a:pt x="336" y="83"/>
                    <a:pt x="336" y="83"/>
                  </a:cubicBezTo>
                  <a:cubicBezTo>
                    <a:pt x="343" y="83"/>
                    <a:pt x="343" y="83"/>
                    <a:pt x="343" y="83"/>
                  </a:cubicBezTo>
                  <a:cubicBezTo>
                    <a:pt x="350" y="75"/>
                    <a:pt x="350" y="75"/>
                    <a:pt x="350" y="75"/>
                  </a:cubicBezTo>
                  <a:cubicBezTo>
                    <a:pt x="351" y="67"/>
                    <a:pt x="351" y="67"/>
                    <a:pt x="351" y="67"/>
                  </a:cubicBezTo>
                  <a:cubicBezTo>
                    <a:pt x="348" y="57"/>
                    <a:pt x="348" y="57"/>
                    <a:pt x="348" y="57"/>
                  </a:cubicBezTo>
                  <a:cubicBezTo>
                    <a:pt x="339" y="44"/>
                    <a:pt x="339" y="44"/>
                    <a:pt x="339" y="44"/>
                  </a:cubicBezTo>
                  <a:cubicBezTo>
                    <a:pt x="326" y="30"/>
                    <a:pt x="326" y="30"/>
                    <a:pt x="326" y="30"/>
                  </a:cubicBezTo>
                  <a:cubicBezTo>
                    <a:pt x="278" y="9"/>
                    <a:pt x="278" y="9"/>
                    <a:pt x="278" y="9"/>
                  </a:cubicBezTo>
                  <a:cubicBezTo>
                    <a:pt x="251" y="3"/>
                    <a:pt x="251" y="3"/>
                    <a:pt x="251" y="3"/>
                  </a:cubicBezTo>
                  <a:cubicBezTo>
                    <a:pt x="246" y="6"/>
                    <a:pt x="246" y="6"/>
                    <a:pt x="246" y="6"/>
                  </a:cubicBezTo>
                  <a:cubicBezTo>
                    <a:pt x="237" y="7"/>
                    <a:pt x="237" y="7"/>
                    <a:pt x="237" y="7"/>
                  </a:cubicBezTo>
                  <a:cubicBezTo>
                    <a:pt x="234" y="6"/>
                    <a:pt x="234" y="6"/>
                    <a:pt x="234" y="6"/>
                  </a:cubicBezTo>
                  <a:cubicBezTo>
                    <a:pt x="221" y="5"/>
                    <a:pt x="221" y="5"/>
                    <a:pt x="221" y="5"/>
                  </a:cubicBezTo>
                  <a:cubicBezTo>
                    <a:pt x="171" y="6"/>
                    <a:pt x="171" y="6"/>
                    <a:pt x="171" y="6"/>
                  </a:cubicBezTo>
                  <a:cubicBezTo>
                    <a:pt x="169" y="0"/>
                    <a:pt x="169" y="0"/>
                    <a:pt x="169" y="0"/>
                  </a:cubicBezTo>
                  <a:cubicBezTo>
                    <a:pt x="143" y="16"/>
                    <a:pt x="143" y="16"/>
                    <a:pt x="143" y="16"/>
                  </a:cubicBezTo>
                  <a:cubicBezTo>
                    <a:pt x="132" y="26"/>
                    <a:pt x="132" y="26"/>
                    <a:pt x="132" y="26"/>
                  </a:cubicBezTo>
                  <a:cubicBezTo>
                    <a:pt x="127" y="21"/>
                    <a:pt x="127" y="21"/>
                    <a:pt x="127" y="21"/>
                  </a:cubicBezTo>
                  <a:cubicBezTo>
                    <a:pt x="101" y="47"/>
                    <a:pt x="101" y="47"/>
                    <a:pt x="101" y="47"/>
                  </a:cubicBezTo>
                  <a:cubicBezTo>
                    <a:pt x="85" y="79"/>
                    <a:pt x="85" y="79"/>
                    <a:pt x="85" y="79"/>
                  </a:cubicBezTo>
                  <a:cubicBezTo>
                    <a:pt x="77" y="109"/>
                    <a:pt x="77" y="109"/>
                    <a:pt x="77" y="109"/>
                  </a:cubicBezTo>
                  <a:cubicBezTo>
                    <a:pt x="77" y="127"/>
                    <a:pt x="77" y="127"/>
                    <a:pt x="77" y="127"/>
                  </a:cubicBezTo>
                  <a:cubicBezTo>
                    <a:pt x="81" y="167"/>
                    <a:pt x="81" y="167"/>
                    <a:pt x="81" y="167"/>
                  </a:cubicBezTo>
                  <a:cubicBezTo>
                    <a:pt x="82" y="170"/>
                    <a:pt x="81" y="174"/>
                    <a:pt x="80" y="181"/>
                  </a:cubicBezTo>
                  <a:cubicBezTo>
                    <a:pt x="86" y="199"/>
                    <a:pt x="86" y="199"/>
                    <a:pt x="86" y="199"/>
                  </a:cubicBezTo>
                  <a:cubicBezTo>
                    <a:pt x="100" y="222"/>
                    <a:pt x="100" y="222"/>
                    <a:pt x="100" y="222"/>
                  </a:cubicBezTo>
                  <a:cubicBezTo>
                    <a:pt x="104" y="231"/>
                    <a:pt x="104" y="231"/>
                    <a:pt x="104" y="231"/>
                  </a:cubicBezTo>
                  <a:cubicBezTo>
                    <a:pt x="106" y="242"/>
                    <a:pt x="106" y="242"/>
                    <a:pt x="106" y="242"/>
                  </a:cubicBezTo>
                  <a:cubicBezTo>
                    <a:pt x="110" y="251"/>
                    <a:pt x="110" y="251"/>
                    <a:pt x="110" y="251"/>
                  </a:cubicBezTo>
                  <a:cubicBezTo>
                    <a:pt x="110" y="263"/>
                    <a:pt x="110" y="263"/>
                    <a:pt x="110" y="263"/>
                  </a:cubicBezTo>
                  <a:cubicBezTo>
                    <a:pt x="100" y="264"/>
                    <a:pt x="100" y="264"/>
                    <a:pt x="100" y="264"/>
                  </a:cubicBezTo>
                  <a:cubicBezTo>
                    <a:pt x="86" y="292"/>
                    <a:pt x="86" y="292"/>
                    <a:pt x="86" y="292"/>
                  </a:cubicBezTo>
                  <a:cubicBezTo>
                    <a:pt x="90" y="301"/>
                    <a:pt x="90" y="301"/>
                    <a:pt x="90" y="301"/>
                  </a:cubicBezTo>
                  <a:cubicBezTo>
                    <a:pt x="90" y="303"/>
                    <a:pt x="90" y="305"/>
                    <a:pt x="89" y="307"/>
                  </a:cubicBezTo>
                  <a:cubicBezTo>
                    <a:pt x="71" y="343"/>
                    <a:pt x="71" y="343"/>
                    <a:pt x="71" y="343"/>
                  </a:cubicBezTo>
                  <a:cubicBezTo>
                    <a:pt x="71" y="351"/>
                    <a:pt x="71" y="351"/>
                    <a:pt x="71" y="351"/>
                  </a:cubicBezTo>
                  <a:cubicBezTo>
                    <a:pt x="67" y="361"/>
                    <a:pt x="67" y="361"/>
                    <a:pt x="67" y="361"/>
                  </a:cubicBezTo>
                  <a:cubicBezTo>
                    <a:pt x="50" y="379"/>
                    <a:pt x="50" y="379"/>
                    <a:pt x="50" y="379"/>
                  </a:cubicBezTo>
                  <a:cubicBezTo>
                    <a:pt x="6" y="538"/>
                    <a:pt x="0" y="702"/>
                    <a:pt x="31" y="872"/>
                  </a:cubicBezTo>
                  <a:cubicBezTo>
                    <a:pt x="31" y="876"/>
                    <a:pt x="31" y="876"/>
                    <a:pt x="31" y="876"/>
                  </a:cubicBezTo>
                  <a:cubicBezTo>
                    <a:pt x="10" y="1001"/>
                    <a:pt x="10" y="1125"/>
                    <a:pt x="31" y="1250"/>
                  </a:cubicBezTo>
                  <a:cubicBezTo>
                    <a:pt x="85" y="1250"/>
                    <a:pt x="85" y="1250"/>
                    <a:pt x="85" y="1250"/>
                  </a:cubicBezTo>
                  <a:cubicBezTo>
                    <a:pt x="85" y="1258"/>
                    <a:pt x="85" y="1258"/>
                    <a:pt x="85" y="1258"/>
                  </a:cubicBezTo>
                  <a:cubicBezTo>
                    <a:pt x="82" y="1272"/>
                    <a:pt x="82" y="1272"/>
                    <a:pt x="82" y="1272"/>
                  </a:cubicBezTo>
                  <a:cubicBezTo>
                    <a:pt x="86" y="1411"/>
                    <a:pt x="86" y="1411"/>
                    <a:pt x="86" y="1411"/>
                  </a:cubicBezTo>
                  <a:cubicBezTo>
                    <a:pt x="82" y="1490"/>
                    <a:pt x="82" y="1490"/>
                    <a:pt x="82" y="1490"/>
                  </a:cubicBezTo>
                  <a:cubicBezTo>
                    <a:pt x="84" y="1496"/>
                    <a:pt x="84" y="1496"/>
                    <a:pt x="84" y="1496"/>
                  </a:cubicBezTo>
                  <a:cubicBezTo>
                    <a:pt x="85" y="1500"/>
                    <a:pt x="85" y="1504"/>
                    <a:pt x="85" y="1508"/>
                  </a:cubicBezTo>
                  <a:cubicBezTo>
                    <a:pt x="85" y="1514"/>
                    <a:pt x="86" y="1516"/>
                    <a:pt x="88" y="1516"/>
                  </a:cubicBezTo>
                  <a:cubicBezTo>
                    <a:pt x="86" y="1580"/>
                    <a:pt x="86" y="1580"/>
                    <a:pt x="86" y="1580"/>
                  </a:cubicBezTo>
                  <a:cubicBezTo>
                    <a:pt x="81" y="1602"/>
                    <a:pt x="81" y="1602"/>
                    <a:pt x="81" y="1602"/>
                  </a:cubicBezTo>
                  <a:cubicBezTo>
                    <a:pt x="61" y="1654"/>
                    <a:pt x="61" y="1654"/>
                    <a:pt x="61" y="1654"/>
                  </a:cubicBezTo>
                  <a:cubicBezTo>
                    <a:pt x="43" y="1753"/>
                    <a:pt x="43" y="1753"/>
                    <a:pt x="43" y="1753"/>
                  </a:cubicBezTo>
                  <a:cubicBezTo>
                    <a:pt x="38" y="1978"/>
                    <a:pt x="38" y="1978"/>
                    <a:pt x="38" y="1978"/>
                  </a:cubicBezTo>
                  <a:cubicBezTo>
                    <a:pt x="45" y="2018"/>
                    <a:pt x="45" y="2018"/>
                    <a:pt x="45" y="2018"/>
                  </a:cubicBezTo>
                  <a:cubicBezTo>
                    <a:pt x="44" y="2034"/>
                    <a:pt x="44" y="2034"/>
                    <a:pt x="44" y="2034"/>
                  </a:cubicBezTo>
                  <a:cubicBezTo>
                    <a:pt x="61" y="2075"/>
                    <a:pt x="61" y="2075"/>
                    <a:pt x="61" y="2075"/>
                  </a:cubicBezTo>
                  <a:cubicBezTo>
                    <a:pt x="63" y="2082"/>
                    <a:pt x="63" y="2082"/>
                    <a:pt x="63" y="2082"/>
                  </a:cubicBezTo>
                  <a:cubicBezTo>
                    <a:pt x="64" y="2240"/>
                    <a:pt x="64" y="2240"/>
                    <a:pt x="64" y="2240"/>
                  </a:cubicBezTo>
                  <a:cubicBezTo>
                    <a:pt x="67" y="2252"/>
                    <a:pt x="67" y="2252"/>
                    <a:pt x="67" y="2252"/>
                  </a:cubicBezTo>
                  <a:cubicBezTo>
                    <a:pt x="65" y="2258"/>
                    <a:pt x="65" y="2258"/>
                    <a:pt x="65" y="2258"/>
                  </a:cubicBezTo>
                  <a:cubicBezTo>
                    <a:pt x="61" y="2263"/>
                    <a:pt x="61" y="2263"/>
                    <a:pt x="61" y="2263"/>
                  </a:cubicBezTo>
                  <a:cubicBezTo>
                    <a:pt x="64" y="2298"/>
                    <a:pt x="64" y="2298"/>
                    <a:pt x="64" y="2298"/>
                  </a:cubicBezTo>
                  <a:cubicBezTo>
                    <a:pt x="213" y="2308"/>
                    <a:pt x="213" y="2308"/>
                    <a:pt x="213" y="2308"/>
                  </a:cubicBezTo>
                  <a:cubicBezTo>
                    <a:pt x="332" y="2304"/>
                    <a:pt x="332" y="2304"/>
                    <a:pt x="332" y="2304"/>
                  </a:cubicBezTo>
                  <a:cubicBezTo>
                    <a:pt x="395" y="2290"/>
                    <a:pt x="395" y="2290"/>
                    <a:pt x="395" y="2290"/>
                  </a:cubicBezTo>
                  <a:cubicBezTo>
                    <a:pt x="401" y="2284"/>
                    <a:pt x="401" y="2284"/>
                    <a:pt x="401" y="2284"/>
                  </a:cubicBezTo>
                  <a:cubicBezTo>
                    <a:pt x="402" y="2278"/>
                    <a:pt x="402" y="2278"/>
                    <a:pt x="402" y="2278"/>
                  </a:cubicBezTo>
                  <a:cubicBezTo>
                    <a:pt x="399" y="2274"/>
                    <a:pt x="399" y="2274"/>
                    <a:pt x="399" y="2274"/>
                  </a:cubicBezTo>
                  <a:cubicBezTo>
                    <a:pt x="397" y="2264"/>
                    <a:pt x="397" y="2264"/>
                    <a:pt x="397" y="2264"/>
                  </a:cubicBezTo>
                  <a:cubicBezTo>
                    <a:pt x="413" y="2260"/>
                    <a:pt x="413" y="2260"/>
                    <a:pt x="413" y="2260"/>
                  </a:cubicBezTo>
                  <a:cubicBezTo>
                    <a:pt x="456" y="2256"/>
                    <a:pt x="456" y="2256"/>
                    <a:pt x="456" y="2256"/>
                  </a:cubicBezTo>
                  <a:cubicBezTo>
                    <a:pt x="528" y="2233"/>
                    <a:pt x="528" y="2233"/>
                    <a:pt x="528" y="2233"/>
                  </a:cubicBezTo>
                  <a:cubicBezTo>
                    <a:pt x="533" y="2230"/>
                    <a:pt x="533" y="2230"/>
                    <a:pt x="533" y="2230"/>
                  </a:cubicBezTo>
                  <a:cubicBezTo>
                    <a:pt x="533" y="2224"/>
                    <a:pt x="533" y="2224"/>
                    <a:pt x="533" y="2224"/>
                  </a:cubicBezTo>
                  <a:cubicBezTo>
                    <a:pt x="532" y="2220"/>
                    <a:pt x="532" y="2220"/>
                    <a:pt x="532" y="2220"/>
                  </a:cubicBezTo>
                  <a:cubicBezTo>
                    <a:pt x="527" y="2218"/>
                    <a:pt x="527" y="2218"/>
                    <a:pt x="527" y="2218"/>
                  </a:cubicBezTo>
                  <a:cubicBezTo>
                    <a:pt x="522" y="2206"/>
                    <a:pt x="522" y="2206"/>
                    <a:pt x="522" y="2206"/>
                  </a:cubicBezTo>
                  <a:cubicBezTo>
                    <a:pt x="515" y="2197"/>
                    <a:pt x="515" y="2197"/>
                    <a:pt x="515" y="2197"/>
                  </a:cubicBezTo>
                  <a:cubicBezTo>
                    <a:pt x="508" y="2194"/>
                    <a:pt x="508" y="2194"/>
                    <a:pt x="508" y="2194"/>
                  </a:cubicBezTo>
                  <a:cubicBezTo>
                    <a:pt x="449" y="2192"/>
                    <a:pt x="449" y="2192"/>
                    <a:pt x="449" y="2192"/>
                  </a:cubicBezTo>
                  <a:cubicBezTo>
                    <a:pt x="428" y="2185"/>
                    <a:pt x="428" y="2185"/>
                    <a:pt x="428" y="2185"/>
                  </a:cubicBezTo>
                  <a:cubicBezTo>
                    <a:pt x="413" y="2176"/>
                    <a:pt x="413" y="2176"/>
                    <a:pt x="413" y="2176"/>
                  </a:cubicBezTo>
                  <a:cubicBezTo>
                    <a:pt x="396" y="2160"/>
                    <a:pt x="396" y="2160"/>
                    <a:pt x="396" y="2160"/>
                  </a:cubicBezTo>
                  <a:cubicBezTo>
                    <a:pt x="378" y="2136"/>
                    <a:pt x="378" y="2136"/>
                    <a:pt x="378" y="2136"/>
                  </a:cubicBezTo>
                  <a:cubicBezTo>
                    <a:pt x="332" y="2058"/>
                    <a:pt x="332" y="2058"/>
                    <a:pt x="332" y="2058"/>
                  </a:cubicBezTo>
                  <a:cubicBezTo>
                    <a:pt x="330" y="2058"/>
                    <a:pt x="330" y="2058"/>
                    <a:pt x="330" y="2058"/>
                  </a:cubicBezTo>
                  <a:cubicBezTo>
                    <a:pt x="332" y="2054"/>
                    <a:pt x="332" y="2054"/>
                    <a:pt x="332" y="2054"/>
                  </a:cubicBezTo>
                  <a:cubicBezTo>
                    <a:pt x="337" y="2050"/>
                    <a:pt x="337" y="2050"/>
                    <a:pt x="337" y="2050"/>
                  </a:cubicBezTo>
                  <a:cubicBezTo>
                    <a:pt x="345" y="2040"/>
                    <a:pt x="345" y="2040"/>
                    <a:pt x="345" y="2040"/>
                  </a:cubicBezTo>
                  <a:cubicBezTo>
                    <a:pt x="352" y="2019"/>
                    <a:pt x="352" y="2019"/>
                    <a:pt x="352" y="2019"/>
                  </a:cubicBezTo>
                  <a:cubicBezTo>
                    <a:pt x="383" y="1794"/>
                    <a:pt x="383" y="1794"/>
                    <a:pt x="383" y="1794"/>
                  </a:cubicBezTo>
                  <a:cubicBezTo>
                    <a:pt x="399" y="1616"/>
                    <a:pt x="399" y="1616"/>
                    <a:pt x="399" y="1616"/>
                  </a:cubicBezTo>
                  <a:cubicBezTo>
                    <a:pt x="410" y="1363"/>
                    <a:pt x="410" y="1363"/>
                    <a:pt x="410" y="1363"/>
                  </a:cubicBezTo>
                  <a:cubicBezTo>
                    <a:pt x="416" y="1344"/>
                    <a:pt x="416" y="1344"/>
                    <a:pt x="416" y="1344"/>
                  </a:cubicBezTo>
                  <a:cubicBezTo>
                    <a:pt x="419" y="1248"/>
                    <a:pt x="419" y="1248"/>
                    <a:pt x="419" y="1248"/>
                  </a:cubicBezTo>
                  <a:cubicBezTo>
                    <a:pt x="424" y="1246"/>
                    <a:pt x="424" y="1246"/>
                    <a:pt x="424" y="1246"/>
                  </a:cubicBezTo>
                  <a:cubicBezTo>
                    <a:pt x="434" y="1236"/>
                    <a:pt x="434" y="1236"/>
                    <a:pt x="434" y="1236"/>
                  </a:cubicBezTo>
                  <a:cubicBezTo>
                    <a:pt x="442" y="1225"/>
                    <a:pt x="442" y="1225"/>
                    <a:pt x="442" y="1225"/>
                  </a:cubicBezTo>
                  <a:cubicBezTo>
                    <a:pt x="447" y="1202"/>
                    <a:pt x="447" y="1202"/>
                    <a:pt x="447" y="1202"/>
                  </a:cubicBezTo>
                  <a:cubicBezTo>
                    <a:pt x="449" y="1167"/>
                    <a:pt x="449" y="1167"/>
                    <a:pt x="449" y="1167"/>
                  </a:cubicBezTo>
                  <a:cubicBezTo>
                    <a:pt x="447" y="1123"/>
                    <a:pt x="447" y="1123"/>
                    <a:pt x="447" y="1123"/>
                  </a:cubicBezTo>
                  <a:cubicBezTo>
                    <a:pt x="439" y="1064"/>
                    <a:pt x="439" y="1064"/>
                    <a:pt x="439" y="1064"/>
                  </a:cubicBezTo>
                  <a:cubicBezTo>
                    <a:pt x="438" y="987"/>
                    <a:pt x="438" y="987"/>
                    <a:pt x="438" y="987"/>
                  </a:cubicBezTo>
                  <a:cubicBezTo>
                    <a:pt x="425" y="918"/>
                    <a:pt x="425" y="918"/>
                    <a:pt x="425" y="918"/>
                  </a:cubicBezTo>
                  <a:cubicBezTo>
                    <a:pt x="425" y="906"/>
                    <a:pt x="425" y="906"/>
                    <a:pt x="425" y="906"/>
                  </a:cubicBezTo>
                  <a:cubicBezTo>
                    <a:pt x="430" y="902"/>
                    <a:pt x="430" y="902"/>
                    <a:pt x="430" y="902"/>
                  </a:cubicBezTo>
                  <a:cubicBezTo>
                    <a:pt x="438" y="903"/>
                    <a:pt x="438" y="903"/>
                    <a:pt x="438" y="903"/>
                  </a:cubicBezTo>
                  <a:cubicBezTo>
                    <a:pt x="548" y="935"/>
                    <a:pt x="548" y="935"/>
                    <a:pt x="548" y="935"/>
                  </a:cubicBezTo>
                  <a:cubicBezTo>
                    <a:pt x="556" y="943"/>
                    <a:pt x="556" y="943"/>
                    <a:pt x="556" y="943"/>
                  </a:cubicBezTo>
                  <a:cubicBezTo>
                    <a:pt x="569" y="947"/>
                    <a:pt x="579" y="947"/>
                    <a:pt x="586" y="945"/>
                  </a:cubicBezTo>
                  <a:cubicBezTo>
                    <a:pt x="592" y="941"/>
                    <a:pt x="592" y="941"/>
                    <a:pt x="592" y="941"/>
                  </a:cubicBezTo>
                  <a:cubicBezTo>
                    <a:pt x="598" y="937"/>
                    <a:pt x="598" y="937"/>
                    <a:pt x="598" y="937"/>
                  </a:cubicBezTo>
                  <a:cubicBezTo>
                    <a:pt x="602" y="939"/>
                    <a:pt x="607" y="938"/>
                    <a:pt x="614" y="937"/>
                  </a:cubicBezTo>
                  <a:cubicBezTo>
                    <a:pt x="622" y="931"/>
                    <a:pt x="622" y="931"/>
                    <a:pt x="622" y="931"/>
                  </a:cubicBezTo>
                  <a:cubicBezTo>
                    <a:pt x="627" y="933"/>
                    <a:pt x="627" y="933"/>
                    <a:pt x="627" y="933"/>
                  </a:cubicBezTo>
                  <a:cubicBezTo>
                    <a:pt x="633" y="951"/>
                    <a:pt x="633" y="951"/>
                    <a:pt x="633" y="951"/>
                  </a:cubicBezTo>
                  <a:cubicBezTo>
                    <a:pt x="633" y="953"/>
                    <a:pt x="636" y="954"/>
                    <a:pt x="641" y="954"/>
                  </a:cubicBezTo>
                  <a:cubicBezTo>
                    <a:pt x="647" y="954"/>
                    <a:pt x="647" y="954"/>
                    <a:pt x="647" y="954"/>
                  </a:cubicBezTo>
                  <a:cubicBezTo>
                    <a:pt x="652" y="957"/>
                    <a:pt x="652" y="957"/>
                    <a:pt x="652" y="957"/>
                  </a:cubicBezTo>
                  <a:cubicBezTo>
                    <a:pt x="660" y="955"/>
                    <a:pt x="664" y="953"/>
                    <a:pt x="665" y="951"/>
                  </a:cubicBezTo>
                  <a:cubicBezTo>
                    <a:pt x="701" y="916"/>
                    <a:pt x="701" y="916"/>
                    <a:pt x="701" y="916"/>
                  </a:cubicBezTo>
                  <a:cubicBezTo>
                    <a:pt x="707" y="919"/>
                    <a:pt x="707" y="919"/>
                    <a:pt x="707" y="919"/>
                  </a:cubicBezTo>
                  <a:cubicBezTo>
                    <a:pt x="709" y="929"/>
                    <a:pt x="709" y="929"/>
                    <a:pt x="709" y="929"/>
                  </a:cubicBezTo>
                  <a:cubicBezTo>
                    <a:pt x="718" y="1116"/>
                    <a:pt x="718" y="1116"/>
                    <a:pt x="718" y="1116"/>
                  </a:cubicBezTo>
                  <a:cubicBezTo>
                    <a:pt x="705" y="1278"/>
                    <a:pt x="705" y="1278"/>
                    <a:pt x="705" y="1278"/>
                  </a:cubicBezTo>
                  <a:cubicBezTo>
                    <a:pt x="707" y="1283"/>
                    <a:pt x="707" y="1283"/>
                    <a:pt x="707" y="1283"/>
                  </a:cubicBezTo>
                  <a:cubicBezTo>
                    <a:pt x="707" y="1284"/>
                    <a:pt x="709" y="1284"/>
                    <a:pt x="713" y="1283"/>
                  </a:cubicBezTo>
                  <a:cubicBezTo>
                    <a:pt x="719" y="1278"/>
                    <a:pt x="719" y="1278"/>
                    <a:pt x="719" y="1278"/>
                  </a:cubicBezTo>
                  <a:cubicBezTo>
                    <a:pt x="725" y="1279"/>
                    <a:pt x="725" y="1279"/>
                    <a:pt x="725" y="1279"/>
                  </a:cubicBezTo>
                  <a:cubicBezTo>
                    <a:pt x="759" y="1577"/>
                    <a:pt x="759" y="1577"/>
                    <a:pt x="759" y="1577"/>
                  </a:cubicBezTo>
                  <a:cubicBezTo>
                    <a:pt x="804" y="1792"/>
                    <a:pt x="804" y="1792"/>
                    <a:pt x="804" y="1792"/>
                  </a:cubicBezTo>
                  <a:cubicBezTo>
                    <a:pt x="811" y="1880"/>
                    <a:pt x="811" y="1880"/>
                    <a:pt x="811" y="1880"/>
                  </a:cubicBezTo>
                  <a:cubicBezTo>
                    <a:pt x="811" y="1882"/>
                    <a:pt x="813" y="1899"/>
                    <a:pt x="815" y="1931"/>
                  </a:cubicBezTo>
                  <a:cubicBezTo>
                    <a:pt x="816" y="1932"/>
                    <a:pt x="817" y="1935"/>
                    <a:pt x="819" y="1939"/>
                  </a:cubicBezTo>
                  <a:cubicBezTo>
                    <a:pt x="819" y="1940"/>
                    <a:pt x="820" y="1944"/>
                    <a:pt x="820" y="1950"/>
                  </a:cubicBezTo>
                  <a:cubicBezTo>
                    <a:pt x="820" y="1951"/>
                    <a:pt x="820" y="1954"/>
                    <a:pt x="821" y="1957"/>
                  </a:cubicBezTo>
                  <a:cubicBezTo>
                    <a:pt x="821" y="1960"/>
                    <a:pt x="820" y="1964"/>
                    <a:pt x="819" y="1966"/>
                  </a:cubicBezTo>
                  <a:cubicBezTo>
                    <a:pt x="816" y="1970"/>
                    <a:pt x="815" y="1974"/>
                    <a:pt x="815" y="1978"/>
                  </a:cubicBezTo>
                  <a:cubicBezTo>
                    <a:pt x="815" y="1998"/>
                    <a:pt x="815" y="1998"/>
                    <a:pt x="815" y="1998"/>
                  </a:cubicBezTo>
                  <a:cubicBezTo>
                    <a:pt x="775" y="2088"/>
                    <a:pt x="775" y="2088"/>
                    <a:pt x="775" y="2088"/>
                  </a:cubicBezTo>
                  <a:cubicBezTo>
                    <a:pt x="769" y="2111"/>
                    <a:pt x="769" y="2111"/>
                    <a:pt x="769" y="2111"/>
                  </a:cubicBezTo>
                  <a:cubicBezTo>
                    <a:pt x="744" y="2144"/>
                    <a:pt x="744" y="2144"/>
                    <a:pt x="744" y="2144"/>
                  </a:cubicBezTo>
                  <a:cubicBezTo>
                    <a:pt x="738" y="2146"/>
                    <a:pt x="738" y="2146"/>
                    <a:pt x="738" y="2146"/>
                  </a:cubicBezTo>
                  <a:cubicBezTo>
                    <a:pt x="716" y="2165"/>
                    <a:pt x="716" y="2165"/>
                    <a:pt x="716" y="2165"/>
                  </a:cubicBezTo>
                  <a:cubicBezTo>
                    <a:pt x="694" y="2180"/>
                    <a:pt x="694" y="2180"/>
                    <a:pt x="694" y="2180"/>
                  </a:cubicBezTo>
                  <a:cubicBezTo>
                    <a:pt x="628" y="2189"/>
                    <a:pt x="628" y="2189"/>
                    <a:pt x="628" y="2189"/>
                  </a:cubicBezTo>
                  <a:cubicBezTo>
                    <a:pt x="616" y="2196"/>
                    <a:pt x="616" y="2196"/>
                    <a:pt x="616" y="2196"/>
                  </a:cubicBezTo>
                  <a:cubicBezTo>
                    <a:pt x="609" y="2203"/>
                    <a:pt x="609" y="2203"/>
                    <a:pt x="609" y="2203"/>
                  </a:cubicBezTo>
                  <a:cubicBezTo>
                    <a:pt x="605" y="2215"/>
                    <a:pt x="605" y="2215"/>
                    <a:pt x="605" y="2215"/>
                  </a:cubicBezTo>
                  <a:cubicBezTo>
                    <a:pt x="605" y="2220"/>
                    <a:pt x="605" y="2220"/>
                    <a:pt x="605" y="2220"/>
                  </a:cubicBezTo>
                  <a:cubicBezTo>
                    <a:pt x="614" y="2224"/>
                    <a:pt x="614" y="2224"/>
                    <a:pt x="614" y="2224"/>
                  </a:cubicBezTo>
                  <a:cubicBezTo>
                    <a:pt x="628" y="2229"/>
                    <a:pt x="628" y="2229"/>
                    <a:pt x="628" y="2229"/>
                  </a:cubicBezTo>
                  <a:cubicBezTo>
                    <a:pt x="667" y="2239"/>
                    <a:pt x="667" y="2239"/>
                    <a:pt x="667" y="2239"/>
                  </a:cubicBezTo>
                  <a:cubicBezTo>
                    <a:pt x="731" y="2242"/>
                    <a:pt x="731" y="2242"/>
                    <a:pt x="731" y="2242"/>
                  </a:cubicBezTo>
                  <a:cubicBezTo>
                    <a:pt x="760" y="2240"/>
                    <a:pt x="760" y="2240"/>
                    <a:pt x="760" y="2240"/>
                  </a:cubicBezTo>
                  <a:cubicBezTo>
                    <a:pt x="810" y="2221"/>
                    <a:pt x="810" y="2221"/>
                    <a:pt x="810" y="2221"/>
                  </a:cubicBezTo>
                  <a:cubicBezTo>
                    <a:pt x="828" y="2217"/>
                    <a:pt x="828" y="2217"/>
                    <a:pt x="828" y="2217"/>
                  </a:cubicBezTo>
                  <a:cubicBezTo>
                    <a:pt x="832" y="2218"/>
                    <a:pt x="832" y="2218"/>
                    <a:pt x="832" y="2218"/>
                  </a:cubicBezTo>
                  <a:cubicBezTo>
                    <a:pt x="836" y="2225"/>
                    <a:pt x="836" y="2225"/>
                    <a:pt x="836" y="2225"/>
                  </a:cubicBezTo>
                  <a:cubicBezTo>
                    <a:pt x="838" y="2231"/>
                    <a:pt x="838" y="2231"/>
                    <a:pt x="838" y="2231"/>
                  </a:cubicBezTo>
                  <a:cubicBezTo>
                    <a:pt x="836" y="2240"/>
                    <a:pt x="836" y="2240"/>
                    <a:pt x="836" y="2240"/>
                  </a:cubicBezTo>
                  <a:cubicBezTo>
                    <a:pt x="836" y="2241"/>
                    <a:pt x="835" y="2242"/>
                    <a:pt x="832" y="2244"/>
                  </a:cubicBezTo>
                  <a:cubicBezTo>
                    <a:pt x="822" y="2253"/>
                    <a:pt x="822" y="2253"/>
                    <a:pt x="822" y="2253"/>
                  </a:cubicBezTo>
                  <a:cubicBezTo>
                    <a:pt x="815" y="2261"/>
                    <a:pt x="815" y="2261"/>
                    <a:pt x="815" y="2261"/>
                  </a:cubicBezTo>
                  <a:cubicBezTo>
                    <a:pt x="814" y="2267"/>
                    <a:pt x="814" y="2267"/>
                    <a:pt x="814" y="2267"/>
                  </a:cubicBezTo>
                  <a:cubicBezTo>
                    <a:pt x="815" y="2276"/>
                    <a:pt x="815" y="2276"/>
                    <a:pt x="815" y="2276"/>
                  </a:cubicBezTo>
                  <a:cubicBezTo>
                    <a:pt x="821" y="2284"/>
                    <a:pt x="821" y="2284"/>
                    <a:pt x="821" y="2284"/>
                  </a:cubicBezTo>
                  <a:cubicBezTo>
                    <a:pt x="832" y="2288"/>
                    <a:pt x="832" y="2288"/>
                    <a:pt x="832" y="2288"/>
                  </a:cubicBezTo>
                  <a:cubicBezTo>
                    <a:pt x="899" y="2289"/>
                    <a:pt x="899" y="2289"/>
                    <a:pt x="899" y="2289"/>
                  </a:cubicBezTo>
                  <a:cubicBezTo>
                    <a:pt x="1045" y="2274"/>
                    <a:pt x="1045" y="2274"/>
                    <a:pt x="1045" y="2274"/>
                  </a:cubicBezTo>
                  <a:cubicBezTo>
                    <a:pt x="1079" y="2266"/>
                    <a:pt x="1079" y="2266"/>
                    <a:pt x="1079" y="2266"/>
                  </a:cubicBezTo>
                  <a:cubicBezTo>
                    <a:pt x="1104" y="2254"/>
                    <a:pt x="1104" y="2254"/>
                    <a:pt x="1104" y="2254"/>
                  </a:cubicBezTo>
                  <a:cubicBezTo>
                    <a:pt x="1102" y="2232"/>
                    <a:pt x="1102" y="2232"/>
                    <a:pt x="1102" y="2232"/>
                  </a:cubicBezTo>
                  <a:cubicBezTo>
                    <a:pt x="1100" y="2224"/>
                    <a:pt x="1100" y="2224"/>
                    <a:pt x="1100" y="2224"/>
                  </a:cubicBezTo>
                  <a:cubicBezTo>
                    <a:pt x="1102" y="2221"/>
                    <a:pt x="1102" y="2221"/>
                    <a:pt x="1102" y="2221"/>
                  </a:cubicBezTo>
                  <a:cubicBezTo>
                    <a:pt x="1104" y="2214"/>
                    <a:pt x="1104" y="2214"/>
                    <a:pt x="1104" y="2214"/>
                  </a:cubicBezTo>
                  <a:cubicBezTo>
                    <a:pt x="1104" y="2200"/>
                    <a:pt x="1104" y="2200"/>
                    <a:pt x="1104" y="2200"/>
                  </a:cubicBezTo>
                  <a:cubicBezTo>
                    <a:pt x="1100" y="2180"/>
                    <a:pt x="1100" y="2180"/>
                    <a:pt x="1100" y="2180"/>
                  </a:cubicBezTo>
                  <a:cubicBezTo>
                    <a:pt x="1100" y="2165"/>
                    <a:pt x="1100" y="2165"/>
                    <a:pt x="1100" y="2165"/>
                  </a:cubicBezTo>
                  <a:cubicBezTo>
                    <a:pt x="1113" y="2125"/>
                    <a:pt x="1113" y="2125"/>
                    <a:pt x="1113" y="2125"/>
                  </a:cubicBezTo>
                  <a:cubicBezTo>
                    <a:pt x="1115" y="2106"/>
                    <a:pt x="1115" y="2106"/>
                    <a:pt x="1115" y="2106"/>
                  </a:cubicBezTo>
                  <a:cubicBezTo>
                    <a:pt x="1114" y="2082"/>
                    <a:pt x="1114" y="2082"/>
                    <a:pt x="1114" y="2082"/>
                  </a:cubicBezTo>
                  <a:cubicBezTo>
                    <a:pt x="1110" y="2066"/>
                    <a:pt x="1110" y="2066"/>
                    <a:pt x="1110" y="2066"/>
                  </a:cubicBezTo>
                  <a:cubicBezTo>
                    <a:pt x="1092" y="2038"/>
                    <a:pt x="1092" y="2038"/>
                    <a:pt x="1092" y="2038"/>
                  </a:cubicBezTo>
                  <a:cubicBezTo>
                    <a:pt x="1088" y="2026"/>
                    <a:pt x="1088" y="2026"/>
                    <a:pt x="1088" y="2026"/>
                  </a:cubicBezTo>
                  <a:cubicBezTo>
                    <a:pt x="1089" y="2019"/>
                    <a:pt x="1090" y="2016"/>
                    <a:pt x="1090" y="2014"/>
                  </a:cubicBezTo>
                  <a:cubicBezTo>
                    <a:pt x="1097" y="1998"/>
                    <a:pt x="1097" y="1998"/>
                    <a:pt x="1097" y="1998"/>
                  </a:cubicBezTo>
                  <a:cubicBezTo>
                    <a:pt x="1099" y="1928"/>
                    <a:pt x="1099" y="1928"/>
                    <a:pt x="1099" y="1928"/>
                  </a:cubicBezTo>
                  <a:cubicBezTo>
                    <a:pt x="1083" y="1684"/>
                    <a:pt x="1083" y="1684"/>
                    <a:pt x="1083" y="1684"/>
                  </a:cubicBezTo>
                  <a:cubicBezTo>
                    <a:pt x="1085" y="1626"/>
                    <a:pt x="1085" y="1626"/>
                    <a:pt x="1085" y="1626"/>
                  </a:cubicBezTo>
                  <a:cubicBezTo>
                    <a:pt x="1079" y="1560"/>
                    <a:pt x="1079" y="1560"/>
                    <a:pt x="1079" y="1560"/>
                  </a:cubicBezTo>
                  <a:cubicBezTo>
                    <a:pt x="1074" y="1536"/>
                    <a:pt x="1074" y="1536"/>
                    <a:pt x="1074" y="1536"/>
                  </a:cubicBezTo>
                  <a:cubicBezTo>
                    <a:pt x="1074" y="1527"/>
                    <a:pt x="1074" y="1527"/>
                    <a:pt x="1074" y="1527"/>
                  </a:cubicBezTo>
                  <a:cubicBezTo>
                    <a:pt x="1082" y="1428"/>
                    <a:pt x="1082" y="1428"/>
                    <a:pt x="1082" y="1428"/>
                  </a:cubicBezTo>
                  <a:cubicBezTo>
                    <a:pt x="1079" y="1398"/>
                    <a:pt x="1079" y="1398"/>
                    <a:pt x="1079" y="1398"/>
                  </a:cubicBezTo>
                  <a:cubicBezTo>
                    <a:pt x="1067" y="1347"/>
                    <a:pt x="1067" y="1347"/>
                    <a:pt x="1067" y="1347"/>
                  </a:cubicBezTo>
                  <a:cubicBezTo>
                    <a:pt x="1067" y="1328"/>
                    <a:pt x="1067" y="1328"/>
                    <a:pt x="1067" y="1328"/>
                  </a:cubicBezTo>
                  <a:cubicBezTo>
                    <a:pt x="1068" y="1323"/>
                    <a:pt x="1068" y="1323"/>
                    <a:pt x="1068" y="1323"/>
                  </a:cubicBezTo>
                  <a:cubicBezTo>
                    <a:pt x="1068" y="1318"/>
                    <a:pt x="1066" y="1314"/>
                    <a:pt x="1065" y="1311"/>
                  </a:cubicBezTo>
                  <a:cubicBezTo>
                    <a:pt x="1064" y="1309"/>
                    <a:pt x="1064" y="1308"/>
                    <a:pt x="1064" y="1308"/>
                  </a:cubicBezTo>
                  <a:cubicBezTo>
                    <a:pt x="1064" y="1307"/>
                    <a:pt x="1064" y="1306"/>
                    <a:pt x="1064" y="1305"/>
                  </a:cubicBezTo>
                  <a:cubicBezTo>
                    <a:pt x="1064" y="1292"/>
                    <a:pt x="1064" y="1292"/>
                    <a:pt x="1064" y="1292"/>
                  </a:cubicBezTo>
                  <a:cubicBezTo>
                    <a:pt x="1064" y="1285"/>
                    <a:pt x="1065" y="1280"/>
                    <a:pt x="1066" y="1276"/>
                  </a:cubicBezTo>
                  <a:cubicBezTo>
                    <a:pt x="1066" y="1274"/>
                    <a:pt x="1066" y="1273"/>
                    <a:pt x="1066" y="1271"/>
                  </a:cubicBezTo>
                  <a:cubicBezTo>
                    <a:pt x="1067" y="1264"/>
                    <a:pt x="1067" y="1264"/>
                    <a:pt x="1067" y="1264"/>
                  </a:cubicBezTo>
                  <a:cubicBezTo>
                    <a:pt x="1067" y="1263"/>
                    <a:pt x="1067" y="1261"/>
                    <a:pt x="1068" y="1259"/>
                  </a:cubicBezTo>
                  <a:cubicBezTo>
                    <a:pt x="1070" y="1255"/>
                    <a:pt x="1070" y="1255"/>
                    <a:pt x="1070" y="1255"/>
                  </a:cubicBezTo>
                  <a:cubicBezTo>
                    <a:pt x="1070" y="1247"/>
                    <a:pt x="1070" y="1247"/>
                    <a:pt x="1070" y="1247"/>
                  </a:cubicBezTo>
                  <a:cubicBezTo>
                    <a:pt x="1070" y="1243"/>
                    <a:pt x="1071" y="1240"/>
                    <a:pt x="1072" y="1239"/>
                  </a:cubicBezTo>
                  <a:cubicBezTo>
                    <a:pt x="1088" y="1217"/>
                    <a:pt x="1088" y="1217"/>
                    <a:pt x="1088" y="1217"/>
                  </a:cubicBezTo>
                  <a:cubicBezTo>
                    <a:pt x="1090" y="1202"/>
                    <a:pt x="1090" y="1202"/>
                    <a:pt x="1090" y="1202"/>
                  </a:cubicBezTo>
                  <a:cubicBezTo>
                    <a:pt x="1095" y="1182"/>
                    <a:pt x="1095" y="1182"/>
                    <a:pt x="1095" y="1182"/>
                  </a:cubicBezTo>
                  <a:cubicBezTo>
                    <a:pt x="1109" y="1152"/>
                    <a:pt x="1109" y="1152"/>
                    <a:pt x="1109" y="1152"/>
                  </a:cubicBezTo>
                  <a:cubicBezTo>
                    <a:pt x="1114" y="1120"/>
                    <a:pt x="1114" y="1120"/>
                    <a:pt x="1114" y="1120"/>
                  </a:cubicBezTo>
                  <a:cubicBezTo>
                    <a:pt x="1137" y="1034"/>
                    <a:pt x="1137" y="1034"/>
                    <a:pt x="1137" y="1034"/>
                  </a:cubicBezTo>
                  <a:cubicBezTo>
                    <a:pt x="1134" y="1017"/>
                    <a:pt x="1134" y="1017"/>
                    <a:pt x="1134" y="1017"/>
                  </a:cubicBezTo>
                  <a:cubicBezTo>
                    <a:pt x="1123" y="995"/>
                    <a:pt x="1123" y="995"/>
                    <a:pt x="1123" y="995"/>
                  </a:cubicBezTo>
                  <a:cubicBezTo>
                    <a:pt x="1141" y="957"/>
                    <a:pt x="1141" y="957"/>
                    <a:pt x="1141" y="957"/>
                  </a:cubicBezTo>
                  <a:cubicBezTo>
                    <a:pt x="1159" y="942"/>
                    <a:pt x="1159" y="942"/>
                    <a:pt x="1159" y="942"/>
                  </a:cubicBezTo>
                  <a:cubicBezTo>
                    <a:pt x="1212" y="870"/>
                    <a:pt x="1212" y="870"/>
                    <a:pt x="1212" y="870"/>
                  </a:cubicBezTo>
                  <a:cubicBezTo>
                    <a:pt x="1234" y="824"/>
                    <a:pt x="1234" y="824"/>
                    <a:pt x="1234" y="824"/>
                  </a:cubicBezTo>
                  <a:cubicBezTo>
                    <a:pt x="1241" y="797"/>
                    <a:pt x="1241" y="797"/>
                    <a:pt x="1241" y="797"/>
                  </a:cubicBezTo>
                  <a:cubicBezTo>
                    <a:pt x="1239" y="776"/>
                    <a:pt x="1239" y="776"/>
                    <a:pt x="1239" y="776"/>
                  </a:cubicBezTo>
                  <a:cubicBezTo>
                    <a:pt x="1231" y="752"/>
                    <a:pt x="1231" y="752"/>
                    <a:pt x="1231" y="752"/>
                  </a:cubicBezTo>
                  <a:cubicBezTo>
                    <a:pt x="1225" y="717"/>
                    <a:pt x="1225" y="717"/>
                    <a:pt x="1225" y="717"/>
                  </a:cubicBezTo>
                  <a:cubicBezTo>
                    <a:pt x="1213" y="680"/>
                    <a:pt x="1213" y="680"/>
                    <a:pt x="1213" y="680"/>
                  </a:cubicBezTo>
                  <a:cubicBezTo>
                    <a:pt x="1172" y="608"/>
                    <a:pt x="1172" y="608"/>
                    <a:pt x="1172" y="608"/>
                  </a:cubicBezTo>
                  <a:cubicBezTo>
                    <a:pt x="1173" y="597"/>
                    <a:pt x="1173" y="597"/>
                    <a:pt x="1173" y="597"/>
                  </a:cubicBezTo>
                  <a:cubicBezTo>
                    <a:pt x="1168" y="582"/>
                    <a:pt x="1168" y="582"/>
                    <a:pt x="1168" y="582"/>
                  </a:cubicBezTo>
                  <a:cubicBezTo>
                    <a:pt x="1159" y="569"/>
                    <a:pt x="1159" y="569"/>
                    <a:pt x="1159" y="569"/>
                  </a:cubicBezTo>
                  <a:cubicBezTo>
                    <a:pt x="1156" y="559"/>
                    <a:pt x="1156" y="559"/>
                    <a:pt x="1156" y="559"/>
                  </a:cubicBezTo>
                  <a:cubicBezTo>
                    <a:pt x="1153" y="548"/>
                    <a:pt x="1153" y="548"/>
                    <a:pt x="1153" y="548"/>
                  </a:cubicBezTo>
                  <a:cubicBezTo>
                    <a:pt x="1125" y="478"/>
                    <a:pt x="1125" y="478"/>
                    <a:pt x="1125" y="478"/>
                  </a:cubicBezTo>
                  <a:cubicBezTo>
                    <a:pt x="1106" y="451"/>
                    <a:pt x="1106" y="451"/>
                    <a:pt x="1106" y="451"/>
                  </a:cubicBezTo>
                  <a:cubicBezTo>
                    <a:pt x="963" y="345"/>
                    <a:pt x="963" y="345"/>
                    <a:pt x="963" y="345"/>
                  </a:cubicBezTo>
                  <a:cubicBezTo>
                    <a:pt x="939" y="301"/>
                    <a:pt x="939" y="301"/>
                    <a:pt x="939" y="301"/>
                  </a:cubicBezTo>
                  <a:cubicBezTo>
                    <a:pt x="932" y="295"/>
                    <a:pt x="932" y="295"/>
                    <a:pt x="932" y="295"/>
                  </a:cubicBezTo>
                  <a:cubicBezTo>
                    <a:pt x="929" y="290"/>
                    <a:pt x="929" y="290"/>
                    <a:pt x="929" y="290"/>
                  </a:cubicBezTo>
                  <a:cubicBezTo>
                    <a:pt x="939" y="274"/>
                    <a:pt x="939" y="274"/>
                    <a:pt x="939" y="274"/>
                  </a:cubicBezTo>
                  <a:cubicBezTo>
                    <a:pt x="945" y="268"/>
                    <a:pt x="945" y="268"/>
                    <a:pt x="945" y="268"/>
                  </a:cubicBezTo>
                  <a:cubicBezTo>
                    <a:pt x="950" y="267"/>
                    <a:pt x="950" y="267"/>
                    <a:pt x="950" y="267"/>
                  </a:cubicBezTo>
                  <a:cubicBezTo>
                    <a:pt x="951" y="256"/>
                    <a:pt x="951" y="256"/>
                    <a:pt x="951" y="256"/>
                  </a:cubicBezTo>
                  <a:cubicBezTo>
                    <a:pt x="965" y="229"/>
                    <a:pt x="965" y="229"/>
                    <a:pt x="965" y="229"/>
                  </a:cubicBezTo>
                  <a:cubicBezTo>
                    <a:pt x="978" y="181"/>
                    <a:pt x="978" y="181"/>
                    <a:pt x="978" y="181"/>
                  </a:cubicBezTo>
                  <a:cubicBezTo>
                    <a:pt x="977" y="163"/>
                    <a:pt x="977" y="163"/>
                    <a:pt x="977" y="163"/>
                  </a:cubicBezTo>
                  <a:cubicBezTo>
                    <a:pt x="973" y="144"/>
                    <a:pt x="973" y="144"/>
                    <a:pt x="973" y="144"/>
                  </a:cubicBezTo>
                  <a:cubicBezTo>
                    <a:pt x="972" y="131"/>
                    <a:pt x="972" y="131"/>
                    <a:pt x="972" y="131"/>
                  </a:cubicBezTo>
                  <a:cubicBezTo>
                    <a:pt x="967" y="103"/>
                    <a:pt x="967" y="103"/>
                    <a:pt x="967" y="103"/>
                  </a:cubicBezTo>
                  <a:cubicBezTo>
                    <a:pt x="959" y="88"/>
                    <a:pt x="959" y="88"/>
                    <a:pt x="959" y="88"/>
                  </a:cubicBezTo>
                  <a:cubicBezTo>
                    <a:pt x="945" y="72"/>
                    <a:pt x="945" y="72"/>
                    <a:pt x="945" y="72"/>
                  </a:cubicBezTo>
                  <a:cubicBezTo>
                    <a:pt x="913" y="59"/>
                    <a:pt x="913" y="59"/>
                    <a:pt x="913" y="59"/>
                  </a:cubicBezTo>
                  <a:cubicBezTo>
                    <a:pt x="910" y="55"/>
                    <a:pt x="908" y="53"/>
                    <a:pt x="907" y="52"/>
                  </a:cubicBezTo>
                  <a:cubicBezTo>
                    <a:pt x="902" y="47"/>
                    <a:pt x="902" y="47"/>
                    <a:pt x="902" y="47"/>
                  </a:cubicBezTo>
                  <a:cubicBezTo>
                    <a:pt x="901" y="45"/>
                    <a:pt x="899" y="45"/>
                    <a:pt x="898" y="45"/>
                  </a:cubicBezTo>
                  <a:cubicBezTo>
                    <a:pt x="896" y="47"/>
                    <a:pt x="895" y="48"/>
                    <a:pt x="894" y="48"/>
                  </a:cubicBezTo>
                  <a:cubicBezTo>
                    <a:pt x="893" y="48"/>
                    <a:pt x="892" y="47"/>
                    <a:pt x="890" y="45"/>
                  </a:cubicBezTo>
                  <a:cubicBezTo>
                    <a:pt x="887" y="42"/>
                    <a:pt x="885" y="41"/>
                    <a:pt x="884" y="40"/>
                  </a:cubicBezTo>
                  <a:cubicBezTo>
                    <a:pt x="881" y="39"/>
                    <a:pt x="881" y="39"/>
                    <a:pt x="881" y="39"/>
                  </a:cubicBezTo>
                  <a:cubicBezTo>
                    <a:pt x="881" y="39"/>
                    <a:pt x="881" y="38"/>
                    <a:pt x="880" y="38"/>
                  </a:cubicBezTo>
                  <a:cubicBezTo>
                    <a:pt x="879" y="37"/>
                    <a:pt x="878" y="37"/>
                    <a:pt x="876" y="38"/>
                  </a:cubicBezTo>
                  <a:cubicBezTo>
                    <a:pt x="873" y="39"/>
                    <a:pt x="873" y="39"/>
                    <a:pt x="873" y="39"/>
                  </a:cubicBezTo>
                  <a:cubicBezTo>
                    <a:pt x="867" y="40"/>
                    <a:pt x="867" y="40"/>
                    <a:pt x="867" y="40"/>
                  </a:cubicBezTo>
                  <a:cubicBezTo>
                    <a:pt x="858" y="38"/>
                    <a:pt x="858" y="38"/>
                    <a:pt x="858" y="38"/>
                  </a:cubicBezTo>
                  <a:cubicBezTo>
                    <a:pt x="853" y="37"/>
                    <a:pt x="853" y="37"/>
                    <a:pt x="853" y="37"/>
                  </a:cubicBezTo>
                  <a:cubicBezTo>
                    <a:pt x="850" y="39"/>
                    <a:pt x="850" y="39"/>
                    <a:pt x="850" y="39"/>
                  </a:cubicBezTo>
                  <a:cubicBezTo>
                    <a:pt x="848" y="41"/>
                    <a:pt x="846" y="41"/>
                    <a:pt x="844" y="38"/>
                  </a:cubicBezTo>
                  <a:cubicBezTo>
                    <a:pt x="839" y="40"/>
                    <a:pt x="839" y="40"/>
                    <a:pt x="839" y="40"/>
                  </a:cubicBezTo>
                  <a:cubicBezTo>
                    <a:pt x="820" y="39"/>
                    <a:pt x="820" y="39"/>
                    <a:pt x="820" y="39"/>
                  </a:cubicBezTo>
                  <a:cubicBezTo>
                    <a:pt x="800" y="40"/>
                    <a:pt x="800" y="40"/>
                    <a:pt x="800" y="40"/>
                  </a:cubicBezTo>
                  <a:cubicBezTo>
                    <a:pt x="792" y="42"/>
                    <a:pt x="787" y="43"/>
                    <a:pt x="785" y="43"/>
                  </a:cubicBezTo>
                  <a:cubicBezTo>
                    <a:pt x="772" y="43"/>
                    <a:pt x="772" y="43"/>
                    <a:pt x="772" y="43"/>
                  </a:cubicBezTo>
                  <a:cubicBezTo>
                    <a:pt x="772" y="43"/>
                    <a:pt x="772" y="42"/>
                    <a:pt x="771" y="41"/>
                  </a:cubicBezTo>
                  <a:cubicBezTo>
                    <a:pt x="767" y="43"/>
                    <a:pt x="767" y="43"/>
                    <a:pt x="767" y="43"/>
                  </a:cubicBezTo>
                  <a:cubicBezTo>
                    <a:pt x="764" y="44"/>
                    <a:pt x="762" y="44"/>
                    <a:pt x="761" y="44"/>
                  </a:cubicBezTo>
                  <a:cubicBezTo>
                    <a:pt x="747" y="45"/>
                    <a:pt x="747" y="45"/>
                    <a:pt x="747" y="45"/>
                  </a:cubicBezTo>
                  <a:cubicBezTo>
                    <a:pt x="734" y="49"/>
                    <a:pt x="734" y="49"/>
                    <a:pt x="734" y="49"/>
                  </a:cubicBezTo>
                  <a:lnTo>
                    <a:pt x="727" y="5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9"/>
            <p:cNvSpPr>
              <a:spLocks/>
            </p:cNvSpPr>
            <p:nvPr/>
          </p:nvSpPr>
          <p:spPr bwMode="auto">
            <a:xfrm>
              <a:off x="5314950" y="954088"/>
              <a:ext cx="446088" cy="1163638"/>
            </a:xfrm>
            <a:custGeom>
              <a:avLst/>
              <a:gdLst/>
              <a:ahLst/>
              <a:cxnLst>
                <a:cxn ang="0">
                  <a:pos x="140" y="0"/>
                </a:cxn>
                <a:cxn ang="0">
                  <a:pos x="0" y="69"/>
                </a:cxn>
                <a:cxn ang="0">
                  <a:pos x="42" y="366"/>
                </a:cxn>
                <a:cxn ang="0">
                  <a:pos x="140" y="0"/>
                </a:cxn>
              </a:cxnLst>
              <a:rect l="0" t="0" r="r" b="b"/>
              <a:pathLst>
                <a:path w="140" h="366">
                  <a:moveTo>
                    <a:pt x="140" y="0"/>
                  </a:moveTo>
                  <a:cubicBezTo>
                    <a:pt x="93" y="45"/>
                    <a:pt x="46" y="68"/>
                    <a:pt x="0" y="69"/>
                  </a:cubicBezTo>
                  <a:cubicBezTo>
                    <a:pt x="42" y="366"/>
                    <a:pt x="42" y="366"/>
                    <a:pt x="42" y="366"/>
                  </a:cubicBezTo>
                  <a:cubicBezTo>
                    <a:pt x="49" y="244"/>
                    <a:pt x="81" y="122"/>
                    <a:pt x="14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6301282"/>
      </p:ext>
    </p:extLst>
  </p:cSld>
  <p:clrMapOvr>
    <a:masterClrMapping/>
  </p:clrMapOvr>
  <p:transition advClick="0" advTm="0">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a:off x="1416050" y="506132"/>
            <a:ext cx="1054417" cy="926464"/>
          </a:xfrm>
          <a:custGeom>
            <a:avLst/>
            <a:gdLst>
              <a:gd name="connsiteX0" fmla="*/ 657837 w 1315674"/>
              <a:gd name="connsiteY0" fmla="*/ 0 h 1156017"/>
              <a:gd name="connsiteX1" fmla="*/ 1315674 w 1315674"/>
              <a:gd name="connsiteY1" fmla="*/ 657837 h 1156017"/>
              <a:gd name="connsiteX2" fmla="*/ 1122998 w 1315674"/>
              <a:gd name="connsiteY2" fmla="*/ 1122998 h 1156017"/>
              <a:gd name="connsiteX3" fmla="*/ 1082978 w 1315674"/>
              <a:gd name="connsiteY3" fmla="*/ 1156017 h 1156017"/>
              <a:gd name="connsiteX4" fmla="*/ 232696 w 1315674"/>
              <a:gd name="connsiteY4" fmla="*/ 1156017 h 1156017"/>
              <a:gd name="connsiteX5" fmla="*/ 192676 w 1315674"/>
              <a:gd name="connsiteY5" fmla="*/ 1122998 h 1156017"/>
              <a:gd name="connsiteX6" fmla="*/ 0 w 1315674"/>
              <a:gd name="connsiteY6" fmla="*/ 657837 h 1156017"/>
              <a:gd name="connsiteX7" fmla="*/ 657837 w 1315674"/>
              <a:gd name="connsiteY7" fmla="*/ 0 h 1156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5674" h="1156017">
                <a:moveTo>
                  <a:pt x="657837" y="0"/>
                </a:moveTo>
                <a:cubicBezTo>
                  <a:pt x="1021150" y="0"/>
                  <a:pt x="1315674" y="294524"/>
                  <a:pt x="1315674" y="657837"/>
                </a:cubicBezTo>
                <a:cubicBezTo>
                  <a:pt x="1315674" y="839494"/>
                  <a:pt x="1242043" y="1003953"/>
                  <a:pt x="1122998" y="1122998"/>
                </a:cubicBezTo>
                <a:lnTo>
                  <a:pt x="1082978" y="1156017"/>
                </a:lnTo>
                <a:lnTo>
                  <a:pt x="232696" y="1156017"/>
                </a:lnTo>
                <a:lnTo>
                  <a:pt x="192676" y="1122998"/>
                </a:lnTo>
                <a:cubicBezTo>
                  <a:pt x="73631" y="1003953"/>
                  <a:pt x="0" y="839494"/>
                  <a:pt x="0" y="657837"/>
                </a:cubicBezTo>
                <a:cubicBezTo>
                  <a:pt x="0" y="294524"/>
                  <a:pt x="294524" y="0"/>
                  <a:pt x="657837"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8" name="直接连接符 7"/>
          <p:cNvCxnSpPr>
            <a:stCxn id="6" idx="4"/>
          </p:cNvCxnSpPr>
          <p:nvPr/>
        </p:nvCxnSpPr>
        <p:spPr>
          <a:xfrm>
            <a:off x="1602539" y="1432596"/>
            <a:ext cx="4493461" cy="37660"/>
          </a:xfrm>
          <a:prstGeom prst="line">
            <a:avLst/>
          </a:prstGeom>
          <a:ln w="25400" cap="sq">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5867400" y="1642842"/>
            <a:ext cx="457200" cy="4572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15" name="直接连接符 14"/>
          <p:cNvCxnSpPr>
            <a:endCxn id="12" idx="0"/>
          </p:cNvCxnSpPr>
          <p:nvPr/>
        </p:nvCxnSpPr>
        <p:spPr>
          <a:xfrm>
            <a:off x="6096000" y="1470256"/>
            <a:ext cx="0" cy="172586"/>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16" name="表格 15"/>
          <p:cNvGraphicFramePr>
            <a:graphicFrameLocks noGrp="1"/>
          </p:cNvGraphicFramePr>
          <p:nvPr>
            <p:extLst>
              <p:ext uri="{D42A27DB-BD31-4B8C-83A1-F6EECF244321}">
                <p14:modId xmlns:p14="http://schemas.microsoft.com/office/powerpoint/2010/main" val="1726515970"/>
              </p:ext>
            </p:extLst>
          </p:nvPr>
        </p:nvGraphicFramePr>
        <p:xfrm>
          <a:off x="2470467" y="524117"/>
          <a:ext cx="3547623" cy="940605"/>
        </p:xfrm>
        <a:graphic>
          <a:graphicData uri="http://schemas.openxmlformats.org/drawingml/2006/table">
            <a:tbl>
              <a:tblPr firstRow="1" bandRow="1">
                <a:tableStyleId>{5C22544A-7EE6-4342-B048-85BDC9FD1C3A}</a:tableStyleId>
              </a:tblPr>
              <a:tblGrid>
                <a:gridCol w="3547623">
                  <a:extLst>
                    <a:ext uri="{9D8B030D-6E8A-4147-A177-3AD203B41FA5}">
                      <a16:colId xmlns:a16="http://schemas.microsoft.com/office/drawing/2014/main" val="20000"/>
                    </a:ext>
                  </a:extLst>
                </a:gridCol>
              </a:tblGrid>
              <a:tr h="940605">
                <a:tc>
                  <a:txBody>
                    <a:bodyPr/>
                    <a:lstStyle/>
                    <a:p>
                      <a:pPr algn="ctr"/>
                      <a:r>
                        <a:rPr lang="zh-TW" altLang="en-US" sz="4000" dirty="0" smtClean="0">
                          <a:solidFill>
                            <a:schemeClr val="accent5">
                              <a:lumMod val="75000"/>
                            </a:schemeClr>
                          </a:solidFill>
                        </a:rPr>
                        <a:t>規則說明</a:t>
                      </a:r>
                      <a:endParaRPr lang="zh-CN" altLang="en-US" sz="4000" dirty="0">
                        <a:solidFill>
                          <a:schemeClr val="accent5">
                            <a:lumMod val="75000"/>
                          </a:schemeClr>
                        </a:solidFill>
                      </a:endParaRPr>
                    </a:p>
                  </a:txBody>
                  <a:tcPr anchor="b">
                    <a:lnL w="12700" cmpd="sng">
                      <a:noFill/>
                    </a:lnL>
                    <a:lnR w="12700" cmpd="sng">
                      <a:noFill/>
                    </a:lnR>
                    <a:lnT w="12700" cmpd="sng">
                      <a:noFill/>
                    </a:lnT>
                    <a:lnB w="38100" cmpd="sng">
                      <a:noFill/>
                    </a:lnB>
                    <a:noFill/>
                  </a:tcPr>
                </a:tc>
                <a:extLst>
                  <a:ext uri="{0D108BD9-81ED-4DB2-BD59-A6C34878D82A}">
                    <a16:rowId xmlns:a16="http://schemas.microsoft.com/office/drawing/2014/main" val="10000"/>
                  </a:ext>
                </a:extLst>
              </a:tr>
            </a:tbl>
          </a:graphicData>
        </a:graphic>
      </p:graphicFrame>
      <p:sp>
        <p:nvSpPr>
          <p:cNvPr id="18" name="圆角矩形 17"/>
          <p:cNvSpPr/>
          <p:nvPr/>
        </p:nvSpPr>
        <p:spPr>
          <a:xfrm>
            <a:off x="2978330" y="2264961"/>
            <a:ext cx="6235339" cy="3857505"/>
          </a:xfrm>
          <a:prstGeom prst="roundRect">
            <a:avLst>
              <a:gd name="adj" fmla="val 32316"/>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aphicFrame>
        <p:nvGraphicFramePr>
          <p:cNvPr id="19" name="表格 18"/>
          <p:cNvGraphicFramePr>
            <a:graphicFrameLocks noGrp="1"/>
          </p:cNvGraphicFramePr>
          <p:nvPr>
            <p:extLst>
              <p:ext uri="{D42A27DB-BD31-4B8C-83A1-F6EECF244321}">
                <p14:modId xmlns:p14="http://schemas.microsoft.com/office/powerpoint/2010/main" val="2943908474"/>
              </p:ext>
            </p:extLst>
          </p:nvPr>
        </p:nvGraphicFramePr>
        <p:xfrm>
          <a:off x="2999350" y="2344818"/>
          <a:ext cx="6306457" cy="3691295"/>
        </p:xfrm>
        <a:graphic>
          <a:graphicData uri="http://schemas.openxmlformats.org/drawingml/2006/table">
            <a:tbl>
              <a:tblPr firstRow="1" bandRow="1">
                <a:tableStyleId>{5C22544A-7EE6-4342-B048-85BDC9FD1C3A}</a:tableStyleId>
              </a:tblPr>
              <a:tblGrid>
                <a:gridCol w="6306457">
                  <a:extLst>
                    <a:ext uri="{9D8B030D-6E8A-4147-A177-3AD203B41FA5}">
                      <a16:colId xmlns:a16="http://schemas.microsoft.com/office/drawing/2014/main" val="20000"/>
                    </a:ext>
                  </a:extLst>
                </a:gridCol>
              </a:tblGrid>
              <a:tr h="3691295">
                <a:tc>
                  <a:txBody>
                    <a:bodyPr/>
                    <a:lstStyle/>
                    <a:p>
                      <a:pPr marL="457200" marR="0" indent="-45720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2400" dirty="0" smtClean="0"/>
                        <a:t>搶答賽，三組各派出一名代表搶答</a:t>
                      </a:r>
                      <a:endParaRPr lang="en-US" altLang="zh-TW" sz="2400" dirty="0" smtClean="0"/>
                    </a:p>
                    <a:p>
                      <a:pPr marL="457200" marR="0" indent="-45720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2400" dirty="0" smtClean="0"/>
                        <a:t>聽到「請搶答」後才能搶答</a:t>
                      </a:r>
                      <a:endParaRPr lang="en-US" altLang="zh-TW" sz="2400" dirty="0" smtClean="0"/>
                    </a:p>
                    <a:p>
                      <a:pPr marL="457200" marR="0" indent="-45720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2400" dirty="0" smtClean="0"/>
                        <a:t>搶答後，「限時三秒」要說出正確答案</a:t>
                      </a:r>
                      <a:endParaRPr lang="en-US" altLang="zh-TW" sz="2400" dirty="0" smtClean="0"/>
                    </a:p>
                    <a:p>
                      <a:pPr marL="457200" marR="0" indent="-45720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2400" dirty="0" smtClean="0"/>
                        <a:t>說出錯誤答案的組別，失去當題挑戰資格</a:t>
                      </a:r>
                      <a:endParaRPr lang="en-US" altLang="zh-TW" sz="2400" dirty="0" smtClean="0"/>
                    </a:p>
                    <a:p>
                      <a:pPr marL="457200" marR="0" indent="-45720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2400" dirty="0" smtClean="0"/>
                        <a:t>獲勝</a:t>
                      </a:r>
                      <a:r>
                        <a:rPr lang="zh-TW" altLang="en-US" sz="2400" dirty="0" smtClean="0"/>
                        <a:t>隊伍將獲得神秘小禮</a:t>
                      </a:r>
                      <a:endParaRPr lang="en-US" altLang="zh-TW" sz="2400" dirty="0" smtClean="0"/>
                    </a:p>
                  </a:txBody>
                  <a:tcPr marL="97560" marR="97560" marT="48780" marB="4878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pSp>
        <p:nvGrpSpPr>
          <p:cNvPr id="26" name="组合 25"/>
          <p:cNvGrpSpPr/>
          <p:nvPr/>
        </p:nvGrpSpPr>
        <p:grpSpPr>
          <a:xfrm>
            <a:off x="1714816" y="741163"/>
            <a:ext cx="456884" cy="611378"/>
            <a:chOff x="2303462" y="18102263"/>
            <a:chExt cx="549275" cy="735013"/>
          </a:xfrm>
          <a:solidFill>
            <a:schemeClr val="bg1"/>
          </a:solidFill>
        </p:grpSpPr>
        <p:sp>
          <p:nvSpPr>
            <p:cNvPr id="22" name="Freeform 795"/>
            <p:cNvSpPr>
              <a:spLocks/>
            </p:cNvSpPr>
            <p:nvPr/>
          </p:nvSpPr>
          <p:spPr bwMode="auto">
            <a:xfrm>
              <a:off x="2457450" y="18421351"/>
              <a:ext cx="255588" cy="225425"/>
            </a:xfrm>
            <a:custGeom>
              <a:avLst/>
              <a:gdLst>
                <a:gd name="T0" fmla="*/ 65 w 68"/>
                <a:gd name="T1" fmla="*/ 2 h 60"/>
                <a:gd name="T2" fmla="*/ 55 w 68"/>
                <a:gd name="T3" fmla="*/ 4 h 60"/>
                <a:gd name="T4" fmla="*/ 23 w 68"/>
                <a:gd name="T5" fmla="*/ 44 h 60"/>
                <a:gd name="T6" fmla="*/ 12 w 68"/>
                <a:gd name="T7" fmla="*/ 32 h 60"/>
                <a:gd name="T8" fmla="*/ 3 w 68"/>
                <a:gd name="T9" fmla="*/ 31 h 60"/>
                <a:gd name="T10" fmla="*/ 1 w 68"/>
                <a:gd name="T11" fmla="*/ 35 h 60"/>
                <a:gd name="T12" fmla="*/ 2 w 68"/>
                <a:gd name="T13" fmla="*/ 40 h 60"/>
                <a:gd name="T14" fmla="*/ 18 w 68"/>
                <a:gd name="T15" fmla="*/ 58 h 60"/>
                <a:gd name="T16" fmla="*/ 23 w 68"/>
                <a:gd name="T17" fmla="*/ 60 h 60"/>
                <a:gd name="T18" fmla="*/ 23 w 68"/>
                <a:gd name="T19" fmla="*/ 60 h 60"/>
                <a:gd name="T20" fmla="*/ 29 w 68"/>
                <a:gd name="T21" fmla="*/ 58 h 60"/>
                <a:gd name="T22" fmla="*/ 66 w 68"/>
                <a:gd name="T23" fmla="*/ 12 h 60"/>
                <a:gd name="T24" fmla="*/ 67 w 68"/>
                <a:gd name="T25" fmla="*/ 7 h 60"/>
                <a:gd name="T26" fmla="*/ 65 w 68"/>
                <a:gd name="T27"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60">
                  <a:moveTo>
                    <a:pt x="65" y="2"/>
                  </a:moveTo>
                  <a:cubicBezTo>
                    <a:pt x="62" y="0"/>
                    <a:pt x="57" y="1"/>
                    <a:pt x="55" y="4"/>
                  </a:cubicBezTo>
                  <a:cubicBezTo>
                    <a:pt x="23" y="44"/>
                    <a:pt x="23" y="44"/>
                    <a:pt x="23" y="44"/>
                  </a:cubicBezTo>
                  <a:cubicBezTo>
                    <a:pt x="12" y="32"/>
                    <a:pt x="12" y="32"/>
                    <a:pt x="12" y="32"/>
                  </a:cubicBezTo>
                  <a:cubicBezTo>
                    <a:pt x="10" y="29"/>
                    <a:pt x="6" y="29"/>
                    <a:pt x="3" y="31"/>
                  </a:cubicBezTo>
                  <a:cubicBezTo>
                    <a:pt x="2" y="32"/>
                    <a:pt x="1" y="34"/>
                    <a:pt x="1" y="35"/>
                  </a:cubicBezTo>
                  <a:cubicBezTo>
                    <a:pt x="0" y="37"/>
                    <a:pt x="1" y="39"/>
                    <a:pt x="2" y="40"/>
                  </a:cubicBezTo>
                  <a:cubicBezTo>
                    <a:pt x="18" y="58"/>
                    <a:pt x="18" y="58"/>
                    <a:pt x="18" y="58"/>
                  </a:cubicBezTo>
                  <a:cubicBezTo>
                    <a:pt x="19" y="60"/>
                    <a:pt x="21" y="60"/>
                    <a:pt x="23" y="60"/>
                  </a:cubicBezTo>
                  <a:cubicBezTo>
                    <a:pt x="23" y="60"/>
                    <a:pt x="23" y="60"/>
                    <a:pt x="23" y="60"/>
                  </a:cubicBezTo>
                  <a:cubicBezTo>
                    <a:pt x="25" y="60"/>
                    <a:pt x="27" y="59"/>
                    <a:pt x="29" y="58"/>
                  </a:cubicBezTo>
                  <a:cubicBezTo>
                    <a:pt x="66" y="12"/>
                    <a:pt x="66" y="12"/>
                    <a:pt x="66" y="12"/>
                  </a:cubicBezTo>
                  <a:cubicBezTo>
                    <a:pt x="67" y="10"/>
                    <a:pt x="68" y="8"/>
                    <a:pt x="67" y="7"/>
                  </a:cubicBezTo>
                  <a:cubicBezTo>
                    <a:pt x="67" y="5"/>
                    <a:pt x="66" y="3"/>
                    <a:pt x="6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 name="Freeform 796"/>
            <p:cNvSpPr>
              <a:spLocks/>
            </p:cNvSpPr>
            <p:nvPr/>
          </p:nvSpPr>
          <p:spPr bwMode="auto">
            <a:xfrm>
              <a:off x="2303462" y="18165763"/>
              <a:ext cx="549275" cy="671513"/>
            </a:xfrm>
            <a:custGeom>
              <a:avLst/>
              <a:gdLst>
                <a:gd name="T0" fmla="*/ 139 w 146"/>
                <a:gd name="T1" fmla="*/ 0 h 179"/>
                <a:gd name="T2" fmla="*/ 116 w 146"/>
                <a:gd name="T3" fmla="*/ 0 h 179"/>
                <a:gd name="T4" fmla="*/ 122 w 146"/>
                <a:gd name="T5" fmla="*/ 14 h 179"/>
                <a:gd name="T6" fmla="*/ 132 w 146"/>
                <a:gd name="T7" fmla="*/ 14 h 179"/>
                <a:gd name="T8" fmla="*/ 132 w 146"/>
                <a:gd name="T9" fmla="*/ 166 h 179"/>
                <a:gd name="T10" fmla="*/ 14 w 146"/>
                <a:gd name="T11" fmla="*/ 166 h 179"/>
                <a:gd name="T12" fmla="*/ 14 w 146"/>
                <a:gd name="T13" fmla="*/ 14 h 179"/>
                <a:gd name="T14" fmla="*/ 24 w 146"/>
                <a:gd name="T15" fmla="*/ 14 h 179"/>
                <a:gd name="T16" fmla="*/ 30 w 146"/>
                <a:gd name="T17" fmla="*/ 0 h 179"/>
                <a:gd name="T18" fmla="*/ 7 w 146"/>
                <a:gd name="T19" fmla="*/ 0 h 179"/>
                <a:gd name="T20" fmla="*/ 0 w 146"/>
                <a:gd name="T21" fmla="*/ 7 h 179"/>
                <a:gd name="T22" fmla="*/ 0 w 146"/>
                <a:gd name="T23" fmla="*/ 172 h 179"/>
                <a:gd name="T24" fmla="*/ 7 w 146"/>
                <a:gd name="T25" fmla="*/ 179 h 179"/>
                <a:gd name="T26" fmla="*/ 139 w 146"/>
                <a:gd name="T27" fmla="*/ 179 h 179"/>
                <a:gd name="T28" fmla="*/ 146 w 146"/>
                <a:gd name="T29" fmla="*/ 172 h 179"/>
                <a:gd name="T30" fmla="*/ 146 w 146"/>
                <a:gd name="T31" fmla="*/ 7 h 179"/>
                <a:gd name="T32" fmla="*/ 139 w 146"/>
                <a:gd name="T33"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179">
                  <a:moveTo>
                    <a:pt x="139" y="0"/>
                  </a:moveTo>
                  <a:cubicBezTo>
                    <a:pt x="116" y="0"/>
                    <a:pt x="116" y="0"/>
                    <a:pt x="116" y="0"/>
                  </a:cubicBezTo>
                  <a:cubicBezTo>
                    <a:pt x="120" y="4"/>
                    <a:pt x="122" y="9"/>
                    <a:pt x="122" y="14"/>
                  </a:cubicBezTo>
                  <a:cubicBezTo>
                    <a:pt x="132" y="14"/>
                    <a:pt x="132" y="14"/>
                    <a:pt x="132" y="14"/>
                  </a:cubicBezTo>
                  <a:cubicBezTo>
                    <a:pt x="132" y="166"/>
                    <a:pt x="132" y="166"/>
                    <a:pt x="132" y="166"/>
                  </a:cubicBezTo>
                  <a:cubicBezTo>
                    <a:pt x="14" y="166"/>
                    <a:pt x="14" y="166"/>
                    <a:pt x="14" y="166"/>
                  </a:cubicBezTo>
                  <a:cubicBezTo>
                    <a:pt x="14" y="14"/>
                    <a:pt x="14" y="14"/>
                    <a:pt x="14" y="14"/>
                  </a:cubicBezTo>
                  <a:cubicBezTo>
                    <a:pt x="24" y="14"/>
                    <a:pt x="24" y="14"/>
                    <a:pt x="24" y="14"/>
                  </a:cubicBezTo>
                  <a:cubicBezTo>
                    <a:pt x="25" y="9"/>
                    <a:pt x="27" y="4"/>
                    <a:pt x="30" y="0"/>
                  </a:cubicBezTo>
                  <a:cubicBezTo>
                    <a:pt x="7" y="0"/>
                    <a:pt x="7" y="0"/>
                    <a:pt x="7" y="0"/>
                  </a:cubicBezTo>
                  <a:cubicBezTo>
                    <a:pt x="3" y="0"/>
                    <a:pt x="0" y="3"/>
                    <a:pt x="0" y="7"/>
                  </a:cubicBezTo>
                  <a:cubicBezTo>
                    <a:pt x="0" y="172"/>
                    <a:pt x="0" y="172"/>
                    <a:pt x="0" y="172"/>
                  </a:cubicBezTo>
                  <a:cubicBezTo>
                    <a:pt x="0" y="176"/>
                    <a:pt x="3" y="179"/>
                    <a:pt x="7" y="179"/>
                  </a:cubicBezTo>
                  <a:cubicBezTo>
                    <a:pt x="139" y="179"/>
                    <a:pt x="139" y="179"/>
                    <a:pt x="139" y="179"/>
                  </a:cubicBezTo>
                  <a:cubicBezTo>
                    <a:pt x="143" y="179"/>
                    <a:pt x="146" y="176"/>
                    <a:pt x="146" y="172"/>
                  </a:cubicBezTo>
                  <a:cubicBezTo>
                    <a:pt x="146" y="7"/>
                    <a:pt x="146" y="7"/>
                    <a:pt x="146" y="7"/>
                  </a:cubicBezTo>
                  <a:cubicBezTo>
                    <a:pt x="146" y="3"/>
                    <a:pt x="143" y="0"/>
                    <a:pt x="1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 name="Freeform 797"/>
            <p:cNvSpPr>
              <a:spLocks noEditPoints="1"/>
            </p:cNvSpPr>
            <p:nvPr/>
          </p:nvSpPr>
          <p:spPr bwMode="auto">
            <a:xfrm>
              <a:off x="2427287" y="18102263"/>
              <a:ext cx="304800" cy="184150"/>
            </a:xfrm>
            <a:custGeom>
              <a:avLst/>
              <a:gdLst>
                <a:gd name="T0" fmla="*/ 15 w 81"/>
                <a:gd name="T1" fmla="*/ 49 h 49"/>
                <a:gd name="T2" fmla="*/ 65 w 81"/>
                <a:gd name="T3" fmla="*/ 49 h 49"/>
                <a:gd name="T4" fmla="*/ 81 w 81"/>
                <a:gd name="T5" fmla="*/ 33 h 49"/>
                <a:gd name="T6" fmla="*/ 81 w 81"/>
                <a:gd name="T7" fmla="*/ 32 h 49"/>
                <a:gd name="T8" fmla="*/ 81 w 81"/>
                <a:gd name="T9" fmla="*/ 31 h 49"/>
                <a:gd name="T10" fmla="*/ 67 w 81"/>
                <a:gd name="T11" fmla="*/ 17 h 49"/>
                <a:gd name="T12" fmla="*/ 65 w 81"/>
                <a:gd name="T13" fmla="*/ 17 h 49"/>
                <a:gd name="T14" fmla="*/ 59 w 81"/>
                <a:gd name="T15" fmla="*/ 17 h 49"/>
                <a:gd name="T16" fmla="*/ 59 w 81"/>
                <a:gd name="T17" fmla="*/ 16 h 49"/>
                <a:gd name="T18" fmla="*/ 43 w 81"/>
                <a:gd name="T19" fmla="*/ 0 h 49"/>
                <a:gd name="T20" fmla="*/ 37 w 81"/>
                <a:gd name="T21" fmla="*/ 0 h 49"/>
                <a:gd name="T22" fmla="*/ 22 w 81"/>
                <a:gd name="T23" fmla="*/ 16 h 49"/>
                <a:gd name="T24" fmla="*/ 22 w 81"/>
                <a:gd name="T25" fmla="*/ 17 h 49"/>
                <a:gd name="T26" fmla="*/ 15 w 81"/>
                <a:gd name="T27" fmla="*/ 17 h 49"/>
                <a:gd name="T28" fmla="*/ 13 w 81"/>
                <a:gd name="T29" fmla="*/ 17 h 49"/>
                <a:gd name="T30" fmla="*/ 0 w 81"/>
                <a:gd name="T31" fmla="*/ 31 h 49"/>
                <a:gd name="T32" fmla="*/ 0 w 81"/>
                <a:gd name="T33" fmla="*/ 32 h 49"/>
                <a:gd name="T34" fmla="*/ 0 w 81"/>
                <a:gd name="T35" fmla="*/ 33 h 49"/>
                <a:gd name="T36" fmla="*/ 15 w 81"/>
                <a:gd name="T37" fmla="*/ 49 h 49"/>
                <a:gd name="T38" fmla="*/ 8 w 81"/>
                <a:gd name="T39" fmla="*/ 32 h 49"/>
                <a:gd name="T40" fmla="*/ 8 w 81"/>
                <a:gd name="T41" fmla="*/ 31 h 49"/>
                <a:gd name="T42" fmla="*/ 15 w 81"/>
                <a:gd name="T43" fmla="*/ 25 h 49"/>
                <a:gd name="T44" fmla="*/ 26 w 81"/>
                <a:gd name="T45" fmla="*/ 25 h 49"/>
                <a:gd name="T46" fmla="*/ 30 w 81"/>
                <a:gd name="T47" fmla="*/ 21 h 49"/>
                <a:gd name="T48" fmla="*/ 30 w 81"/>
                <a:gd name="T49" fmla="*/ 17 h 49"/>
                <a:gd name="T50" fmla="*/ 30 w 81"/>
                <a:gd name="T51" fmla="*/ 16 h 49"/>
                <a:gd name="T52" fmla="*/ 37 w 81"/>
                <a:gd name="T53" fmla="*/ 8 h 49"/>
                <a:gd name="T54" fmla="*/ 43 w 81"/>
                <a:gd name="T55" fmla="*/ 8 h 49"/>
                <a:gd name="T56" fmla="*/ 50 w 81"/>
                <a:gd name="T57" fmla="*/ 16 h 49"/>
                <a:gd name="T58" fmla="*/ 50 w 81"/>
                <a:gd name="T59" fmla="*/ 17 h 49"/>
                <a:gd name="T60" fmla="*/ 50 w 81"/>
                <a:gd name="T61" fmla="*/ 21 h 49"/>
                <a:gd name="T62" fmla="*/ 54 w 81"/>
                <a:gd name="T63" fmla="*/ 25 h 49"/>
                <a:gd name="T64" fmla="*/ 65 w 81"/>
                <a:gd name="T65" fmla="*/ 25 h 49"/>
                <a:gd name="T66" fmla="*/ 72 w 81"/>
                <a:gd name="T67" fmla="*/ 31 h 49"/>
                <a:gd name="T68" fmla="*/ 73 w 81"/>
                <a:gd name="T69" fmla="*/ 32 h 49"/>
                <a:gd name="T70" fmla="*/ 73 w 81"/>
                <a:gd name="T71" fmla="*/ 33 h 49"/>
                <a:gd name="T72" fmla="*/ 65 w 81"/>
                <a:gd name="T73" fmla="*/ 40 h 49"/>
                <a:gd name="T74" fmla="*/ 15 w 81"/>
                <a:gd name="T75" fmla="*/ 40 h 49"/>
                <a:gd name="T76" fmla="*/ 8 w 81"/>
                <a:gd name="T77" fmla="*/ 33 h 49"/>
                <a:gd name="T78" fmla="*/ 8 w 81"/>
                <a:gd name="T79" fmla="*/ 3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1" h="49">
                  <a:moveTo>
                    <a:pt x="15" y="49"/>
                  </a:moveTo>
                  <a:cubicBezTo>
                    <a:pt x="65" y="49"/>
                    <a:pt x="65" y="49"/>
                    <a:pt x="65" y="49"/>
                  </a:cubicBezTo>
                  <a:cubicBezTo>
                    <a:pt x="74" y="49"/>
                    <a:pt x="81" y="42"/>
                    <a:pt x="81" y="33"/>
                  </a:cubicBezTo>
                  <a:cubicBezTo>
                    <a:pt x="81" y="32"/>
                    <a:pt x="81" y="32"/>
                    <a:pt x="81" y="32"/>
                  </a:cubicBezTo>
                  <a:cubicBezTo>
                    <a:pt x="81" y="32"/>
                    <a:pt x="81" y="31"/>
                    <a:pt x="81" y="31"/>
                  </a:cubicBezTo>
                  <a:cubicBezTo>
                    <a:pt x="80" y="24"/>
                    <a:pt x="74" y="18"/>
                    <a:pt x="67" y="17"/>
                  </a:cubicBezTo>
                  <a:cubicBezTo>
                    <a:pt x="67" y="17"/>
                    <a:pt x="66" y="17"/>
                    <a:pt x="65" y="17"/>
                  </a:cubicBezTo>
                  <a:cubicBezTo>
                    <a:pt x="59" y="17"/>
                    <a:pt x="59" y="17"/>
                    <a:pt x="59" y="17"/>
                  </a:cubicBezTo>
                  <a:cubicBezTo>
                    <a:pt x="59" y="16"/>
                    <a:pt x="59" y="16"/>
                    <a:pt x="59" y="16"/>
                  </a:cubicBezTo>
                  <a:cubicBezTo>
                    <a:pt x="59" y="7"/>
                    <a:pt x="52" y="0"/>
                    <a:pt x="43" y="0"/>
                  </a:cubicBezTo>
                  <a:cubicBezTo>
                    <a:pt x="37" y="0"/>
                    <a:pt x="37" y="0"/>
                    <a:pt x="37" y="0"/>
                  </a:cubicBezTo>
                  <a:cubicBezTo>
                    <a:pt x="29" y="0"/>
                    <a:pt x="22" y="7"/>
                    <a:pt x="22" y="16"/>
                  </a:cubicBezTo>
                  <a:cubicBezTo>
                    <a:pt x="22" y="17"/>
                    <a:pt x="22" y="17"/>
                    <a:pt x="22" y="17"/>
                  </a:cubicBezTo>
                  <a:cubicBezTo>
                    <a:pt x="15" y="17"/>
                    <a:pt x="15" y="17"/>
                    <a:pt x="15" y="17"/>
                  </a:cubicBezTo>
                  <a:cubicBezTo>
                    <a:pt x="14" y="17"/>
                    <a:pt x="14" y="17"/>
                    <a:pt x="13" y="17"/>
                  </a:cubicBezTo>
                  <a:cubicBezTo>
                    <a:pt x="6" y="18"/>
                    <a:pt x="0" y="24"/>
                    <a:pt x="0" y="31"/>
                  </a:cubicBezTo>
                  <a:cubicBezTo>
                    <a:pt x="0" y="31"/>
                    <a:pt x="0" y="32"/>
                    <a:pt x="0" y="32"/>
                  </a:cubicBezTo>
                  <a:cubicBezTo>
                    <a:pt x="0" y="33"/>
                    <a:pt x="0" y="33"/>
                    <a:pt x="0" y="33"/>
                  </a:cubicBezTo>
                  <a:cubicBezTo>
                    <a:pt x="0" y="42"/>
                    <a:pt x="7" y="49"/>
                    <a:pt x="15" y="49"/>
                  </a:cubicBezTo>
                  <a:close/>
                  <a:moveTo>
                    <a:pt x="8" y="32"/>
                  </a:moveTo>
                  <a:cubicBezTo>
                    <a:pt x="8" y="32"/>
                    <a:pt x="8" y="31"/>
                    <a:pt x="8" y="31"/>
                  </a:cubicBezTo>
                  <a:cubicBezTo>
                    <a:pt x="9" y="28"/>
                    <a:pt x="12" y="25"/>
                    <a:pt x="15" y="25"/>
                  </a:cubicBezTo>
                  <a:cubicBezTo>
                    <a:pt x="26" y="25"/>
                    <a:pt x="26" y="25"/>
                    <a:pt x="26" y="25"/>
                  </a:cubicBezTo>
                  <a:cubicBezTo>
                    <a:pt x="28" y="25"/>
                    <a:pt x="30" y="23"/>
                    <a:pt x="30" y="21"/>
                  </a:cubicBezTo>
                  <a:cubicBezTo>
                    <a:pt x="30" y="17"/>
                    <a:pt x="30" y="17"/>
                    <a:pt x="30" y="17"/>
                  </a:cubicBezTo>
                  <a:cubicBezTo>
                    <a:pt x="30" y="16"/>
                    <a:pt x="30" y="16"/>
                    <a:pt x="30" y="16"/>
                  </a:cubicBezTo>
                  <a:cubicBezTo>
                    <a:pt x="30" y="12"/>
                    <a:pt x="33" y="8"/>
                    <a:pt x="37" y="8"/>
                  </a:cubicBezTo>
                  <a:cubicBezTo>
                    <a:pt x="43" y="8"/>
                    <a:pt x="43" y="8"/>
                    <a:pt x="43" y="8"/>
                  </a:cubicBezTo>
                  <a:cubicBezTo>
                    <a:pt x="47" y="8"/>
                    <a:pt x="50" y="12"/>
                    <a:pt x="50" y="16"/>
                  </a:cubicBezTo>
                  <a:cubicBezTo>
                    <a:pt x="50" y="17"/>
                    <a:pt x="50" y="17"/>
                    <a:pt x="50" y="17"/>
                  </a:cubicBezTo>
                  <a:cubicBezTo>
                    <a:pt x="50" y="21"/>
                    <a:pt x="50" y="21"/>
                    <a:pt x="50" y="21"/>
                  </a:cubicBezTo>
                  <a:cubicBezTo>
                    <a:pt x="50" y="23"/>
                    <a:pt x="52" y="25"/>
                    <a:pt x="54" y="25"/>
                  </a:cubicBezTo>
                  <a:cubicBezTo>
                    <a:pt x="65" y="25"/>
                    <a:pt x="65" y="25"/>
                    <a:pt x="65" y="25"/>
                  </a:cubicBezTo>
                  <a:cubicBezTo>
                    <a:pt x="69" y="25"/>
                    <a:pt x="72" y="28"/>
                    <a:pt x="72" y="31"/>
                  </a:cubicBezTo>
                  <a:cubicBezTo>
                    <a:pt x="73" y="31"/>
                    <a:pt x="73" y="32"/>
                    <a:pt x="73" y="32"/>
                  </a:cubicBezTo>
                  <a:cubicBezTo>
                    <a:pt x="73" y="33"/>
                    <a:pt x="73" y="33"/>
                    <a:pt x="73" y="33"/>
                  </a:cubicBezTo>
                  <a:cubicBezTo>
                    <a:pt x="73" y="37"/>
                    <a:pt x="69" y="40"/>
                    <a:pt x="65" y="40"/>
                  </a:cubicBezTo>
                  <a:cubicBezTo>
                    <a:pt x="15" y="40"/>
                    <a:pt x="15" y="40"/>
                    <a:pt x="15" y="40"/>
                  </a:cubicBezTo>
                  <a:cubicBezTo>
                    <a:pt x="11" y="40"/>
                    <a:pt x="8" y="37"/>
                    <a:pt x="8" y="33"/>
                  </a:cubicBezTo>
                  <a:lnTo>
                    <a:pt x="8"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 name="Freeform 798"/>
            <p:cNvSpPr>
              <a:spLocks/>
            </p:cNvSpPr>
            <p:nvPr/>
          </p:nvSpPr>
          <p:spPr bwMode="auto">
            <a:xfrm>
              <a:off x="2566987" y="18157826"/>
              <a:ext cx="22225" cy="23813"/>
            </a:xfrm>
            <a:custGeom>
              <a:avLst/>
              <a:gdLst>
                <a:gd name="T0" fmla="*/ 1 w 6"/>
                <a:gd name="T1" fmla="*/ 6 h 6"/>
                <a:gd name="T2" fmla="*/ 3 w 6"/>
                <a:gd name="T3" fmla="*/ 6 h 6"/>
                <a:gd name="T4" fmla="*/ 5 w 6"/>
                <a:gd name="T5" fmla="*/ 6 h 6"/>
                <a:gd name="T6" fmla="*/ 6 w 6"/>
                <a:gd name="T7" fmla="*/ 3 h 6"/>
                <a:gd name="T8" fmla="*/ 6 w 6"/>
                <a:gd name="T9" fmla="*/ 2 h 6"/>
                <a:gd name="T10" fmla="*/ 3 w 6"/>
                <a:gd name="T11" fmla="*/ 0 h 6"/>
                <a:gd name="T12" fmla="*/ 0 w 6"/>
                <a:gd name="T13" fmla="*/ 2 h 6"/>
                <a:gd name="T14" fmla="*/ 0 w 6"/>
                <a:gd name="T15" fmla="*/ 3 h 6"/>
                <a:gd name="T16" fmla="*/ 1 w 6"/>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1" y="6"/>
                  </a:moveTo>
                  <a:cubicBezTo>
                    <a:pt x="2" y="6"/>
                    <a:pt x="3" y="6"/>
                    <a:pt x="3" y="6"/>
                  </a:cubicBezTo>
                  <a:cubicBezTo>
                    <a:pt x="4" y="6"/>
                    <a:pt x="5" y="6"/>
                    <a:pt x="5" y="6"/>
                  </a:cubicBezTo>
                  <a:cubicBezTo>
                    <a:pt x="6" y="5"/>
                    <a:pt x="6" y="4"/>
                    <a:pt x="6" y="3"/>
                  </a:cubicBezTo>
                  <a:cubicBezTo>
                    <a:pt x="6" y="3"/>
                    <a:pt x="6" y="2"/>
                    <a:pt x="6" y="2"/>
                  </a:cubicBezTo>
                  <a:cubicBezTo>
                    <a:pt x="6" y="1"/>
                    <a:pt x="5" y="0"/>
                    <a:pt x="3" y="0"/>
                  </a:cubicBezTo>
                  <a:cubicBezTo>
                    <a:pt x="2" y="0"/>
                    <a:pt x="1" y="1"/>
                    <a:pt x="0" y="2"/>
                  </a:cubicBezTo>
                  <a:cubicBezTo>
                    <a:pt x="0" y="2"/>
                    <a:pt x="0" y="3"/>
                    <a:pt x="0" y="3"/>
                  </a:cubicBezTo>
                  <a:cubicBezTo>
                    <a:pt x="0" y="4"/>
                    <a:pt x="1" y="5"/>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cxnSp>
        <p:nvCxnSpPr>
          <p:cNvPr id="28" name="直接连接符 27"/>
          <p:cNvCxnSpPr>
            <a:stCxn id="18" idx="0"/>
            <a:endCxn id="12" idx="4"/>
          </p:cNvCxnSpPr>
          <p:nvPr/>
        </p:nvCxnSpPr>
        <p:spPr>
          <a:xfrm flipV="1">
            <a:off x="6096000" y="2100042"/>
            <a:ext cx="0" cy="164919"/>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5683072"/>
      </p:ext>
    </p:extLst>
  </p:cSld>
  <p:clrMapOvr>
    <a:masterClrMapping/>
  </p:clrMapOvr>
  <p:transition advClick="0" advTm="0">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p:nvSpPr>
        <p:spPr>
          <a:xfrm>
            <a:off x="-342900" y="1828641"/>
            <a:ext cx="5086350" cy="609917"/>
          </a:xfrm>
          <a:prstGeom prst="parallelogram">
            <a:avLst>
              <a:gd name="adj" fmla="val 4374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aphicFrame>
        <p:nvGraphicFramePr>
          <p:cNvPr id="6" name="表格 5"/>
          <p:cNvGraphicFramePr>
            <a:graphicFrameLocks noGrp="1"/>
          </p:cNvGraphicFramePr>
          <p:nvPr>
            <p:extLst>
              <p:ext uri="{D42A27DB-BD31-4B8C-83A1-F6EECF244321}">
                <p14:modId xmlns:p14="http://schemas.microsoft.com/office/powerpoint/2010/main" val="2633212723"/>
              </p:ext>
            </p:extLst>
          </p:nvPr>
        </p:nvGraphicFramePr>
        <p:xfrm>
          <a:off x="3780631" y="1828641"/>
          <a:ext cx="4630738" cy="4286409"/>
        </p:xfrm>
        <a:graphic>
          <a:graphicData uri="http://schemas.openxmlformats.org/drawingml/2006/table">
            <a:tbl>
              <a:tblPr firstRow="1" bandRow="1">
                <a:tableStyleId>{5C22544A-7EE6-4342-B048-85BDC9FD1C3A}</a:tableStyleId>
              </a:tblPr>
              <a:tblGrid>
                <a:gridCol w="4630738">
                  <a:extLst>
                    <a:ext uri="{9D8B030D-6E8A-4147-A177-3AD203B41FA5}">
                      <a16:colId xmlns:a16="http://schemas.microsoft.com/office/drawing/2014/main" val="20000"/>
                    </a:ext>
                  </a:extLst>
                </a:gridCol>
              </a:tblGrid>
              <a:tr h="962066">
                <a:tc>
                  <a:txBody>
                    <a:bodyPr/>
                    <a:lstStyle/>
                    <a:p>
                      <a:pPr algn="ctr"/>
                      <a:r>
                        <a:rPr lang="zh-TW" altLang="en-US" sz="4000" dirty="0" smtClean="0">
                          <a:solidFill>
                            <a:schemeClr val="accent5">
                              <a:lumMod val="75000"/>
                            </a:schemeClr>
                          </a:solidFill>
                        </a:rPr>
                        <a:t>熱身時間</a:t>
                      </a:r>
                      <a:endParaRPr lang="zh-CN" altLang="en-US" sz="4000" dirty="0">
                        <a:solidFill>
                          <a:schemeClr val="accent5">
                            <a:lumMod val="75000"/>
                          </a:schemeClr>
                        </a:solidFill>
                      </a:endParaRP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accent5">
                          <a:lumMod val="75000"/>
                        </a:schemeClr>
                      </a:solidFill>
                      <a:prstDash val="solid"/>
                      <a:round/>
                      <a:headEnd type="none" w="med" len="med"/>
                      <a:tailEnd type="none" w="med" len="med"/>
                    </a:lnB>
                    <a:noFill/>
                  </a:tcPr>
                </a:tc>
                <a:extLst>
                  <a:ext uri="{0D108BD9-81ED-4DB2-BD59-A6C34878D82A}">
                    <a16:rowId xmlns:a16="http://schemas.microsoft.com/office/drawing/2014/main" val="10000"/>
                  </a:ext>
                </a:extLst>
              </a:tr>
              <a:tr h="3324343">
                <a:tc>
                  <a:txBody>
                    <a:bodyPr/>
                    <a:lstStyle/>
                    <a:p>
                      <a:pPr marL="514350" marR="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sz="2800" b="0" i="0" kern="1200" dirty="0" smtClean="0">
                          <a:solidFill>
                            <a:schemeClr val="bg1"/>
                          </a:solidFill>
                          <a:effectLst/>
                          <a:latin typeface="Segoe UI Semibold" panose="020B0702040204020203" pitchFamily="34" charset="0"/>
                          <a:ea typeface="+mn-ea"/>
                          <a:cs typeface="+mn-cs"/>
                        </a:rPr>
                        <a:t>I </a:t>
                      </a:r>
                      <a:r>
                        <a:rPr lang="zh-TW" altLang="en-US" sz="2800" b="0" i="0" kern="1200" dirty="0" smtClean="0">
                          <a:solidFill>
                            <a:schemeClr val="bg1"/>
                          </a:solidFill>
                          <a:effectLst/>
                          <a:latin typeface="Segoe UI Semibold" panose="020B0702040204020203" pitchFamily="34" charset="0"/>
                          <a:ea typeface="+mn-ea"/>
                          <a:cs typeface="+mn-cs"/>
                        </a:rPr>
                        <a:t>每題一分，共計十二題</a:t>
                      </a:r>
                      <a:endParaRPr lang="en-US" altLang="zh-CN" sz="2800" b="0" i="0" kern="1200" dirty="0" smtClean="0">
                        <a:solidFill>
                          <a:schemeClr val="bg1"/>
                        </a:solidFill>
                        <a:effectLst/>
                        <a:latin typeface="Segoe UI Semibold" panose="020B0702040204020203" pitchFamily="34" charset="0"/>
                        <a:ea typeface="+mn-ea"/>
                        <a:cs typeface="+mn-cs"/>
                      </a:endParaRPr>
                    </a:p>
                    <a:p>
                      <a:pPr marL="514350" marR="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sz="2800" b="0" i="0" kern="1200" dirty="0" smtClean="0">
                          <a:solidFill>
                            <a:schemeClr val="bg1"/>
                          </a:solidFill>
                          <a:effectLst/>
                          <a:latin typeface="Segoe UI Semibold" panose="020B0702040204020203" pitchFamily="34" charset="0"/>
                          <a:ea typeface="+mn-ea"/>
                          <a:cs typeface="+mn-cs"/>
                        </a:rPr>
                        <a:t>I </a:t>
                      </a:r>
                      <a:r>
                        <a:rPr lang="zh-TW" altLang="en-US" sz="2800" b="0" i="0" kern="1200" dirty="0" smtClean="0">
                          <a:solidFill>
                            <a:schemeClr val="bg1"/>
                          </a:solidFill>
                          <a:effectLst/>
                          <a:latin typeface="Segoe UI Semibold" panose="020B0702040204020203" pitchFamily="34" charset="0"/>
                          <a:ea typeface="+mn-ea"/>
                          <a:cs typeface="+mn-cs"/>
                        </a:rPr>
                        <a:t>成績以累計方式計算</a:t>
                      </a:r>
                      <a:endParaRPr lang="zh-CN" altLang="en-US" dirty="0"/>
                    </a:p>
                  </a:txBody>
                  <a:tcPr anchor="ctr">
                    <a:lnL w="19050" cap="flat" cmpd="sng" algn="ctr">
                      <a:solidFill>
                        <a:schemeClr val="accent5">
                          <a:lumMod val="75000"/>
                        </a:schemeClr>
                      </a:solidFill>
                      <a:prstDash val="solid"/>
                      <a:round/>
                      <a:headEnd type="none" w="med" len="med"/>
                      <a:tailEnd type="none" w="med" len="med"/>
                    </a:lnL>
                    <a:lnR w="19050" cap="flat" cmpd="sng" algn="ctr">
                      <a:solidFill>
                        <a:schemeClr val="accent5">
                          <a:lumMod val="75000"/>
                        </a:schemeClr>
                      </a:solidFill>
                      <a:prstDash val="solid"/>
                      <a:round/>
                      <a:headEnd type="none" w="med" len="med"/>
                      <a:tailEnd type="none" w="med" len="med"/>
                    </a:lnR>
                    <a:lnT w="19050" cap="flat" cmpd="sng" algn="ctr">
                      <a:solidFill>
                        <a:schemeClr val="accent5">
                          <a:lumMod val="75000"/>
                        </a:schemeClr>
                      </a:solidFill>
                      <a:prstDash val="solid"/>
                      <a:round/>
                      <a:headEnd type="none" w="med" len="med"/>
                      <a:tailEnd type="none" w="med" len="med"/>
                    </a:lnT>
                    <a:lnB w="19050" cap="flat" cmpd="sng" algn="ctr">
                      <a:solidFill>
                        <a:schemeClr val="accent5">
                          <a:lumMod val="75000"/>
                        </a:schemeClr>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10001"/>
                  </a:ext>
                </a:extLst>
              </a:tr>
            </a:tbl>
          </a:graphicData>
        </a:graphic>
      </p:graphicFrame>
      <p:cxnSp>
        <p:nvCxnSpPr>
          <p:cNvPr id="8" name="直接连接符 7"/>
          <p:cNvCxnSpPr/>
          <p:nvPr/>
        </p:nvCxnSpPr>
        <p:spPr>
          <a:xfrm>
            <a:off x="0" y="2133600"/>
            <a:ext cx="4743450" cy="0"/>
          </a:xfrm>
          <a:prstGeom prst="line">
            <a:avLst/>
          </a:prstGeom>
          <a:ln w="254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9" name="平行四边形 8"/>
          <p:cNvSpPr/>
          <p:nvPr/>
        </p:nvSpPr>
        <p:spPr>
          <a:xfrm>
            <a:off x="7486650" y="1828641"/>
            <a:ext cx="5086350" cy="609917"/>
          </a:xfrm>
          <a:prstGeom prst="parallelogram">
            <a:avLst>
              <a:gd name="adj" fmla="val 4374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10" name="直接连接符 9"/>
          <p:cNvCxnSpPr>
            <a:stCxn id="9" idx="5"/>
          </p:cNvCxnSpPr>
          <p:nvPr/>
        </p:nvCxnSpPr>
        <p:spPr>
          <a:xfrm>
            <a:off x="7620039" y="2133600"/>
            <a:ext cx="4952961" cy="0"/>
          </a:xfrm>
          <a:prstGeom prst="line">
            <a:avLst/>
          </a:prstGeom>
          <a:ln w="25400" cap="rnd">
            <a:solidFill>
              <a:schemeClr val="bg1"/>
            </a:solidFill>
          </a:ln>
        </p:spPr>
        <p:style>
          <a:lnRef idx="1">
            <a:schemeClr val="accent1"/>
          </a:lnRef>
          <a:fillRef idx="0">
            <a:schemeClr val="accent1"/>
          </a:fillRef>
          <a:effectRef idx="0">
            <a:schemeClr val="accent1"/>
          </a:effectRef>
          <a:fontRef idx="minor">
            <a:schemeClr val="tx1"/>
          </a:fontRef>
        </p:style>
      </p:cxnSp>
      <p:pic>
        <p:nvPicPr>
          <p:cNvPr id="2050" name="Picture 2" descr="https://cdn0.iconfinder.com/data/icons/sports-android-l-lollipop-icon-pack/24/exercise-256.png"/>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310895" y="4603216"/>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1691718"/>
      </p:ext>
    </p:extLst>
  </p:cSld>
  <p:clrMapOvr>
    <a:masterClrMapping/>
  </p:clrMapOvr>
  <p:transition advClick="0" advTm="0">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4715584" y="640395"/>
            <a:ext cx="2760832" cy="2296347"/>
            <a:chOff x="4714563" y="677363"/>
            <a:chExt cx="2473233" cy="2057134"/>
          </a:xfrm>
        </p:grpSpPr>
        <p:sp>
          <p:nvSpPr>
            <p:cNvPr id="11" name="等腰三角形 10"/>
            <p:cNvSpPr/>
            <p:nvPr/>
          </p:nvSpPr>
          <p:spPr>
            <a:xfrm rot="13500000">
              <a:off x="5018760" y="1493534"/>
              <a:ext cx="659567" cy="126796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等腰三角形 9"/>
            <p:cNvSpPr/>
            <p:nvPr/>
          </p:nvSpPr>
          <p:spPr>
            <a:xfrm rot="8100000">
              <a:off x="6528229" y="1466536"/>
              <a:ext cx="659567" cy="1267961"/>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9" name="组合 8"/>
            <p:cNvGrpSpPr/>
            <p:nvPr/>
          </p:nvGrpSpPr>
          <p:grpSpPr>
            <a:xfrm>
              <a:off x="5302294" y="677363"/>
              <a:ext cx="1587411" cy="1587411"/>
              <a:chOff x="5058229" y="1785255"/>
              <a:chExt cx="2075544" cy="2075544"/>
            </a:xfrm>
          </p:grpSpPr>
          <p:sp>
            <p:nvSpPr>
              <p:cNvPr id="4" name="椭圆 3"/>
              <p:cNvSpPr/>
              <p:nvPr/>
            </p:nvSpPr>
            <p:spPr>
              <a:xfrm>
                <a:off x="5058229" y="1785255"/>
                <a:ext cx="2075544" cy="2075544"/>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8" name="组合 7"/>
              <p:cNvGrpSpPr/>
              <p:nvPr/>
            </p:nvGrpSpPr>
            <p:grpSpPr>
              <a:xfrm>
                <a:off x="5610111" y="2214789"/>
                <a:ext cx="1234868" cy="1216477"/>
                <a:chOff x="5769768" y="2531609"/>
                <a:chExt cx="746125" cy="735013"/>
              </a:xfrm>
            </p:grpSpPr>
            <p:sp>
              <p:nvSpPr>
                <p:cNvPr id="5" name="Freeform 357"/>
                <p:cNvSpPr>
                  <a:spLocks/>
                </p:cNvSpPr>
                <p:nvPr/>
              </p:nvSpPr>
              <p:spPr bwMode="auto">
                <a:xfrm>
                  <a:off x="5769768" y="2531609"/>
                  <a:ext cx="479425" cy="735013"/>
                </a:xfrm>
                <a:custGeom>
                  <a:avLst/>
                  <a:gdLst>
                    <a:gd name="T0" fmla="*/ 115 w 128"/>
                    <a:gd name="T1" fmla="*/ 170 h 196"/>
                    <a:gd name="T2" fmla="*/ 106 w 128"/>
                    <a:gd name="T3" fmla="*/ 179 h 196"/>
                    <a:gd name="T4" fmla="*/ 89 w 128"/>
                    <a:gd name="T5" fmla="*/ 163 h 196"/>
                    <a:gd name="T6" fmla="*/ 85 w 128"/>
                    <a:gd name="T7" fmla="*/ 161 h 196"/>
                    <a:gd name="T8" fmla="*/ 80 w 128"/>
                    <a:gd name="T9" fmla="*/ 163 h 196"/>
                    <a:gd name="T10" fmla="*/ 64 w 128"/>
                    <a:gd name="T11" fmla="*/ 179 h 196"/>
                    <a:gd name="T12" fmla="*/ 48 w 128"/>
                    <a:gd name="T13" fmla="*/ 163 h 196"/>
                    <a:gd name="T14" fmla="*/ 38 w 128"/>
                    <a:gd name="T15" fmla="*/ 163 h 196"/>
                    <a:gd name="T16" fmla="*/ 23 w 128"/>
                    <a:gd name="T17" fmla="*/ 179 h 196"/>
                    <a:gd name="T18" fmla="*/ 13 w 128"/>
                    <a:gd name="T19" fmla="*/ 169 h 196"/>
                    <a:gd name="T20" fmla="*/ 13 w 128"/>
                    <a:gd name="T21" fmla="*/ 13 h 196"/>
                    <a:gd name="T22" fmla="*/ 115 w 128"/>
                    <a:gd name="T23" fmla="*/ 13 h 196"/>
                    <a:gd name="T24" fmla="*/ 115 w 128"/>
                    <a:gd name="T25" fmla="*/ 19 h 196"/>
                    <a:gd name="T26" fmla="*/ 128 w 128"/>
                    <a:gd name="T27" fmla="*/ 26 h 196"/>
                    <a:gd name="T28" fmla="*/ 128 w 128"/>
                    <a:gd name="T29" fmla="*/ 6 h 196"/>
                    <a:gd name="T30" fmla="*/ 121 w 128"/>
                    <a:gd name="T31" fmla="*/ 0 h 196"/>
                    <a:gd name="T32" fmla="*/ 6 w 128"/>
                    <a:gd name="T33" fmla="*/ 0 h 196"/>
                    <a:gd name="T34" fmla="*/ 0 w 128"/>
                    <a:gd name="T35" fmla="*/ 6 h 196"/>
                    <a:gd name="T36" fmla="*/ 0 w 128"/>
                    <a:gd name="T37" fmla="*/ 172 h 196"/>
                    <a:gd name="T38" fmla="*/ 2 w 128"/>
                    <a:gd name="T39" fmla="*/ 177 h 196"/>
                    <a:gd name="T40" fmla="*/ 18 w 128"/>
                    <a:gd name="T41" fmla="*/ 193 h 196"/>
                    <a:gd name="T42" fmla="*/ 27 w 128"/>
                    <a:gd name="T43" fmla="*/ 193 h 196"/>
                    <a:gd name="T44" fmla="*/ 43 w 128"/>
                    <a:gd name="T45" fmla="*/ 177 h 196"/>
                    <a:gd name="T46" fmla="*/ 59 w 128"/>
                    <a:gd name="T47" fmla="*/ 193 h 196"/>
                    <a:gd name="T48" fmla="*/ 68 w 128"/>
                    <a:gd name="T49" fmla="*/ 193 h 196"/>
                    <a:gd name="T50" fmla="*/ 85 w 128"/>
                    <a:gd name="T51" fmla="*/ 177 h 196"/>
                    <a:gd name="T52" fmla="*/ 101 w 128"/>
                    <a:gd name="T53" fmla="*/ 193 h 196"/>
                    <a:gd name="T54" fmla="*/ 106 w 128"/>
                    <a:gd name="T55" fmla="*/ 195 h 196"/>
                    <a:gd name="T56" fmla="*/ 110 w 128"/>
                    <a:gd name="T57" fmla="*/ 193 h 196"/>
                    <a:gd name="T58" fmla="*/ 126 w 128"/>
                    <a:gd name="T59" fmla="*/ 178 h 196"/>
                    <a:gd name="T60" fmla="*/ 128 w 128"/>
                    <a:gd name="T61" fmla="*/ 173 h 196"/>
                    <a:gd name="T62" fmla="*/ 128 w 128"/>
                    <a:gd name="T63" fmla="*/ 133 h 196"/>
                    <a:gd name="T64" fmla="*/ 115 w 128"/>
                    <a:gd name="T65" fmla="*/ 140 h 196"/>
                    <a:gd name="T66" fmla="*/ 115 w 128"/>
                    <a:gd name="T67" fmla="*/ 17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196">
                      <a:moveTo>
                        <a:pt x="115" y="170"/>
                      </a:moveTo>
                      <a:cubicBezTo>
                        <a:pt x="106" y="179"/>
                        <a:pt x="106" y="179"/>
                        <a:pt x="106" y="179"/>
                      </a:cubicBezTo>
                      <a:cubicBezTo>
                        <a:pt x="89" y="163"/>
                        <a:pt x="89" y="163"/>
                        <a:pt x="89" y="163"/>
                      </a:cubicBezTo>
                      <a:cubicBezTo>
                        <a:pt x="88" y="162"/>
                        <a:pt x="86" y="161"/>
                        <a:pt x="85" y="161"/>
                      </a:cubicBezTo>
                      <a:cubicBezTo>
                        <a:pt x="83" y="161"/>
                        <a:pt x="81" y="162"/>
                        <a:pt x="80" y="163"/>
                      </a:cubicBezTo>
                      <a:cubicBezTo>
                        <a:pt x="64" y="179"/>
                        <a:pt x="64" y="179"/>
                        <a:pt x="64" y="179"/>
                      </a:cubicBezTo>
                      <a:cubicBezTo>
                        <a:pt x="48" y="163"/>
                        <a:pt x="48" y="163"/>
                        <a:pt x="48" y="163"/>
                      </a:cubicBezTo>
                      <a:cubicBezTo>
                        <a:pt x="45" y="161"/>
                        <a:pt x="41" y="161"/>
                        <a:pt x="38" y="163"/>
                      </a:cubicBezTo>
                      <a:cubicBezTo>
                        <a:pt x="23" y="179"/>
                        <a:pt x="23" y="179"/>
                        <a:pt x="23" y="179"/>
                      </a:cubicBezTo>
                      <a:cubicBezTo>
                        <a:pt x="13" y="169"/>
                        <a:pt x="13" y="169"/>
                        <a:pt x="13" y="169"/>
                      </a:cubicBezTo>
                      <a:cubicBezTo>
                        <a:pt x="13" y="13"/>
                        <a:pt x="13" y="13"/>
                        <a:pt x="13" y="13"/>
                      </a:cubicBezTo>
                      <a:cubicBezTo>
                        <a:pt x="115" y="13"/>
                        <a:pt x="115" y="13"/>
                        <a:pt x="115" y="13"/>
                      </a:cubicBezTo>
                      <a:cubicBezTo>
                        <a:pt x="115" y="19"/>
                        <a:pt x="115" y="19"/>
                        <a:pt x="115" y="19"/>
                      </a:cubicBezTo>
                      <a:cubicBezTo>
                        <a:pt x="119" y="21"/>
                        <a:pt x="124" y="23"/>
                        <a:pt x="128" y="26"/>
                      </a:cubicBezTo>
                      <a:cubicBezTo>
                        <a:pt x="128" y="6"/>
                        <a:pt x="128" y="6"/>
                        <a:pt x="128" y="6"/>
                      </a:cubicBezTo>
                      <a:cubicBezTo>
                        <a:pt x="128" y="3"/>
                        <a:pt x="125" y="0"/>
                        <a:pt x="121" y="0"/>
                      </a:cubicBezTo>
                      <a:cubicBezTo>
                        <a:pt x="6" y="0"/>
                        <a:pt x="6" y="0"/>
                        <a:pt x="6" y="0"/>
                      </a:cubicBezTo>
                      <a:cubicBezTo>
                        <a:pt x="3" y="0"/>
                        <a:pt x="0" y="3"/>
                        <a:pt x="0" y="6"/>
                      </a:cubicBezTo>
                      <a:cubicBezTo>
                        <a:pt x="0" y="172"/>
                        <a:pt x="0" y="172"/>
                        <a:pt x="0" y="172"/>
                      </a:cubicBezTo>
                      <a:cubicBezTo>
                        <a:pt x="0" y="174"/>
                        <a:pt x="1" y="175"/>
                        <a:pt x="2" y="177"/>
                      </a:cubicBezTo>
                      <a:cubicBezTo>
                        <a:pt x="18" y="193"/>
                        <a:pt x="18" y="193"/>
                        <a:pt x="18" y="193"/>
                      </a:cubicBezTo>
                      <a:cubicBezTo>
                        <a:pt x="21" y="195"/>
                        <a:pt x="25" y="195"/>
                        <a:pt x="27" y="193"/>
                      </a:cubicBezTo>
                      <a:cubicBezTo>
                        <a:pt x="43" y="177"/>
                        <a:pt x="43" y="177"/>
                        <a:pt x="43" y="177"/>
                      </a:cubicBezTo>
                      <a:cubicBezTo>
                        <a:pt x="59" y="193"/>
                        <a:pt x="59" y="193"/>
                        <a:pt x="59" y="193"/>
                      </a:cubicBezTo>
                      <a:cubicBezTo>
                        <a:pt x="62" y="196"/>
                        <a:pt x="66" y="196"/>
                        <a:pt x="68" y="193"/>
                      </a:cubicBezTo>
                      <a:cubicBezTo>
                        <a:pt x="85" y="177"/>
                        <a:pt x="85" y="177"/>
                        <a:pt x="85" y="177"/>
                      </a:cubicBezTo>
                      <a:cubicBezTo>
                        <a:pt x="101" y="193"/>
                        <a:pt x="101" y="193"/>
                        <a:pt x="101" y="193"/>
                      </a:cubicBezTo>
                      <a:cubicBezTo>
                        <a:pt x="102" y="194"/>
                        <a:pt x="104" y="195"/>
                        <a:pt x="106" y="195"/>
                      </a:cubicBezTo>
                      <a:cubicBezTo>
                        <a:pt x="107" y="195"/>
                        <a:pt x="109" y="194"/>
                        <a:pt x="110" y="193"/>
                      </a:cubicBezTo>
                      <a:cubicBezTo>
                        <a:pt x="126" y="178"/>
                        <a:pt x="126" y="178"/>
                        <a:pt x="126" y="178"/>
                      </a:cubicBezTo>
                      <a:cubicBezTo>
                        <a:pt x="127" y="177"/>
                        <a:pt x="128" y="175"/>
                        <a:pt x="128" y="173"/>
                      </a:cubicBezTo>
                      <a:cubicBezTo>
                        <a:pt x="128" y="133"/>
                        <a:pt x="128" y="133"/>
                        <a:pt x="128" y="133"/>
                      </a:cubicBezTo>
                      <a:cubicBezTo>
                        <a:pt x="124" y="136"/>
                        <a:pt x="119" y="138"/>
                        <a:pt x="115" y="140"/>
                      </a:cubicBezTo>
                      <a:lnTo>
                        <a:pt x="115" y="17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 name="Freeform 358"/>
                <p:cNvSpPr>
                  <a:spLocks noEditPoints="1"/>
                </p:cNvSpPr>
                <p:nvPr/>
              </p:nvSpPr>
              <p:spPr bwMode="auto">
                <a:xfrm>
                  <a:off x="5874543" y="2630034"/>
                  <a:ext cx="442913" cy="401638"/>
                </a:xfrm>
                <a:custGeom>
                  <a:avLst/>
                  <a:gdLst>
                    <a:gd name="T0" fmla="*/ 118 w 118"/>
                    <a:gd name="T1" fmla="*/ 54 h 107"/>
                    <a:gd name="T2" fmla="*/ 100 w 118"/>
                    <a:gd name="T3" fmla="*/ 13 h 107"/>
                    <a:gd name="T4" fmla="*/ 87 w 118"/>
                    <a:gd name="T5" fmla="*/ 5 h 107"/>
                    <a:gd name="T6" fmla="*/ 65 w 118"/>
                    <a:gd name="T7" fmla="*/ 0 h 107"/>
                    <a:gd name="T8" fmla="*/ 30 w 118"/>
                    <a:gd name="T9" fmla="*/ 14 h 107"/>
                    <a:gd name="T10" fmla="*/ 15 w 118"/>
                    <a:gd name="T11" fmla="*/ 14 h 107"/>
                    <a:gd name="T12" fmla="*/ 3 w 118"/>
                    <a:gd name="T13" fmla="*/ 14 h 107"/>
                    <a:gd name="T14" fmla="*/ 0 w 118"/>
                    <a:gd name="T15" fmla="*/ 16 h 107"/>
                    <a:gd name="T16" fmla="*/ 3 w 118"/>
                    <a:gd name="T17" fmla="*/ 19 h 107"/>
                    <a:gd name="T18" fmla="*/ 11 w 118"/>
                    <a:gd name="T19" fmla="*/ 19 h 107"/>
                    <a:gd name="T20" fmla="*/ 25 w 118"/>
                    <a:gd name="T21" fmla="*/ 19 h 107"/>
                    <a:gd name="T22" fmla="*/ 14 w 118"/>
                    <a:gd name="T23" fmla="*/ 39 h 107"/>
                    <a:gd name="T24" fmla="*/ 3 w 118"/>
                    <a:gd name="T25" fmla="*/ 39 h 107"/>
                    <a:gd name="T26" fmla="*/ 3 w 118"/>
                    <a:gd name="T27" fmla="*/ 39 h 107"/>
                    <a:gd name="T28" fmla="*/ 0 w 118"/>
                    <a:gd name="T29" fmla="*/ 42 h 107"/>
                    <a:gd name="T30" fmla="*/ 2 w 118"/>
                    <a:gd name="T31" fmla="*/ 44 h 107"/>
                    <a:gd name="T32" fmla="*/ 3 w 118"/>
                    <a:gd name="T33" fmla="*/ 45 h 107"/>
                    <a:gd name="T34" fmla="*/ 13 w 118"/>
                    <a:gd name="T35" fmla="*/ 45 h 107"/>
                    <a:gd name="T36" fmla="*/ 12 w 118"/>
                    <a:gd name="T37" fmla="*/ 54 h 107"/>
                    <a:gd name="T38" fmla="*/ 13 w 118"/>
                    <a:gd name="T39" fmla="*/ 65 h 107"/>
                    <a:gd name="T40" fmla="*/ 3 w 118"/>
                    <a:gd name="T41" fmla="*/ 65 h 107"/>
                    <a:gd name="T42" fmla="*/ 2 w 118"/>
                    <a:gd name="T43" fmla="*/ 65 h 107"/>
                    <a:gd name="T44" fmla="*/ 0 w 118"/>
                    <a:gd name="T45" fmla="*/ 68 h 107"/>
                    <a:gd name="T46" fmla="*/ 3 w 118"/>
                    <a:gd name="T47" fmla="*/ 71 h 107"/>
                    <a:gd name="T48" fmla="*/ 3 w 118"/>
                    <a:gd name="T49" fmla="*/ 71 h 107"/>
                    <a:gd name="T50" fmla="*/ 14 w 118"/>
                    <a:gd name="T51" fmla="*/ 71 h 107"/>
                    <a:gd name="T52" fmla="*/ 27 w 118"/>
                    <a:gd name="T53" fmla="*/ 91 h 107"/>
                    <a:gd name="T54" fmla="*/ 14 w 118"/>
                    <a:gd name="T55" fmla="*/ 91 h 107"/>
                    <a:gd name="T56" fmla="*/ 3 w 118"/>
                    <a:gd name="T57" fmla="*/ 91 h 107"/>
                    <a:gd name="T58" fmla="*/ 0 w 118"/>
                    <a:gd name="T59" fmla="*/ 94 h 107"/>
                    <a:gd name="T60" fmla="*/ 3 w 118"/>
                    <a:gd name="T61" fmla="*/ 97 h 107"/>
                    <a:gd name="T62" fmla="*/ 18 w 118"/>
                    <a:gd name="T63" fmla="*/ 97 h 107"/>
                    <a:gd name="T64" fmla="*/ 34 w 118"/>
                    <a:gd name="T65" fmla="*/ 97 h 107"/>
                    <a:gd name="T66" fmla="*/ 65 w 118"/>
                    <a:gd name="T67" fmla="*/ 107 h 107"/>
                    <a:gd name="T68" fmla="*/ 87 w 118"/>
                    <a:gd name="T69" fmla="*/ 102 h 107"/>
                    <a:gd name="T70" fmla="*/ 100 w 118"/>
                    <a:gd name="T71" fmla="*/ 94 h 107"/>
                    <a:gd name="T72" fmla="*/ 118 w 118"/>
                    <a:gd name="T73" fmla="*/ 54 h 107"/>
                    <a:gd name="T74" fmla="*/ 87 w 118"/>
                    <a:gd name="T75" fmla="*/ 88 h 107"/>
                    <a:gd name="T76" fmla="*/ 65 w 118"/>
                    <a:gd name="T77" fmla="*/ 95 h 107"/>
                    <a:gd name="T78" fmla="*/ 32 w 118"/>
                    <a:gd name="T79" fmla="*/ 77 h 107"/>
                    <a:gd name="T80" fmla="*/ 71 w 118"/>
                    <a:gd name="T81" fmla="*/ 77 h 107"/>
                    <a:gd name="T82" fmla="*/ 78 w 118"/>
                    <a:gd name="T83" fmla="*/ 71 h 107"/>
                    <a:gd name="T84" fmla="*/ 71 w 118"/>
                    <a:gd name="T85" fmla="*/ 64 h 107"/>
                    <a:gd name="T86" fmla="*/ 26 w 118"/>
                    <a:gd name="T87" fmla="*/ 64 h 107"/>
                    <a:gd name="T88" fmla="*/ 26 w 118"/>
                    <a:gd name="T89" fmla="*/ 64 h 107"/>
                    <a:gd name="T90" fmla="*/ 24 w 118"/>
                    <a:gd name="T91" fmla="*/ 54 h 107"/>
                    <a:gd name="T92" fmla="*/ 26 w 118"/>
                    <a:gd name="T93" fmla="*/ 43 h 107"/>
                    <a:gd name="T94" fmla="*/ 26 w 118"/>
                    <a:gd name="T95" fmla="*/ 43 h 107"/>
                    <a:gd name="T96" fmla="*/ 71 w 118"/>
                    <a:gd name="T97" fmla="*/ 43 h 107"/>
                    <a:gd name="T98" fmla="*/ 78 w 118"/>
                    <a:gd name="T99" fmla="*/ 36 h 107"/>
                    <a:gd name="T100" fmla="*/ 71 w 118"/>
                    <a:gd name="T101" fmla="*/ 30 h 107"/>
                    <a:gd name="T102" fmla="*/ 32 w 118"/>
                    <a:gd name="T103" fmla="*/ 30 h 107"/>
                    <a:gd name="T104" fmla="*/ 65 w 118"/>
                    <a:gd name="T105" fmla="*/ 13 h 107"/>
                    <a:gd name="T106" fmla="*/ 87 w 118"/>
                    <a:gd name="T107" fmla="*/ 19 h 107"/>
                    <a:gd name="T108" fmla="*/ 100 w 118"/>
                    <a:gd name="T109" fmla="*/ 32 h 107"/>
                    <a:gd name="T110" fmla="*/ 106 w 118"/>
                    <a:gd name="T111" fmla="*/ 54 h 107"/>
                    <a:gd name="T112" fmla="*/ 100 w 118"/>
                    <a:gd name="T113" fmla="*/ 75 h 107"/>
                    <a:gd name="T114" fmla="*/ 87 w 118"/>
                    <a:gd name="T115" fmla="*/ 8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8" h="107">
                      <a:moveTo>
                        <a:pt x="118" y="54"/>
                      </a:moveTo>
                      <a:cubicBezTo>
                        <a:pt x="118" y="37"/>
                        <a:pt x="111" y="23"/>
                        <a:pt x="100" y="13"/>
                      </a:cubicBezTo>
                      <a:cubicBezTo>
                        <a:pt x="96" y="10"/>
                        <a:pt x="91" y="7"/>
                        <a:pt x="87" y="5"/>
                      </a:cubicBezTo>
                      <a:cubicBezTo>
                        <a:pt x="80" y="2"/>
                        <a:pt x="73" y="0"/>
                        <a:pt x="65" y="0"/>
                      </a:cubicBezTo>
                      <a:cubicBezTo>
                        <a:pt x="52" y="0"/>
                        <a:pt x="39" y="5"/>
                        <a:pt x="30" y="14"/>
                      </a:cubicBezTo>
                      <a:cubicBezTo>
                        <a:pt x="15" y="14"/>
                        <a:pt x="15" y="14"/>
                        <a:pt x="15" y="14"/>
                      </a:cubicBezTo>
                      <a:cubicBezTo>
                        <a:pt x="3" y="14"/>
                        <a:pt x="3" y="14"/>
                        <a:pt x="3" y="14"/>
                      </a:cubicBezTo>
                      <a:cubicBezTo>
                        <a:pt x="1" y="14"/>
                        <a:pt x="0" y="15"/>
                        <a:pt x="0" y="16"/>
                      </a:cubicBezTo>
                      <a:cubicBezTo>
                        <a:pt x="0" y="18"/>
                        <a:pt x="1" y="19"/>
                        <a:pt x="3" y="19"/>
                      </a:cubicBezTo>
                      <a:cubicBezTo>
                        <a:pt x="11" y="19"/>
                        <a:pt x="11" y="19"/>
                        <a:pt x="11" y="19"/>
                      </a:cubicBezTo>
                      <a:cubicBezTo>
                        <a:pt x="25" y="19"/>
                        <a:pt x="25" y="19"/>
                        <a:pt x="25" y="19"/>
                      </a:cubicBezTo>
                      <a:cubicBezTo>
                        <a:pt x="20" y="25"/>
                        <a:pt x="16" y="32"/>
                        <a:pt x="14" y="39"/>
                      </a:cubicBezTo>
                      <a:cubicBezTo>
                        <a:pt x="3" y="39"/>
                        <a:pt x="3" y="39"/>
                        <a:pt x="3" y="39"/>
                      </a:cubicBezTo>
                      <a:cubicBezTo>
                        <a:pt x="3" y="39"/>
                        <a:pt x="3" y="39"/>
                        <a:pt x="3" y="39"/>
                      </a:cubicBezTo>
                      <a:cubicBezTo>
                        <a:pt x="1" y="39"/>
                        <a:pt x="0" y="40"/>
                        <a:pt x="0" y="42"/>
                      </a:cubicBezTo>
                      <a:cubicBezTo>
                        <a:pt x="0" y="43"/>
                        <a:pt x="1" y="44"/>
                        <a:pt x="2" y="44"/>
                      </a:cubicBezTo>
                      <a:cubicBezTo>
                        <a:pt x="2" y="44"/>
                        <a:pt x="2" y="45"/>
                        <a:pt x="3" y="45"/>
                      </a:cubicBezTo>
                      <a:cubicBezTo>
                        <a:pt x="13" y="45"/>
                        <a:pt x="13" y="45"/>
                        <a:pt x="13" y="45"/>
                      </a:cubicBezTo>
                      <a:cubicBezTo>
                        <a:pt x="12" y="47"/>
                        <a:pt x="12" y="50"/>
                        <a:pt x="12" y="54"/>
                      </a:cubicBezTo>
                      <a:cubicBezTo>
                        <a:pt x="12" y="58"/>
                        <a:pt x="12" y="62"/>
                        <a:pt x="13" y="65"/>
                      </a:cubicBezTo>
                      <a:cubicBezTo>
                        <a:pt x="3" y="65"/>
                        <a:pt x="3" y="65"/>
                        <a:pt x="3" y="65"/>
                      </a:cubicBezTo>
                      <a:cubicBezTo>
                        <a:pt x="2" y="65"/>
                        <a:pt x="2" y="65"/>
                        <a:pt x="2" y="65"/>
                      </a:cubicBezTo>
                      <a:cubicBezTo>
                        <a:pt x="1" y="66"/>
                        <a:pt x="0" y="67"/>
                        <a:pt x="0" y="68"/>
                      </a:cubicBezTo>
                      <a:cubicBezTo>
                        <a:pt x="0" y="69"/>
                        <a:pt x="1" y="71"/>
                        <a:pt x="3" y="71"/>
                      </a:cubicBezTo>
                      <a:cubicBezTo>
                        <a:pt x="3" y="71"/>
                        <a:pt x="3" y="71"/>
                        <a:pt x="3" y="71"/>
                      </a:cubicBezTo>
                      <a:cubicBezTo>
                        <a:pt x="14" y="71"/>
                        <a:pt x="14" y="71"/>
                        <a:pt x="14" y="71"/>
                      </a:cubicBezTo>
                      <a:cubicBezTo>
                        <a:pt x="17" y="79"/>
                        <a:pt x="22" y="86"/>
                        <a:pt x="27" y="91"/>
                      </a:cubicBezTo>
                      <a:cubicBezTo>
                        <a:pt x="14" y="91"/>
                        <a:pt x="14" y="91"/>
                        <a:pt x="14" y="91"/>
                      </a:cubicBezTo>
                      <a:cubicBezTo>
                        <a:pt x="3" y="91"/>
                        <a:pt x="3" y="91"/>
                        <a:pt x="3" y="91"/>
                      </a:cubicBezTo>
                      <a:cubicBezTo>
                        <a:pt x="1" y="91"/>
                        <a:pt x="0" y="93"/>
                        <a:pt x="0" y="94"/>
                      </a:cubicBezTo>
                      <a:cubicBezTo>
                        <a:pt x="0" y="96"/>
                        <a:pt x="1" y="97"/>
                        <a:pt x="3" y="97"/>
                      </a:cubicBezTo>
                      <a:cubicBezTo>
                        <a:pt x="18" y="97"/>
                        <a:pt x="18" y="97"/>
                        <a:pt x="18" y="97"/>
                      </a:cubicBezTo>
                      <a:cubicBezTo>
                        <a:pt x="34" y="97"/>
                        <a:pt x="34" y="97"/>
                        <a:pt x="34" y="97"/>
                      </a:cubicBezTo>
                      <a:cubicBezTo>
                        <a:pt x="42" y="103"/>
                        <a:pt x="53" y="107"/>
                        <a:pt x="65" y="107"/>
                      </a:cubicBezTo>
                      <a:cubicBezTo>
                        <a:pt x="73" y="107"/>
                        <a:pt x="80" y="105"/>
                        <a:pt x="87" y="102"/>
                      </a:cubicBezTo>
                      <a:cubicBezTo>
                        <a:pt x="91" y="100"/>
                        <a:pt x="96" y="98"/>
                        <a:pt x="100" y="94"/>
                      </a:cubicBezTo>
                      <a:cubicBezTo>
                        <a:pt x="111" y="84"/>
                        <a:pt x="118" y="70"/>
                        <a:pt x="118" y="54"/>
                      </a:cubicBezTo>
                      <a:close/>
                      <a:moveTo>
                        <a:pt x="87" y="88"/>
                      </a:moveTo>
                      <a:cubicBezTo>
                        <a:pt x="80" y="92"/>
                        <a:pt x="73" y="94"/>
                        <a:pt x="65" y="95"/>
                      </a:cubicBezTo>
                      <a:cubicBezTo>
                        <a:pt x="51" y="94"/>
                        <a:pt x="39" y="88"/>
                        <a:pt x="32" y="77"/>
                      </a:cubicBezTo>
                      <a:cubicBezTo>
                        <a:pt x="71" y="77"/>
                        <a:pt x="71" y="77"/>
                        <a:pt x="71" y="77"/>
                      </a:cubicBezTo>
                      <a:cubicBezTo>
                        <a:pt x="75" y="77"/>
                        <a:pt x="78" y="74"/>
                        <a:pt x="78" y="71"/>
                      </a:cubicBezTo>
                      <a:cubicBezTo>
                        <a:pt x="78" y="67"/>
                        <a:pt x="75" y="64"/>
                        <a:pt x="71" y="64"/>
                      </a:cubicBezTo>
                      <a:cubicBezTo>
                        <a:pt x="26" y="64"/>
                        <a:pt x="26" y="64"/>
                        <a:pt x="26" y="64"/>
                      </a:cubicBezTo>
                      <a:cubicBezTo>
                        <a:pt x="26" y="64"/>
                        <a:pt x="26" y="64"/>
                        <a:pt x="26" y="64"/>
                      </a:cubicBezTo>
                      <a:cubicBezTo>
                        <a:pt x="25" y="61"/>
                        <a:pt x="24" y="57"/>
                        <a:pt x="24" y="54"/>
                      </a:cubicBezTo>
                      <a:cubicBezTo>
                        <a:pt x="24" y="50"/>
                        <a:pt x="25" y="46"/>
                        <a:pt x="26" y="43"/>
                      </a:cubicBezTo>
                      <a:cubicBezTo>
                        <a:pt x="26" y="43"/>
                        <a:pt x="26" y="43"/>
                        <a:pt x="26" y="43"/>
                      </a:cubicBezTo>
                      <a:cubicBezTo>
                        <a:pt x="71" y="43"/>
                        <a:pt x="71" y="43"/>
                        <a:pt x="71" y="43"/>
                      </a:cubicBezTo>
                      <a:cubicBezTo>
                        <a:pt x="75" y="43"/>
                        <a:pt x="78" y="40"/>
                        <a:pt x="78" y="36"/>
                      </a:cubicBezTo>
                      <a:cubicBezTo>
                        <a:pt x="78" y="33"/>
                        <a:pt x="75" y="30"/>
                        <a:pt x="71" y="30"/>
                      </a:cubicBezTo>
                      <a:cubicBezTo>
                        <a:pt x="32" y="30"/>
                        <a:pt x="32" y="30"/>
                        <a:pt x="32" y="30"/>
                      </a:cubicBezTo>
                      <a:cubicBezTo>
                        <a:pt x="39" y="19"/>
                        <a:pt x="51" y="13"/>
                        <a:pt x="65" y="13"/>
                      </a:cubicBezTo>
                      <a:cubicBezTo>
                        <a:pt x="73" y="13"/>
                        <a:pt x="80" y="15"/>
                        <a:pt x="87" y="19"/>
                      </a:cubicBezTo>
                      <a:cubicBezTo>
                        <a:pt x="92" y="22"/>
                        <a:pt x="96" y="27"/>
                        <a:pt x="100" y="32"/>
                      </a:cubicBezTo>
                      <a:cubicBezTo>
                        <a:pt x="104" y="38"/>
                        <a:pt x="106" y="46"/>
                        <a:pt x="106" y="54"/>
                      </a:cubicBezTo>
                      <a:cubicBezTo>
                        <a:pt x="106" y="62"/>
                        <a:pt x="104" y="69"/>
                        <a:pt x="100" y="75"/>
                      </a:cubicBezTo>
                      <a:cubicBezTo>
                        <a:pt x="96" y="81"/>
                        <a:pt x="92" y="85"/>
                        <a:pt x="87" y="8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 name="Freeform 359"/>
                <p:cNvSpPr>
                  <a:spLocks/>
                </p:cNvSpPr>
                <p:nvPr/>
              </p:nvSpPr>
              <p:spPr bwMode="auto">
                <a:xfrm>
                  <a:off x="6249193" y="2952296"/>
                  <a:ext cx="266700" cy="269875"/>
                </a:xfrm>
                <a:custGeom>
                  <a:avLst/>
                  <a:gdLst>
                    <a:gd name="T0" fmla="*/ 67 w 71"/>
                    <a:gd name="T1" fmla="*/ 47 h 72"/>
                    <a:gd name="T2" fmla="*/ 20 w 71"/>
                    <a:gd name="T3" fmla="*/ 1 h 72"/>
                    <a:gd name="T4" fmla="*/ 20 w 71"/>
                    <a:gd name="T5" fmla="*/ 0 h 72"/>
                    <a:gd name="T6" fmla="*/ 0 w 71"/>
                    <a:gd name="T7" fmla="*/ 21 h 72"/>
                    <a:gd name="T8" fmla="*/ 0 w 71"/>
                    <a:gd name="T9" fmla="*/ 21 h 72"/>
                    <a:gd name="T10" fmla="*/ 47 w 71"/>
                    <a:gd name="T11" fmla="*/ 67 h 72"/>
                    <a:gd name="T12" fmla="*/ 63 w 71"/>
                    <a:gd name="T13" fmla="*/ 67 h 72"/>
                    <a:gd name="T14" fmla="*/ 67 w 71"/>
                    <a:gd name="T15" fmla="*/ 64 h 72"/>
                    <a:gd name="T16" fmla="*/ 67 w 71"/>
                    <a:gd name="T17" fmla="*/ 4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72">
                      <a:moveTo>
                        <a:pt x="67" y="47"/>
                      </a:moveTo>
                      <a:cubicBezTo>
                        <a:pt x="20" y="1"/>
                        <a:pt x="20" y="1"/>
                        <a:pt x="20" y="1"/>
                      </a:cubicBezTo>
                      <a:cubicBezTo>
                        <a:pt x="20" y="0"/>
                        <a:pt x="20" y="0"/>
                        <a:pt x="20" y="0"/>
                      </a:cubicBezTo>
                      <a:cubicBezTo>
                        <a:pt x="15" y="9"/>
                        <a:pt x="8" y="16"/>
                        <a:pt x="0" y="21"/>
                      </a:cubicBezTo>
                      <a:cubicBezTo>
                        <a:pt x="0" y="21"/>
                        <a:pt x="0" y="21"/>
                        <a:pt x="0" y="21"/>
                      </a:cubicBezTo>
                      <a:cubicBezTo>
                        <a:pt x="47" y="67"/>
                        <a:pt x="47" y="67"/>
                        <a:pt x="47" y="67"/>
                      </a:cubicBezTo>
                      <a:cubicBezTo>
                        <a:pt x="51" y="72"/>
                        <a:pt x="59" y="72"/>
                        <a:pt x="63" y="67"/>
                      </a:cubicBezTo>
                      <a:cubicBezTo>
                        <a:pt x="67" y="64"/>
                        <a:pt x="67" y="64"/>
                        <a:pt x="67" y="64"/>
                      </a:cubicBezTo>
                      <a:cubicBezTo>
                        <a:pt x="71" y="59"/>
                        <a:pt x="71" y="52"/>
                        <a:pt x="67" y="47"/>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sp>
          <p:nvSpPr>
            <p:cNvPr id="12" name="等腰三角形 11"/>
            <p:cNvSpPr/>
            <p:nvPr/>
          </p:nvSpPr>
          <p:spPr>
            <a:xfrm rot="13500000">
              <a:off x="5114125" y="1879061"/>
              <a:ext cx="323061" cy="621058"/>
            </a:xfrm>
            <a:prstGeom prst="triangl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等腰三角形 12"/>
            <p:cNvSpPr/>
            <p:nvPr/>
          </p:nvSpPr>
          <p:spPr>
            <a:xfrm rot="8100000">
              <a:off x="6771379" y="1858031"/>
              <a:ext cx="323061" cy="621058"/>
            </a:xfrm>
            <a:prstGeom prst="triangl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aphicFrame>
        <p:nvGraphicFramePr>
          <p:cNvPr id="14" name="表格 13"/>
          <p:cNvGraphicFramePr>
            <a:graphicFrameLocks noGrp="1"/>
          </p:cNvGraphicFramePr>
          <p:nvPr>
            <p:extLst>
              <p:ext uri="{D42A27DB-BD31-4B8C-83A1-F6EECF244321}">
                <p14:modId xmlns:p14="http://schemas.microsoft.com/office/powerpoint/2010/main" val="490251888"/>
              </p:ext>
            </p:extLst>
          </p:nvPr>
        </p:nvGraphicFramePr>
        <p:xfrm>
          <a:off x="1603499" y="2725267"/>
          <a:ext cx="3940540" cy="2890265"/>
        </p:xfrm>
        <a:graphic>
          <a:graphicData uri="http://schemas.openxmlformats.org/drawingml/2006/table">
            <a:tbl>
              <a:tblPr firstRow="1" bandRow="1">
                <a:tableStyleId>{5C22544A-7EE6-4342-B048-85BDC9FD1C3A}</a:tableStyleId>
              </a:tblPr>
              <a:tblGrid>
                <a:gridCol w="3940540">
                  <a:extLst>
                    <a:ext uri="{9D8B030D-6E8A-4147-A177-3AD203B41FA5}">
                      <a16:colId xmlns:a16="http://schemas.microsoft.com/office/drawing/2014/main" val="20000"/>
                    </a:ext>
                  </a:extLst>
                </a:gridCol>
              </a:tblGrid>
              <a:tr h="617881">
                <a:tc>
                  <a:txBody>
                    <a:bodyPr/>
                    <a:lstStyle/>
                    <a:p>
                      <a:pPr algn="ctr"/>
                      <a:endParaRPr lang="zh-CN" altLang="en-US" sz="3200" dirty="0">
                        <a:solidFill>
                          <a:schemeClr val="accent5">
                            <a:lumMod val="75000"/>
                          </a:schemeClr>
                        </a:solidFill>
                      </a:endParaRPr>
                    </a:p>
                  </a:txBody>
                  <a:tcPr>
                    <a:lnB w="38100" cmpd="sng">
                      <a:noFill/>
                    </a:lnB>
                    <a:solidFill>
                      <a:srgbClr val="7B9CD7"/>
                    </a:solidFill>
                  </a:tcPr>
                </a:tc>
                <a:extLst>
                  <a:ext uri="{0D108BD9-81ED-4DB2-BD59-A6C34878D82A}">
                    <a16:rowId xmlns:a16="http://schemas.microsoft.com/office/drawing/2014/main" val="10000"/>
                  </a:ext>
                </a:extLst>
              </a:tr>
              <a:tr h="227238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6600" dirty="0" smtClean="0">
                          <a:solidFill>
                            <a:schemeClr val="tx1"/>
                          </a:solidFill>
                          <a:hlinkClick r:id="rId2" action="ppaction://hlinksldjump"/>
                        </a:rPr>
                        <a:t>A</a:t>
                      </a:r>
                      <a:endParaRPr lang="zh-CN" altLang="en-US" sz="6600" dirty="0">
                        <a:solidFill>
                          <a:schemeClr val="tx1"/>
                        </a:solidFill>
                      </a:endParaRPr>
                    </a:p>
                  </a:txBody>
                  <a:tcPr anchor="ctr">
                    <a:lnL w="12700" cmpd="sng">
                      <a:noFill/>
                    </a:lnL>
                    <a:lnR w="12700" cmpd="sng">
                      <a:noFill/>
                    </a:lnR>
                    <a:lnT w="38100" cmpd="sng">
                      <a:noFill/>
                    </a:lnT>
                    <a:lnB w="12700" cmpd="sng">
                      <a:noFill/>
                    </a:lnB>
                    <a:solidFill>
                      <a:schemeClr val="accent3">
                        <a:lumMod val="20000"/>
                        <a:lumOff val="80000"/>
                      </a:schemeClr>
                    </a:solidFill>
                  </a:tcPr>
                </a:tc>
                <a:extLst>
                  <a:ext uri="{0D108BD9-81ED-4DB2-BD59-A6C34878D82A}">
                    <a16:rowId xmlns:a16="http://schemas.microsoft.com/office/drawing/2014/main" val="10001"/>
                  </a:ext>
                </a:extLst>
              </a:tr>
            </a:tbl>
          </a:graphicData>
        </a:graphic>
      </p:graphicFrame>
      <p:graphicFrame>
        <p:nvGraphicFramePr>
          <p:cNvPr id="17" name="表格 16"/>
          <p:cNvGraphicFramePr>
            <a:graphicFrameLocks noGrp="1"/>
          </p:cNvGraphicFramePr>
          <p:nvPr>
            <p:extLst>
              <p:ext uri="{D42A27DB-BD31-4B8C-83A1-F6EECF244321}">
                <p14:modId xmlns:p14="http://schemas.microsoft.com/office/powerpoint/2010/main" val="168791252"/>
              </p:ext>
            </p:extLst>
          </p:nvPr>
        </p:nvGraphicFramePr>
        <p:xfrm>
          <a:off x="6616712" y="2725267"/>
          <a:ext cx="3940540" cy="2890265"/>
        </p:xfrm>
        <a:graphic>
          <a:graphicData uri="http://schemas.openxmlformats.org/drawingml/2006/table">
            <a:tbl>
              <a:tblPr firstRow="1" bandRow="1">
                <a:tableStyleId>{5C22544A-7EE6-4342-B048-85BDC9FD1C3A}</a:tableStyleId>
              </a:tblPr>
              <a:tblGrid>
                <a:gridCol w="3940540">
                  <a:extLst>
                    <a:ext uri="{9D8B030D-6E8A-4147-A177-3AD203B41FA5}">
                      <a16:colId xmlns:a16="http://schemas.microsoft.com/office/drawing/2014/main" val="20000"/>
                    </a:ext>
                  </a:extLst>
                </a:gridCol>
              </a:tblGrid>
              <a:tr h="617881">
                <a:tc>
                  <a:txBody>
                    <a:bodyPr/>
                    <a:lstStyle/>
                    <a:p>
                      <a:pPr algn="ctr"/>
                      <a:endParaRPr lang="zh-CN" altLang="en-US" sz="3200" dirty="0">
                        <a:solidFill>
                          <a:schemeClr val="accent5">
                            <a:lumMod val="75000"/>
                          </a:schemeClr>
                        </a:solidFill>
                      </a:endParaRPr>
                    </a:p>
                  </a:txBody>
                  <a:tcPr>
                    <a:lnB w="38100" cmpd="sng">
                      <a:noFill/>
                    </a:lnB>
                    <a:solidFill>
                      <a:srgbClr val="7B9CD7"/>
                    </a:solidFill>
                  </a:tcPr>
                </a:tc>
                <a:extLst>
                  <a:ext uri="{0D108BD9-81ED-4DB2-BD59-A6C34878D82A}">
                    <a16:rowId xmlns:a16="http://schemas.microsoft.com/office/drawing/2014/main" val="10000"/>
                  </a:ext>
                </a:extLst>
              </a:tr>
              <a:tr h="227238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6600" dirty="0" smtClean="0">
                          <a:solidFill>
                            <a:schemeClr val="bg1"/>
                          </a:solidFill>
                          <a:hlinkClick r:id="rId3" action="ppaction://hlinksldjump"/>
                        </a:rPr>
                        <a:t>B</a:t>
                      </a:r>
                      <a:endParaRPr lang="zh-CN" altLang="en-US" sz="6600" dirty="0">
                        <a:solidFill>
                          <a:schemeClr val="bg1"/>
                        </a:solidFill>
                      </a:endParaRPr>
                    </a:p>
                  </a:txBody>
                  <a:tcPr anchor="ctr">
                    <a:lnL w="12700" cmpd="sng">
                      <a:noFill/>
                    </a:lnL>
                    <a:lnR w="12700" cmpd="sng">
                      <a:noFill/>
                    </a:lnR>
                    <a:lnT w="38100" cmpd="sng">
                      <a:noFill/>
                    </a:lnT>
                    <a:lnB w="12700" cmpd="sng">
                      <a:noFill/>
                    </a:lnB>
                    <a:solidFill>
                      <a:schemeClr val="accent3">
                        <a:lumMod val="20000"/>
                        <a:lumOff val="8000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883705094"/>
      </p:ext>
    </p:extLst>
  </p:cSld>
  <p:clrMapOvr>
    <a:masterClrMapping/>
  </p:clrMapOvr>
  <p:transition advClick="0" advTm="0">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圆角矩形 41"/>
          <p:cNvSpPr/>
          <p:nvPr/>
        </p:nvSpPr>
        <p:spPr>
          <a:xfrm>
            <a:off x="2599238" y="2896476"/>
            <a:ext cx="179498" cy="1080000"/>
          </a:xfrm>
          <a:prstGeom prst="roundRect">
            <a:avLst>
              <a:gd name="adj" fmla="val 5000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3" name="矩形 42"/>
          <p:cNvSpPr/>
          <p:nvPr/>
        </p:nvSpPr>
        <p:spPr>
          <a:xfrm>
            <a:off x="1379538" y="2877611"/>
            <a:ext cx="1080000" cy="1080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44" name="组合 43"/>
          <p:cNvGrpSpPr/>
          <p:nvPr/>
        </p:nvGrpSpPr>
        <p:grpSpPr>
          <a:xfrm>
            <a:off x="1551237" y="3059629"/>
            <a:ext cx="736601" cy="715963"/>
            <a:chOff x="1143000" y="5686627"/>
            <a:chExt cx="736601" cy="715963"/>
          </a:xfrm>
          <a:solidFill>
            <a:schemeClr val="bg1"/>
          </a:solidFill>
        </p:grpSpPr>
        <p:sp>
          <p:nvSpPr>
            <p:cNvPr id="45" name="Freeform 852"/>
            <p:cNvSpPr>
              <a:spLocks/>
            </p:cNvSpPr>
            <p:nvPr/>
          </p:nvSpPr>
          <p:spPr bwMode="auto">
            <a:xfrm>
              <a:off x="1466850" y="6256540"/>
              <a:ext cx="88900" cy="142875"/>
            </a:xfrm>
            <a:custGeom>
              <a:avLst/>
              <a:gdLst>
                <a:gd name="T0" fmla="*/ 20 w 24"/>
                <a:gd name="T1" fmla="*/ 1 h 38"/>
                <a:gd name="T2" fmla="*/ 18 w 24"/>
                <a:gd name="T3" fmla="*/ 0 h 38"/>
                <a:gd name="T4" fmla="*/ 16 w 24"/>
                <a:gd name="T5" fmla="*/ 1 h 38"/>
                <a:gd name="T6" fmla="*/ 12 w 24"/>
                <a:gd name="T7" fmla="*/ 1 h 38"/>
                <a:gd name="T8" fmla="*/ 8 w 24"/>
                <a:gd name="T9" fmla="*/ 1 h 38"/>
                <a:gd name="T10" fmla="*/ 6 w 24"/>
                <a:gd name="T11" fmla="*/ 0 h 38"/>
                <a:gd name="T12" fmla="*/ 5 w 24"/>
                <a:gd name="T13" fmla="*/ 1 h 38"/>
                <a:gd name="T14" fmla="*/ 0 w 24"/>
                <a:gd name="T15" fmla="*/ 17 h 38"/>
                <a:gd name="T16" fmla="*/ 0 w 24"/>
                <a:gd name="T17" fmla="*/ 17 h 38"/>
                <a:gd name="T18" fmla="*/ 4 w 24"/>
                <a:gd name="T19" fmla="*/ 37 h 38"/>
                <a:gd name="T20" fmla="*/ 5 w 24"/>
                <a:gd name="T21" fmla="*/ 38 h 38"/>
                <a:gd name="T22" fmla="*/ 19 w 24"/>
                <a:gd name="T23" fmla="*/ 38 h 38"/>
                <a:gd name="T24" fmla="*/ 20 w 24"/>
                <a:gd name="T25" fmla="*/ 37 h 38"/>
                <a:gd name="T26" fmla="*/ 24 w 24"/>
                <a:gd name="T27" fmla="*/ 17 h 38"/>
                <a:gd name="T28" fmla="*/ 24 w 24"/>
                <a:gd name="T29" fmla="*/ 16 h 38"/>
                <a:gd name="T30" fmla="*/ 20 w 24"/>
                <a:gd name="T31"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38">
                  <a:moveTo>
                    <a:pt x="20" y="1"/>
                  </a:moveTo>
                  <a:cubicBezTo>
                    <a:pt x="19" y="1"/>
                    <a:pt x="19" y="0"/>
                    <a:pt x="18" y="0"/>
                  </a:cubicBezTo>
                  <a:cubicBezTo>
                    <a:pt x="17" y="1"/>
                    <a:pt x="17" y="1"/>
                    <a:pt x="16" y="1"/>
                  </a:cubicBezTo>
                  <a:cubicBezTo>
                    <a:pt x="15" y="1"/>
                    <a:pt x="14" y="1"/>
                    <a:pt x="12" y="1"/>
                  </a:cubicBezTo>
                  <a:cubicBezTo>
                    <a:pt x="10" y="1"/>
                    <a:pt x="9" y="1"/>
                    <a:pt x="8" y="1"/>
                  </a:cubicBezTo>
                  <a:cubicBezTo>
                    <a:pt x="8" y="1"/>
                    <a:pt x="7" y="1"/>
                    <a:pt x="6" y="0"/>
                  </a:cubicBezTo>
                  <a:cubicBezTo>
                    <a:pt x="5" y="0"/>
                    <a:pt x="5" y="1"/>
                    <a:pt x="5" y="1"/>
                  </a:cubicBezTo>
                  <a:cubicBezTo>
                    <a:pt x="0" y="17"/>
                    <a:pt x="0" y="17"/>
                    <a:pt x="0" y="17"/>
                  </a:cubicBezTo>
                  <a:cubicBezTo>
                    <a:pt x="0" y="17"/>
                    <a:pt x="0" y="17"/>
                    <a:pt x="0" y="17"/>
                  </a:cubicBezTo>
                  <a:cubicBezTo>
                    <a:pt x="4" y="37"/>
                    <a:pt x="4" y="37"/>
                    <a:pt x="4" y="37"/>
                  </a:cubicBezTo>
                  <a:cubicBezTo>
                    <a:pt x="4" y="38"/>
                    <a:pt x="5" y="38"/>
                    <a:pt x="5" y="38"/>
                  </a:cubicBezTo>
                  <a:cubicBezTo>
                    <a:pt x="19" y="38"/>
                    <a:pt x="19" y="38"/>
                    <a:pt x="19" y="38"/>
                  </a:cubicBezTo>
                  <a:cubicBezTo>
                    <a:pt x="19" y="38"/>
                    <a:pt x="20" y="38"/>
                    <a:pt x="20" y="37"/>
                  </a:cubicBezTo>
                  <a:cubicBezTo>
                    <a:pt x="24" y="17"/>
                    <a:pt x="24" y="17"/>
                    <a:pt x="24" y="17"/>
                  </a:cubicBezTo>
                  <a:cubicBezTo>
                    <a:pt x="24" y="17"/>
                    <a:pt x="24" y="16"/>
                    <a:pt x="24" y="16"/>
                  </a:cubicBezTo>
                  <a:lnTo>
                    <a:pt x="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853"/>
            <p:cNvSpPr>
              <a:spLocks/>
            </p:cNvSpPr>
            <p:nvPr/>
          </p:nvSpPr>
          <p:spPr bwMode="auto">
            <a:xfrm>
              <a:off x="1579563" y="6180340"/>
              <a:ext cx="300038" cy="222250"/>
            </a:xfrm>
            <a:custGeom>
              <a:avLst/>
              <a:gdLst>
                <a:gd name="T0" fmla="*/ 79 w 80"/>
                <a:gd name="T1" fmla="*/ 37 h 59"/>
                <a:gd name="T2" fmla="*/ 15 w 80"/>
                <a:gd name="T3" fmla="*/ 1 h 59"/>
                <a:gd name="T4" fmla="*/ 13 w 80"/>
                <a:gd name="T5" fmla="*/ 0 h 59"/>
                <a:gd name="T6" fmla="*/ 11 w 80"/>
                <a:gd name="T7" fmla="*/ 0 h 59"/>
                <a:gd name="T8" fmla="*/ 11 w 80"/>
                <a:gd name="T9" fmla="*/ 0 h 59"/>
                <a:gd name="T10" fmla="*/ 21 w 80"/>
                <a:gd name="T11" fmla="*/ 22 h 59"/>
                <a:gd name="T12" fmla="*/ 0 w 80"/>
                <a:gd name="T13" fmla="*/ 59 h 59"/>
                <a:gd name="T14" fmla="*/ 76 w 80"/>
                <a:gd name="T15" fmla="*/ 59 h 59"/>
                <a:gd name="T16" fmla="*/ 80 w 80"/>
                <a:gd name="T17" fmla="*/ 54 h 59"/>
                <a:gd name="T18" fmla="*/ 80 w 80"/>
                <a:gd name="T19" fmla="*/ 40 h 59"/>
                <a:gd name="T20" fmla="*/ 79 w 80"/>
                <a:gd name="T21"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59">
                  <a:moveTo>
                    <a:pt x="79" y="37"/>
                  </a:moveTo>
                  <a:cubicBezTo>
                    <a:pt x="61" y="19"/>
                    <a:pt x="39" y="7"/>
                    <a:pt x="15" y="1"/>
                  </a:cubicBezTo>
                  <a:cubicBezTo>
                    <a:pt x="15" y="1"/>
                    <a:pt x="14" y="0"/>
                    <a:pt x="13" y="0"/>
                  </a:cubicBezTo>
                  <a:cubicBezTo>
                    <a:pt x="11" y="0"/>
                    <a:pt x="11" y="0"/>
                    <a:pt x="11" y="0"/>
                  </a:cubicBezTo>
                  <a:cubicBezTo>
                    <a:pt x="11" y="0"/>
                    <a:pt x="11" y="0"/>
                    <a:pt x="11" y="0"/>
                  </a:cubicBezTo>
                  <a:cubicBezTo>
                    <a:pt x="21" y="22"/>
                    <a:pt x="21" y="22"/>
                    <a:pt x="21" y="22"/>
                  </a:cubicBezTo>
                  <a:cubicBezTo>
                    <a:pt x="0" y="59"/>
                    <a:pt x="0" y="59"/>
                    <a:pt x="0" y="59"/>
                  </a:cubicBezTo>
                  <a:cubicBezTo>
                    <a:pt x="76" y="59"/>
                    <a:pt x="76" y="59"/>
                    <a:pt x="76" y="59"/>
                  </a:cubicBezTo>
                  <a:cubicBezTo>
                    <a:pt x="78" y="59"/>
                    <a:pt x="80" y="57"/>
                    <a:pt x="80" y="54"/>
                  </a:cubicBezTo>
                  <a:cubicBezTo>
                    <a:pt x="80" y="40"/>
                    <a:pt x="80" y="40"/>
                    <a:pt x="80" y="40"/>
                  </a:cubicBezTo>
                  <a:cubicBezTo>
                    <a:pt x="80" y="39"/>
                    <a:pt x="80" y="38"/>
                    <a:pt x="79"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854"/>
            <p:cNvSpPr>
              <a:spLocks/>
            </p:cNvSpPr>
            <p:nvPr/>
          </p:nvSpPr>
          <p:spPr bwMode="auto">
            <a:xfrm>
              <a:off x="1143000" y="6180340"/>
              <a:ext cx="296863" cy="222250"/>
            </a:xfrm>
            <a:custGeom>
              <a:avLst/>
              <a:gdLst>
                <a:gd name="T0" fmla="*/ 69 w 79"/>
                <a:gd name="T1" fmla="*/ 0 h 59"/>
                <a:gd name="T2" fmla="*/ 69 w 79"/>
                <a:gd name="T3" fmla="*/ 0 h 59"/>
                <a:gd name="T4" fmla="*/ 68 w 79"/>
                <a:gd name="T5" fmla="*/ 0 h 59"/>
                <a:gd name="T6" fmla="*/ 67 w 79"/>
                <a:gd name="T7" fmla="*/ 1 h 59"/>
                <a:gd name="T8" fmla="*/ 1 w 79"/>
                <a:gd name="T9" fmla="*/ 37 h 59"/>
                <a:gd name="T10" fmla="*/ 0 w 79"/>
                <a:gd name="T11" fmla="*/ 40 h 59"/>
                <a:gd name="T12" fmla="*/ 0 w 79"/>
                <a:gd name="T13" fmla="*/ 54 h 59"/>
                <a:gd name="T14" fmla="*/ 4 w 79"/>
                <a:gd name="T15" fmla="*/ 59 h 59"/>
                <a:gd name="T16" fmla="*/ 79 w 79"/>
                <a:gd name="T17" fmla="*/ 59 h 59"/>
                <a:gd name="T18" fmla="*/ 60 w 79"/>
                <a:gd name="T19" fmla="*/ 22 h 59"/>
                <a:gd name="T20" fmla="*/ 69 w 79"/>
                <a:gd name="T2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59">
                  <a:moveTo>
                    <a:pt x="69" y="0"/>
                  </a:moveTo>
                  <a:cubicBezTo>
                    <a:pt x="69" y="0"/>
                    <a:pt x="69" y="0"/>
                    <a:pt x="69" y="0"/>
                  </a:cubicBezTo>
                  <a:cubicBezTo>
                    <a:pt x="68" y="0"/>
                    <a:pt x="68" y="0"/>
                    <a:pt x="68" y="0"/>
                  </a:cubicBezTo>
                  <a:cubicBezTo>
                    <a:pt x="67" y="0"/>
                    <a:pt x="67" y="0"/>
                    <a:pt x="67" y="1"/>
                  </a:cubicBezTo>
                  <a:cubicBezTo>
                    <a:pt x="42" y="6"/>
                    <a:pt x="20" y="19"/>
                    <a:pt x="1" y="37"/>
                  </a:cubicBezTo>
                  <a:cubicBezTo>
                    <a:pt x="1" y="38"/>
                    <a:pt x="0" y="39"/>
                    <a:pt x="0" y="40"/>
                  </a:cubicBezTo>
                  <a:cubicBezTo>
                    <a:pt x="0" y="54"/>
                    <a:pt x="0" y="54"/>
                    <a:pt x="0" y="54"/>
                  </a:cubicBezTo>
                  <a:cubicBezTo>
                    <a:pt x="0" y="57"/>
                    <a:pt x="2" y="59"/>
                    <a:pt x="4" y="59"/>
                  </a:cubicBezTo>
                  <a:cubicBezTo>
                    <a:pt x="79" y="59"/>
                    <a:pt x="79" y="59"/>
                    <a:pt x="79" y="59"/>
                  </a:cubicBezTo>
                  <a:cubicBezTo>
                    <a:pt x="60" y="22"/>
                    <a:pt x="60" y="22"/>
                    <a:pt x="60" y="22"/>
                  </a:cubicBezTo>
                  <a:lnTo>
                    <a:pt x="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Freeform 855"/>
            <p:cNvSpPr>
              <a:spLocks/>
            </p:cNvSpPr>
            <p:nvPr/>
          </p:nvSpPr>
          <p:spPr bwMode="auto">
            <a:xfrm>
              <a:off x="1338263" y="5686627"/>
              <a:ext cx="346075" cy="539750"/>
            </a:xfrm>
            <a:custGeom>
              <a:avLst/>
              <a:gdLst>
                <a:gd name="T0" fmla="*/ 70 w 92"/>
                <a:gd name="T1" fmla="*/ 122 h 144"/>
                <a:gd name="T2" fmla="*/ 70 w 92"/>
                <a:gd name="T3" fmla="*/ 109 h 144"/>
                <a:gd name="T4" fmla="*/ 85 w 92"/>
                <a:gd name="T5" fmla="*/ 77 h 144"/>
                <a:gd name="T6" fmla="*/ 85 w 92"/>
                <a:gd name="T7" fmla="*/ 77 h 144"/>
                <a:gd name="T8" fmla="*/ 92 w 92"/>
                <a:gd name="T9" fmla="*/ 69 h 144"/>
                <a:gd name="T10" fmla="*/ 88 w 92"/>
                <a:gd name="T11" fmla="*/ 62 h 144"/>
                <a:gd name="T12" fmla="*/ 90 w 92"/>
                <a:gd name="T13" fmla="*/ 47 h 144"/>
                <a:gd name="T14" fmla="*/ 46 w 92"/>
                <a:gd name="T15" fmla="*/ 0 h 144"/>
                <a:gd name="T16" fmla="*/ 2 w 92"/>
                <a:gd name="T17" fmla="*/ 47 h 144"/>
                <a:gd name="T18" fmla="*/ 4 w 92"/>
                <a:gd name="T19" fmla="*/ 62 h 144"/>
                <a:gd name="T20" fmla="*/ 0 w 92"/>
                <a:gd name="T21" fmla="*/ 69 h 144"/>
                <a:gd name="T22" fmla="*/ 7 w 92"/>
                <a:gd name="T23" fmla="*/ 77 h 144"/>
                <a:gd name="T24" fmla="*/ 8 w 92"/>
                <a:gd name="T25" fmla="*/ 77 h 144"/>
                <a:gd name="T26" fmla="*/ 22 w 92"/>
                <a:gd name="T27" fmla="*/ 109 h 144"/>
                <a:gd name="T28" fmla="*/ 22 w 92"/>
                <a:gd name="T29" fmla="*/ 122 h 144"/>
                <a:gd name="T30" fmla="*/ 22 w 92"/>
                <a:gd name="T31" fmla="*/ 123 h 144"/>
                <a:gd name="T32" fmla="*/ 46 w 92"/>
                <a:gd name="T33" fmla="*/ 144 h 144"/>
                <a:gd name="T34" fmla="*/ 46 w 92"/>
                <a:gd name="T35" fmla="*/ 144 h 144"/>
                <a:gd name="T36" fmla="*/ 46 w 92"/>
                <a:gd name="T37" fmla="*/ 144 h 144"/>
                <a:gd name="T38" fmla="*/ 70 w 92"/>
                <a:gd name="T39" fmla="*/ 123 h 144"/>
                <a:gd name="T40" fmla="*/ 70 w 92"/>
                <a:gd name="T41" fmla="*/ 12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2" h="144">
                  <a:moveTo>
                    <a:pt x="70" y="122"/>
                  </a:moveTo>
                  <a:cubicBezTo>
                    <a:pt x="70" y="109"/>
                    <a:pt x="70" y="109"/>
                    <a:pt x="70" y="109"/>
                  </a:cubicBezTo>
                  <a:cubicBezTo>
                    <a:pt x="78" y="101"/>
                    <a:pt x="84" y="89"/>
                    <a:pt x="85" y="77"/>
                  </a:cubicBezTo>
                  <a:cubicBezTo>
                    <a:pt x="85" y="77"/>
                    <a:pt x="85" y="77"/>
                    <a:pt x="85" y="77"/>
                  </a:cubicBezTo>
                  <a:cubicBezTo>
                    <a:pt x="89" y="77"/>
                    <a:pt x="92" y="74"/>
                    <a:pt x="92" y="69"/>
                  </a:cubicBezTo>
                  <a:cubicBezTo>
                    <a:pt x="92" y="66"/>
                    <a:pt x="91" y="63"/>
                    <a:pt x="88" y="62"/>
                  </a:cubicBezTo>
                  <a:cubicBezTo>
                    <a:pt x="89" y="57"/>
                    <a:pt x="90" y="52"/>
                    <a:pt x="90" y="47"/>
                  </a:cubicBezTo>
                  <a:cubicBezTo>
                    <a:pt x="90" y="21"/>
                    <a:pt x="71" y="0"/>
                    <a:pt x="46" y="0"/>
                  </a:cubicBezTo>
                  <a:cubicBezTo>
                    <a:pt x="22" y="0"/>
                    <a:pt x="2" y="21"/>
                    <a:pt x="2" y="47"/>
                  </a:cubicBezTo>
                  <a:cubicBezTo>
                    <a:pt x="2" y="52"/>
                    <a:pt x="3" y="57"/>
                    <a:pt x="4" y="62"/>
                  </a:cubicBezTo>
                  <a:cubicBezTo>
                    <a:pt x="2" y="63"/>
                    <a:pt x="0" y="66"/>
                    <a:pt x="0" y="69"/>
                  </a:cubicBezTo>
                  <a:cubicBezTo>
                    <a:pt x="0" y="74"/>
                    <a:pt x="3" y="77"/>
                    <a:pt x="7" y="77"/>
                  </a:cubicBezTo>
                  <a:cubicBezTo>
                    <a:pt x="7" y="77"/>
                    <a:pt x="7" y="77"/>
                    <a:pt x="8" y="77"/>
                  </a:cubicBezTo>
                  <a:cubicBezTo>
                    <a:pt x="8" y="89"/>
                    <a:pt x="14" y="101"/>
                    <a:pt x="22" y="109"/>
                  </a:cubicBezTo>
                  <a:cubicBezTo>
                    <a:pt x="22" y="122"/>
                    <a:pt x="22" y="122"/>
                    <a:pt x="22" y="122"/>
                  </a:cubicBezTo>
                  <a:cubicBezTo>
                    <a:pt x="22" y="122"/>
                    <a:pt x="22" y="123"/>
                    <a:pt x="22" y="123"/>
                  </a:cubicBezTo>
                  <a:cubicBezTo>
                    <a:pt x="23" y="125"/>
                    <a:pt x="33" y="144"/>
                    <a:pt x="46" y="144"/>
                  </a:cubicBezTo>
                  <a:cubicBezTo>
                    <a:pt x="46" y="144"/>
                    <a:pt x="46" y="144"/>
                    <a:pt x="46" y="144"/>
                  </a:cubicBezTo>
                  <a:cubicBezTo>
                    <a:pt x="46" y="144"/>
                    <a:pt x="46" y="144"/>
                    <a:pt x="46" y="144"/>
                  </a:cubicBezTo>
                  <a:cubicBezTo>
                    <a:pt x="59" y="144"/>
                    <a:pt x="68" y="125"/>
                    <a:pt x="70" y="123"/>
                  </a:cubicBezTo>
                  <a:cubicBezTo>
                    <a:pt x="70" y="123"/>
                    <a:pt x="70" y="122"/>
                    <a:pt x="70"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cxnSp>
        <p:nvCxnSpPr>
          <p:cNvPr id="50" name="直接连接符 49"/>
          <p:cNvCxnSpPr>
            <a:stCxn id="42" idx="0"/>
            <a:endCxn id="60" idx="2"/>
          </p:cNvCxnSpPr>
          <p:nvPr/>
        </p:nvCxnSpPr>
        <p:spPr>
          <a:xfrm flipV="1">
            <a:off x="2688987" y="1796192"/>
            <a:ext cx="1456317" cy="1100284"/>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42" idx="3"/>
            <a:endCxn id="66" idx="2"/>
          </p:cNvCxnSpPr>
          <p:nvPr/>
        </p:nvCxnSpPr>
        <p:spPr>
          <a:xfrm flipV="1">
            <a:off x="2778736" y="3417611"/>
            <a:ext cx="1366568" cy="18865"/>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42" idx="2"/>
            <a:endCxn id="67" idx="2"/>
          </p:cNvCxnSpPr>
          <p:nvPr/>
        </p:nvCxnSpPr>
        <p:spPr>
          <a:xfrm>
            <a:off x="2688987" y="3976476"/>
            <a:ext cx="1456317" cy="1062554"/>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nvGrpSpPr>
          <p:cNvPr id="68" name="组合 67"/>
          <p:cNvGrpSpPr/>
          <p:nvPr/>
        </p:nvGrpSpPr>
        <p:grpSpPr>
          <a:xfrm>
            <a:off x="4145304" y="1387678"/>
            <a:ext cx="817028" cy="4059866"/>
            <a:chOff x="4813609" y="1391640"/>
            <a:chExt cx="817028" cy="4059866"/>
          </a:xfrm>
        </p:grpSpPr>
        <p:sp>
          <p:nvSpPr>
            <p:cNvPr id="60" name="椭圆 59"/>
            <p:cNvSpPr/>
            <p:nvPr/>
          </p:nvSpPr>
          <p:spPr>
            <a:xfrm>
              <a:off x="4813609" y="1391640"/>
              <a:ext cx="817028" cy="817028"/>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smtClean="0"/>
                <a:t>1</a:t>
              </a:r>
              <a:endParaRPr lang="zh-CN" altLang="en-US" sz="4000" dirty="0"/>
            </a:p>
          </p:txBody>
        </p:sp>
        <p:sp>
          <p:nvSpPr>
            <p:cNvPr id="66" name="椭圆 65"/>
            <p:cNvSpPr/>
            <p:nvPr/>
          </p:nvSpPr>
          <p:spPr>
            <a:xfrm>
              <a:off x="4813609" y="3013059"/>
              <a:ext cx="817028" cy="817028"/>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smtClean="0"/>
                <a:t>2</a:t>
              </a:r>
              <a:endParaRPr lang="zh-CN" altLang="en-US" sz="4000" dirty="0"/>
            </a:p>
          </p:txBody>
        </p:sp>
        <p:sp>
          <p:nvSpPr>
            <p:cNvPr id="67" name="椭圆 66"/>
            <p:cNvSpPr/>
            <p:nvPr/>
          </p:nvSpPr>
          <p:spPr>
            <a:xfrm>
              <a:off x="4813609" y="4634478"/>
              <a:ext cx="817028" cy="817028"/>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smtClean="0"/>
                <a:t>3</a:t>
              </a:r>
              <a:endParaRPr lang="zh-CN" altLang="en-US" sz="4000" dirty="0"/>
            </a:p>
          </p:txBody>
        </p:sp>
      </p:grpSp>
      <p:graphicFrame>
        <p:nvGraphicFramePr>
          <p:cNvPr id="73" name="表格 72"/>
          <p:cNvGraphicFramePr>
            <a:graphicFrameLocks noGrp="1"/>
          </p:cNvGraphicFramePr>
          <p:nvPr>
            <p:extLst>
              <p:ext uri="{D42A27DB-BD31-4B8C-83A1-F6EECF244321}">
                <p14:modId xmlns:p14="http://schemas.microsoft.com/office/powerpoint/2010/main" val="2799624769"/>
              </p:ext>
            </p:extLst>
          </p:nvPr>
        </p:nvGraphicFramePr>
        <p:xfrm>
          <a:off x="5084374" y="1220509"/>
          <a:ext cx="5012128" cy="4440516"/>
        </p:xfrm>
        <a:graphic>
          <a:graphicData uri="http://schemas.openxmlformats.org/drawingml/2006/table">
            <a:tbl>
              <a:tblPr firstRow="1" bandRow="1">
                <a:tableStyleId>{5C22544A-7EE6-4342-B048-85BDC9FD1C3A}</a:tableStyleId>
              </a:tblPr>
              <a:tblGrid>
                <a:gridCol w="626516">
                  <a:extLst>
                    <a:ext uri="{9D8B030D-6E8A-4147-A177-3AD203B41FA5}">
                      <a16:colId xmlns:a16="http://schemas.microsoft.com/office/drawing/2014/main" val="20000"/>
                    </a:ext>
                  </a:extLst>
                </a:gridCol>
                <a:gridCol w="626516">
                  <a:extLst>
                    <a:ext uri="{9D8B030D-6E8A-4147-A177-3AD203B41FA5}">
                      <a16:colId xmlns:a16="http://schemas.microsoft.com/office/drawing/2014/main" val="20001"/>
                    </a:ext>
                  </a:extLst>
                </a:gridCol>
                <a:gridCol w="626516">
                  <a:extLst>
                    <a:ext uri="{9D8B030D-6E8A-4147-A177-3AD203B41FA5}">
                      <a16:colId xmlns:a16="http://schemas.microsoft.com/office/drawing/2014/main" val="20002"/>
                    </a:ext>
                  </a:extLst>
                </a:gridCol>
                <a:gridCol w="626516">
                  <a:extLst>
                    <a:ext uri="{9D8B030D-6E8A-4147-A177-3AD203B41FA5}">
                      <a16:colId xmlns:a16="http://schemas.microsoft.com/office/drawing/2014/main" val="20003"/>
                    </a:ext>
                  </a:extLst>
                </a:gridCol>
                <a:gridCol w="626516">
                  <a:extLst>
                    <a:ext uri="{9D8B030D-6E8A-4147-A177-3AD203B41FA5}">
                      <a16:colId xmlns:a16="http://schemas.microsoft.com/office/drawing/2014/main" val="20004"/>
                    </a:ext>
                  </a:extLst>
                </a:gridCol>
                <a:gridCol w="626516">
                  <a:extLst>
                    <a:ext uri="{9D8B030D-6E8A-4147-A177-3AD203B41FA5}">
                      <a16:colId xmlns:a16="http://schemas.microsoft.com/office/drawing/2014/main" val="20005"/>
                    </a:ext>
                  </a:extLst>
                </a:gridCol>
                <a:gridCol w="626516">
                  <a:extLst>
                    <a:ext uri="{9D8B030D-6E8A-4147-A177-3AD203B41FA5}">
                      <a16:colId xmlns:a16="http://schemas.microsoft.com/office/drawing/2014/main" val="20006"/>
                    </a:ext>
                  </a:extLst>
                </a:gridCol>
                <a:gridCol w="626516">
                  <a:extLst>
                    <a:ext uri="{9D8B030D-6E8A-4147-A177-3AD203B41FA5}">
                      <a16:colId xmlns:a16="http://schemas.microsoft.com/office/drawing/2014/main" val="20007"/>
                    </a:ext>
                  </a:extLst>
                </a:gridCol>
              </a:tblGrid>
              <a:tr h="1175372">
                <a:tc gridSpan="8">
                  <a:txBody>
                    <a:bodyPr/>
                    <a:lstStyle/>
                    <a:p>
                      <a:pPr algn="l"/>
                      <a:r>
                        <a:rPr lang="en-US" altLang="zh-TW" sz="2400" b="0" i="0" kern="1200" dirty="0" smtClean="0">
                          <a:solidFill>
                            <a:schemeClr val="accent5">
                              <a:lumMod val="75000"/>
                            </a:schemeClr>
                          </a:solidFill>
                          <a:effectLst/>
                          <a:latin typeface="Segoe UI Semibold" panose="020B0702040204020203" pitchFamily="34" charset="0"/>
                          <a:ea typeface="+mn-ea"/>
                          <a:cs typeface="+mn-cs"/>
                        </a:rPr>
                        <a:t>A</a:t>
                      </a:r>
                      <a:r>
                        <a:rPr lang="zh-TW" altLang="en-US" sz="2400" b="0" i="0" kern="1200" dirty="0" smtClean="0">
                          <a:solidFill>
                            <a:schemeClr val="accent5">
                              <a:lumMod val="75000"/>
                            </a:schemeClr>
                          </a:solidFill>
                          <a:effectLst/>
                          <a:latin typeface="Segoe UI Semibold" panose="020B0702040204020203" pitchFamily="34" charset="0"/>
                          <a:ea typeface="+mn-ea"/>
                          <a:cs typeface="+mn-cs"/>
                        </a:rPr>
                        <a:t>和</a:t>
                      </a:r>
                      <a:r>
                        <a:rPr lang="en-US" altLang="zh-TW" sz="2400" b="0" i="0" kern="1200" dirty="0" smtClean="0">
                          <a:solidFill>
                            <a:schemeClr val="accent5">
                              <a:lumMod val="75000"/>
                            </a:schemeClr>
                          </a:solidFill>
                          <a:effectLst/>
                          <a:latin typeface="Segoe UI Semibold" panose="020B0702040204020203" pitchFamily="34" charset="0"/>
                          <a:ea typeface="+mn-ea"/>
                          <a:cs typeface="+mn-cs"/>
                        </a:rPr>
                        <a:t>C</a:t>
                      </a:r>
                      <a:r>
                        <a:rPr lang="zh-TW" altLang="en-US" sz="2400" b="0" i="0" kern="1200" dirty="0" smtClean="0">
                          <a:solidFill>
                            <a:schemeClr val="accent5">
                              <a:lumMod val="75000"/>
                            </a:schemeClr>
                          </a:solidFill>
                          <a:effectLst/>
                          <a:latin typeface="Segoe UI Semibold" panose="020B0702040204020203" pitchFamily="34" charset="0"/>
                          <a:ea typeface="+mn-ea"/>
                          <a:cs typeface="+mn-cs"/>
                        </a:rPr>
                        <a:t>哪個比較高</a:t>
                      </a:r>
                      <a:r>
                        <a:rPr lang="en-US" altLang="zh-TW" sz="2400" b="0" i="0" kern="1200" dirty="0" smtClean="0">
                          <a:solidFill>
                            <a:schemeClr val="accent5">
                              <a:lumMod val="75000"/>
                            </a:schemeClr>
                          </a:solidFill>
                          <a:effectLst/>
                          <a:latin typeface="Segoe UI Semibold" panose="020B0702040204020203" pitchFamily="34" charset="0"/>
                          <a:ea typeface="+mn-ea"/>
                          <a:cs typeface="+mn-cs"/>
                        </a:rPr>
                        <a:t>?</a:t>
                      </a:r>
                      <a:endParaRPr lang="en-US" altLang="zh-TW" sz="2400" b="0" i="0" kern="1200" dirty="0">
                        <a:solidFill>
                          <a:schemeClr val="accent5">
                            <a:lumMod val="75000"/>
                          </a:schemeClr>
                        </a:solidFill>
                        <a:effectLst/>
                        <a:latin typeface="+mn-lt"/>
                        <a:ea typeface="+mn-ea"/>
                        <a:cs typeface="+mn-cs"/>
                      </a:endParaRPr>
                    </a:p>
                    <a:p>
                      <a:pPr algn="l"/>
                      <a:r>
                        <a:rPr lang="en-US" altLang="zh-TW" sz="2000" b="0" i="0" kern="1200" dirty="0" smtClean="0">
                          <a:solidFill>
                            <a:srgbClr val="C00000"/>
                          </a:solidFill>
                          <a:effectLst/>
                          <a:latin typeface="Segoe UI Semibold" panose="020B0702040204020203" pitchFamily="34" charset="0"/>
                          <a:ea typeface="+mn-ea"/>
                          <a:cs typeface="+mn-cs"/>
                        </a:rPr>
                        <a:t>【A</a:t>
                      </a:r>
                      <a:r>
                        <a:rPr lang="zh-TW" altLang="en-US" sz="2000" b="0" i="0" kern="1200" dirty="0" smtClean="0">
                          <a:solidFill>
                            <a:srgbClr val="C00000"/>
                          </a:solidFill>
                          <a:effectLst/>
                          <a:latin typeface="Segoe UI Semibold" panose="020B0702040204020203" pitchFamily="34" charset="0"/>
                          <a:ea typeface="+mn-ea"/>
                          <a:cs typeface="+mn-cs"/>
                        </a:rPr>
                        <a:t>因為 </a:t>
                      </a:r>
                      <a:r>
                        <a:rPr lang="en-US" altLang="zh-TW" sz="2000" b="0" i="0" kern="1200" dirty="0" smtClean="0">
                          <a:solidFill>
                            <a:srgbClr val="C00000"/>
                          </a:solidFill>
                          <a:effectLst/>
                          <a:latin typeface="Segoe UI Semibold" panose="020B0702040204020203" pitchFamily="34" charset="0"/>
                          <a:ea typeface="+mn-ea"/>
                          <a:cs typeface="+mn-cs"/>
                        </a:rPr>
                        <a:t>ABCD  A</a:t>
                      </a:r>
                      <a:r>
                        <a:rPr lang="zh-TW" altLang="en-US" sz="2000" b="0" i="0" kern="1200" dirty="0" smtClean="0">
                          <a:solidFill>
                            <a:srgbClr val="C00000"/>
                          </a:solidFill>
                          <a:effectLst/>
                          <a:latin typeface="Segoe UI Semibold" panose="020B0702040204020203" pitchFamily="34" charset="0"/>
                          <a:ea typeface="+mn-ea"/>
                          <a:cs typeface="+mn-cs"/>
                        </a:rPr>
                        <a:t>比</a:t>
                      </a:r>
                      <a:r>
                        <a:rPr lang="en-US" altLang="zh-TW" sz="2000" b="0" i="0" kern="1200" dirty="0" smtClean="0">
                          <a:solidFill>
                            <a:srgbClr val="C00000"/>
                          </a:solidFill>
                          <a:effectLst/>
                          <a:latin typeface="Segoe UI Semibold" panose="020B0702040204020203" pitchFamily="34" charset="0"/>
                          <a:ea typeface="+mn-ea"/>
                          <a:cs typeface="+mn-cs"/>
                        </a:rPr>
                        <a:t>C</a:t>
                      </a:r>
                      <a:r>
                        <a:rPr lang="zh-TW" altLang="en-US" sz="2000" b="0" i="0" kern="1200" dirty="0" smtClean="0">
                          <a:solidFill>
                            <a:srgbClr val="C00000"/>
                          </a:solidFill>
                          <a:effectLst/>
                          <a:latin typeface="Segoe UI Semibold" panose="020B0702040204020203" pitchFamily="34" charset="0"/>
                          <a:ea typeface="+mn-ea"/>
                          <a:cs typeface="+mn-cs"/>
                        </a:rPr>
                        <a:t>低</a:t>
                      </a:r>
                      <a:r>
                        <a:rPr lang="en-US" altLang="zh-TW" sz="2000" b="0" i="0" kern="1200" dirty="0" smtClean="0">
                          <a:solidFill>
                            <a:srgbClr val="C00000"/>
                          </a:solidFill>
                          <a:effectLst/>
                          <a:latin typeface="Segoe UI Semibold" panose="020B0702040204020203" pitchFamily="34" charset="0"/>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zh-CN"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455612">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1"/>
                  </a:ext>
                </a:extLst>
              </a:tr>
              <a:tr h="1175372">
                <a:tc gridSpan="8">
                  <a:txBody>
                    <a:bodyPr/>
                    <a:lstStyle/>
                    <a:p>
                      <a:pPr algn="l"/>
                      <a:r>
                        <a:rPr lang="zh-TW" altLang="en-US" sz="2400" b="0" i="0" kern="1200" dirty="0" smtClean="0">
                          <a:solidFill>
                            <a:schemeClr val="accent5">
                              <a:lumMod val="75000"/>
                            </a:schemeClr>
                          </a:solidFill>
                          <a:effectLst/>
                          <a:latin typeface="Segoe UI Semibold" panose="020B0702040204020203" pitchFamily="34" charset="0"/>
                          <a:ea typeface="+mn-ea"/>
                          <a:cs typeface="+mn-cs"/>
                        </a:rPr>
                        <a:t>什麼水果的溫度最高</a:t>
                      </a:r>
                      <a:r>
                        <a:rPr lang="en-US" altLang="zh-TW" sz="2400" b="0" i="0" kern="1200" dirty="0" smtClean="0">
                          <a:solidFill>
                            <a:schemeClr val="accent5">
                              <a:lumMod val="75000"/>
                            </a:schemeClr>
                          </a:solidFill>
                          <a:effectLst/>
                          <a:latin typeface="Segoe UI Semibold" panose="020B0702040204020203" pitchFamily="34" charset="0"/>
                          <a:ea typeface="+mn-ea"/>
                          <a:cs typeface="+mn-cs"/>
                        </a:rPr>
                        <a:t>?</a:t>
                      </a:r>
                    </a:p>
                    <a:p>
                      <a:pPr algn="l"/>
                      <a:r>
                        <a:rPr lang="en-US" altLang="zh-TW" sz="2000" b="0" dirty="0" smtClean="0">
                          <a:solidFill>
                            <a:srgbClr val="C00000"/>
                          </a:solidFill>
                        </a:rPr>
                        <a:t>【</a:t>
                      </a:r>
                      <a:r>
                        <a:rPr lang="zh-TW" altLang="en-US" sz="2000" b="0" dirty="0" smtClean="0">
                          <a:solidFill>
                            <a:srgbClr val="C00000"/>
                          </a:solidFill>
                        </a:rPr>
                        <a:t>梨子，因為離子燙</a:t>
                      </a:r>
                      <a:r>
                        <a:rPr lang="en-US" altLang="zh-TW" sz="2000" b="0" dirty="0" smtClean="0">
                          <a:solidFill>
                            <a:srgbClr val="C00000"/>
                          </a:solidFill>
                        </a:rPr>
                        <a:t>】</a:t>
                      </a:r>
                      <a:endParaRPr lang="zh-CN" altLang="en-US" sz="2000" b="0" dirty="0">
                        <a:solidFill>
                          <a:srgbClr val="C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455612">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3"/>
                  </a:ext>
                </a:extLst>
              </a:tr>
              <a:tr h="1175372">
                <a:tc gridSpan="8">
                  <a:txBody>
                    <a:bodyPr/>
                    <a:lstStyle/>
                    <a:p>
                      <a:pPr algn="l"/>
                      <a:r>
                        <a:rPr lang="zh-TW" altLang="en-US" sz="2400" b="0" i="0" kern="1200" dirty="0" smtClean="0">
                          <a:solidFill>
                            <a:schemeClr val="accent5">
                              <a:lumMod val="75000"/>
                            </a:schemeClr>
                          </a:solidFill>
                          <a:effectLst/>
                          <a:latin typeface="Segoe UI Semibold" panose="020B0702040204020203" pitchFamily="34" charset="0"/>
                          <a:ea typeface="+mn-ea"/>
                          <a:cs typeface="+mn-cs"/>
                        </a:rPr>
                        <a:t>先天指的是父母的遺傳，那麼後天是指什麼</a:t>
                      </a:r>
                      <a:r>
                        <a:rPr lang="en-US" altLang="zh-TW" sz="2400" b="0" i="0" kern="1200" dirty="0" smtClean="0">
                          <a:solidFill>
                            <a:schemeClr val="accent5">
                              <a:lumMod val="75000"/>
                            </a:schemeClr>
                          </a:solidFill>
                          <a:effectLst/>
                          <a:latin typeface="Segoe UI Semibold" panose="020B0702040204020203" pitchFamily="34" charset="0"/>
                          <a:ea typeface="+mn-ea"/>
                          <a:cs typeface="+mn-cs"/>
                        </a:rPr>
                        <a:t>?</a:t>
                      </a:r>
                    </a:p>
                    <a:p>
                      <a:pPr algn="l"/>
                      <a:r>
                        <a:rPr lang="en-US" altLang="zh-CN" sz="2000" b="0" dirty="0" smtClean="0">
                          <a:solidFill>
                            <a:srgbClr val="C00000"/>
                          </a:solidFill>
                        </a:rPr>
                        <a:t>【</a:t>
                      </a:r>
                      <a:r>
                        <a:rPr lang="zh-CN" altLang="en-US" sz="2000" b="0" dirty="0" smtClean="0">
                          <a:solidFill>
                            <a:srgbClr val="C00000"/>
                          </a:solidFill>
                        </a:rPr>
                        <a:t>明天的明天</a:t>
                      </a:r>
                      <a:r>
                        <a:rPr lang="en-US" altLang="zh-CN" sz="2000" b="0" dirty="0" smtClean="0">
                          <a:solidFill>
                            <a:srgbClr val="C00000"/>
                          </a:solidFill>
                        </a:rPr>
                        <a:t>】</a:t>
                      </a:r>
                      <a:endParaRPr lang="zh-CN" altLang="en-US" sz="2000" b="0" dirty="0">
                        <a:solidFill>
                          <a:srgbClr val="C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zh-CN"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0" name="圆角矩形 15"/>
          <p:cNvSpPr/>
          <p:nvPr/>
        </p:nvSpPr>
        <p:spPr>
          <a:xfrm>
            <a:off x="5146973" y="1831691"/>
            <a:ext cx="6390257" cy="514643"/>
          </a:xfrm>
          <a:prstGeom prst="roundRect">
            <a:avLst/>
          </a:prstGeom>
          <a:solidFill>
            <a:srgbClr val="5E86CE"/>
          </a:solidFill>
          <a:ln>
            <a:solidFill>
              <a:srgbClr val="7B9CD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cs typeface="Times New Roman" panose="02020603050405020304" pitchFamily="18" charset="0"/>
            </a:endParaRPr>
          </a:p>
        </p:txBody>
      </p:sp>
      <p:sp>
        <p:nvSpPr>
          <p:cNvPr id="21" name="圆角矩形 15"/>
          <p:cNvSpPr/>
          <p:nvPr/>
        </p:nvSpPr>
        <p:spPr>
          <a:xfrm>
            <a:off x="5095479" y="3462952"/>
            <a:ext cx="6390257" cy="514643"/>
          </a:xfrm>
          <a:prstGeom prst="roundRect">
            <a:avLst/>
          </a:prstGeom>
          <a:solidFill>
            <a:srgbClr val="5E86CE"/>
          </a:solidFill>
          <a:ln>
            <a:solidFill>
              <a:srgbClr val="7B9CD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cs typeface="Times New Roman" panose="02020603050405020304" pitchFamily="18" charset="0"/>
            </a:endParaRPr>
          </a:p>
        </p:txBody>
      </p:sp>
      <p:sp>
        <p:nvSpPr>
          <p:cNvPr id="22" name="圆角矩形 15"/>
          <p:cNvSpPr/>
          <p:nvPr/>
        </p:nvSpPr>
        <p:spPr>
          <a:xfrm>
            <a:off x="5146972" y="5322681"/>
            <a:ext cx="6390257" cy="514643"/>
          </a:xfrm>
          <a:prstGeom prst="roundRect">
            <a:avLst/>
          </a:prstGeom>
          <a:solidFill>
            <a:srgbClr val="5E86CE"/>
          </a:solidFill>
          <a:ln>
            <a:solidFill>
              <a:srgbClr val="7B9CD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cs typeface="Times New Roman" panose="02020603050405020304" pitchFamily="18" charset="0"/>
            </a:endParaRPr>
          </a:p>
        </p:txBody>
      </p:sp>
      <p:sp>
        <p:nvSpPr>
          <p:cNvPr id="23" name="圆角矩形 15"/>
          <p:cNvSpPr/>
          <p:nvPr/>
        </p:nvSpPr>
        <p:spPr>
          <a:xfrm>
            <a:off x="5095479" y="990083"/>
            <a:ext cx="6493246" cy="1383684"/>
          </a:xfrm>
          <a:prstGeom prst="roundRect">
            <a:avLst/>
          </a:prstGeom>
          <a:solidFill>
            <a:srgbClr val="5E86CE"/>
          </a:solidFill>
          <a:ln>
            <a:solidFill>
              <a:srgbClr val="7B9CD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cs typeface="Times New Roman" panose="02020603050405020304" pitchFamily="18" charset="0"/>
            </a:endParaRPr>
          </a:p>
        </p:txBody>
      </p:sp>
      <p:sp>
        <p:nvSpPr>
          <p:cNvPr id="24" name="圆角矩形 15"/>
          <p:cNvSpPr/>
          <p:nvPr/>
        </p:nvSpPr>
        <p:spPr>
          <a:xfrm>
            <a:off x="5084374" y="2666164"/>
            <a:ext cx="6493246" cy="1383684"/>
          </a:xfrm>
          <a:prstGeom prst="roundRect">
            <a:avLst/>
          </a:prstGeom>
          <a:solidFill>
            <a:srgbClr val="5E86CE"/>
          </a:solidFill>
          <a:ln>
            <a:solidFill>
              <a:srgbClr val="7B9CD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cs typeface="Times New Roman" panose="02020603050405020304" pitchFamily="18" charset="0"/>
            </a:endParaRPr>
          </a:p>
        </p:txBody>
      </p:sp>
      <p:sp>
        <p:nvSpPr>
          <p:cNvPr id="25" name="圆角矩形 15"/>
          <p:cNvSpPr/>
          <p:nvPr/>
        </p:nvSpPr>
        <p:spPr>
          <a:xfrm>
            <a:off x="5095479" y="4449094"/>
            <a:ext cx="6493246" cy="1383684"/>
          </a:xfrm>
          <a:prstGeom prst="roundRect">
            <a:avLst/>
          </a:prstGeom>
          <a:solidFill>
            <a:srgbClr val="5E86CE"/>
          </a:solidFill>
          <a:ln>
            <a:solidFill>
              <a:srgbClr val="7B9CD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cs typeface="Times New Roman" panose="02020603050405020304" pitchFamily="18" charset="0"/>
            </a:endParaRPr>
          </a:p>
        </p:txBody>
      </p:sp>
    </p:spTree>
    <p:extLst>
      <p:ext uri="{BB962C8B-B14F-4D97-AF65-F5344CB8AC3E}">
        <p14:creationId xmlns:p14="http://schemas.microsoft.com/office/powerpoint/2010/main" val="3613552756"/>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剪去对角的矩形 3"/>
          <p:cNvSpPr/>
          <p:nvPr/>
        </p:nvSpPr>
        <p:spPr>
          <a:xfrm>
            <a:off x="1785062" y="762187"/>
            <a:ext cx="8547659" cy="5352661"/>
          </a:xfrm>
          <a:prstGeom prst="snip2DiagRect">
            <a:avLst>
              <a:gd name="adj1" fmla="val 0"/>
              <a:gd name="adj2" fmla="val 24031"/>
            </a:avLst>
          </a:prstGeom>
          <a:solidFill>
            <a:srgbClr val="5E86C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aphicFrame>
        <p:nvGraphicFramePr>
          <p:cNvPr id="12" name="表格 11"/>
          <p:cNvGraphicFramePr>
            <a:graphicFrameLocks noGrp="1"/>
          </p:cNvGraphicFramePr>
          <p:nvPr>
            <p:extLst>
              <p:ext uri="{D42A27DB-BD31-4B8C-83A1-F6EECF244321}">
                <p14:modId xmlns:p14="http://schemas.microsoft.com/office/powerpoint/2010/main" val="2982298515"/>
              </p:ext>
            </p:extLst>
          </p:nvPr>
        </p:nvGraphicFramePr>
        <p:xfrm>
          <a:off x="2164765" y="762188"/>
          <a:ext cx="7639170" cy="5352659"/>
        </p:xfrm>
        <a:graphic>
          <a:graphicData uri="http://schemas.openxmlformats.org/drawingml/2006/table">
            <a:tbl>
              <a:tblPr firstRow="1" bandRow="1">
                <a:tableStyleId>{5C22544A-7EE6-4342-B048-85BDC9FD1C3A}</a:tableStyleId>
              </a:tblPr>
              <a:tblGrid>
                <a:gridCol w="7639170">
                  <a:extLst>
                    <a:ext uri="{9D8B030D-6E8A-4147-A177-3AD203B41FA5}">
                      <a16:colId xmlns:a16="http://schemas.microsoft.com/office/drawing/2014/main" val="20000"/>
                    </a:ext>
                  </a:extLst>
                </a:gridCol>
              </a:tblGrid>
              <a:tr h="928033">
                <a:tc>
                  <a:txBody>
                    <a:bodyPr/>
                    <a:lstStyle/>
                    <a:p>
                      <a:pPr algn="ctr"/>
                      <a:r>
                        <a:rPr lang="zh-TW" altLang="en-US" sz="4800" dirty="0" smtClean="0"/>
                        <a:t>簡介</a:t>
                      </a:r>
                      <a:endParaRPr lang="zh-CN" altLang="en-US" sz="4800" dirty="0"/>
                    </a:p>
                  </a:txBody>
                  <a:tcPr marL="116110" marR="116110" marT="58055" marB="58055" anchor="ctr">
                    <a:lnL w="12700" cmpd="sng">
                      <a:noFill/>
                    </a:lnL>
                    <a:lnR w="12700" cmpd="sng">
                      <a:noFill/>
                    </a:lnR>
                    <a:lnT w="12700" cmpd="sng">
                      <a:noFill/>
                    </a:lnT>
                    <a:lnB w="38100" cmpd="sng">
                      <a:noFill/>
                    </a:lnB>
                    <a:solidFill>
                      <a:schemeClr val="accent5">
                        <a:lumMod val="75000"/>
                      </a:schemeClr>
                    </a:solidFill>
                  </a:tcPr>
                </a:tc>
                <a:extLst>
                  <a:ext uri="{0D108BD9-81ED-4DB2-BD59-A6C34878D82A}">
                    <a16:rowId xmlns:a16="http://schemas.microsoft.com/office/drawing/2014/main" val="10000"/>
                  </a:ext>
                </a:extLst>
              </a:tr>
              <a:tr h="4424626">
                <a:tc>
                  <a:txBody>
                    <a:bodyPr/>
                    <a:lstStyle/>
                    <a:p>
                      <a:pPr marL="342900" indent="-342900" algn="l">
                        <a:lnSpc>
                          <a:spcPct val="150000"/>
                        </a:lnSpc>
                        <a:buFont typeface="Arial" panose="020B0604020202020204" pitchFamily="34" charset="0"/>
                        <a:buChar char="•"/>
                      </a:pPr>
                      <a:r>
                        <a:rPr lang="zh-TW" altLang="en-US" sz="3200" dirty="0" smtClean="0">
                          <a:solidFill>
                            <a:schemeClr val="bg1"/>
                          </a:solidFill>
                        </a:rPr>
                        <a:t>創立時間 </a:t>
                      </a:r>
                      <a:r>
                        <a:rPr lang="en-US" altLang="zh-TW" sz="3200" dirty="0" smtClean="0">
                          <a:solidFill>
                            <a:schemeClr val="bg1"/>
                          </a:solidFill>
                        </a:rPr>
                        <a:t>:</a:t>
                      </a:r>
                      <a:r>
                        <a:rPr lang="zh-TW" altLang="en-US" sz="3200" dirty="0" smtClean="0">
                          <a:solidFill>
                            <a:schemeClr val="bg1"/>
                          </a:solidFill>
                        </a:rPr>
                        <a:t> </a:t>
                      </a:r>
                      <a:r>
                        <a:rPr lang="en-US" altLang="zh-TW" sz="3200" dirty="0" smtClean="0">
                          <a:solidFill>
                            <a:schemeClr val="bg1"/>
                          </a:solidFill>
                        </a:rPr>
                        <a:t>2000</a:t>
                      </a:r>
                      <a:r>
                        <a:rPr lang="zh-TW" altLang="en-US" sz="3200" dirty="0" smtClean="0">
                          <a:solidFill>
                            <a:schemeClr val="bg1"/>
                          </a:solidFill>
                        </a:rPr>
                        <a:t>年</a:t>
                      </a:r>
                      <a:r>
                        <a:rPr lang="en-US" altLang="zh-TW" sz="3200" dirty="0" smtClean="0">
                          <a:solidFill>
                            <a:schemeClr val="bg1"/>
                          </a:solidFill>
                        </a:rPr>
                        <a:t>9</a:t>
                      </a:r>
                      <a:r>
                        <a:rPr lang="zh-TW" altLang="en-US" sz="3200" dirty="0" smtClean="0">
                          <a:solidFill>
                            <a:schemeClr val="bg1"/>
                          </a:solidFill>
                        </a:rPr>
                        <a:t>月</a:t>
                      </a:r>
                      <a:endParaRPr lang="en-US" altLang="zh-TW" sz="3200" dirty="0" smtClean="0">
                        <a:solidFill>
                          <a:schemeClr val="bg1"/>
                        </a:solidFill>
                      </a:endParaRPr>
                    </a:p>
                    <a:p>
                      <a:pPr marL="342900" indent="-342900" algn="l">
                        <a:lnSpc>
                          <a:spcPct val="150000"/>
                        </a:lnSpc>
                        <a:buFont typeface="Arial" panose="020B0604020202020204" pitchFamily="34" charset="0"/>
                        <a:buChar char="•"/>
                      </a:pPr>
                      <a:r>
                        <a:rPr lang="zh-TW" altLang="en-US" sz="3200" dirty="0" smtClean="0">
                          <a:solidFill>
                            <a:schemeClr val="bg1"/>
                          </a:solidFill>
                        </a:rPr>
                        <a:t>創辦</a:t>
                      </a:r>
                      <a:r>
                        <a:rPr lang="zh-TW" altLang="en-US" sz="3200" baseline="0" dirty="0" smtClean="0">
                          <a:solidFill>
                            <a:schemeClr val="bg1"/>
                          </a:solidFill>
                        </a:rPr>
                        <a:t>人 </a:t>
                      </a:r>
                      <a:r>
                        <a:rPr lang="en-US" altLang="zh-TW" sz="3200" baseline="0" dirty="0" smtClean="0">
                          <a:solidFill>
                            <a:schemeClr val="bg1"/>
                          </a:solidFill>
                        </a:rPr>
                        <a:t>:</a:t>
                      </a:r>
                      <a:r>
                        <a:rPr lang="zh-TW" altLang="en-US" sz="3200" baseline="0" dirty="0" smtClean="0">
                          <a:solidFill>
                            <a:schemeClr val="bg1"/>
                          </a:solidFill>
                        </a:rPr>
                        <a:t> 蔡宏仁</a:t>
                      </a:r>
                      <a:endParaRPr lang="en-US" altLang="zh-TW" sz="3200" baseline="0" dirty="0" smtClean="0">
                        <a:solidFill>
                          <a:schemeClr val="bg1"/>
                        </a:solidFill>
                      </a:endParaRPr>
                    </a:p>
                    <a:p>
                      <a:pPr marL="342900" indent="-342900" algn="l">
                        <a:lnSpc>
                          <a:spcPct val="150000"/>
                        </a:lnSpc>
                        <a:buFont typeface="Arial" panose="020B0604020202020204" pitchFamily="34" charset="0"/>
                        <a:buChar char="•"/>
                      </a:pPr>
                      <a:r>
                        <a:rPr lang="zh-TW" altLang="en-US" sz="3200" dirty="0" smtClean="0">
                          <a:solidFill>
                            <a:schemeClr val="bg1"/>
                          </a:solidFill>
                        </a:rPr>
                        <a:t>營業範圍 </a:t>
                      </a:r>
                      <a:r>
                        <a:rPr lang="en-US" altLang="zh-TW" sz="3200" dirty="0" smtClean="0">
                          <a:solidFill>
                            <a:schemeClr val="bg1"/>
                          </a:solidFill>
                        </a:rPr>
                        <a:t>:</a:t>
                      </a:r>
                      <a:r>
                        <a:rPr lang="zh-TW" altLang="en-US" sz="3200" dirty="0" smtClean="0">
                          <a:solidFill>
                            <a:schemeClr val="bg1"/>
                          </a:solidFill>
                        </a:rPr>
                        <a:t>  公部門之標案</a:t>
                      </a:r>
                      <a:endParaRPr lang="en-US" altLang="zh-TW" sz="3200" dirty="0" smtClean="0">
                        <a:solidFill>
                          <a:schemeClr val="bg1"/>
                        </a:solidFill>
                      </a:endParaRPr>
                    </a:p>
                    <a:p>
                      <a:pPr marL="0" indent="0" algn="l">
                        <a:buFont typeface="+mj-lt"/>
                        <a:buNone/>
                      </a:pPr>
                      <a:r>
                        <a:rPr lang="zh-TW" altLang="en-US" sz="3200" dirty="0" smtClean="0">
                          <a:solidFill>
                            <a:schemeClr val="bg1"/>
                          </a:solidFill>
                        </a:rPr>
                        <a:t>                       專業軟體建置</a:t>
                      </a:r>
                      <a:endParaRPr lang="en-US" altLang="zh-TW" sz="3200" dirty="0" smtClean="0">
                        <a:solidFill>
                          <a:schemeClr val="bg1"/>
                        </a:solidFill>
                      </a:endParaRPr>
                    </a:p>
                    <a:p>
                      <a:pPr marL="0" indent="0" algn="l">
                        <a:buFont typeface="+mj-lt"/>
                        <a:buNone/>
                      </a:pPr>
                      <a:r>
                        <a:rPr lang="zh-TW" altLang="en-US" sz="3200" dirty="0" smtClean="0">
                          <a:solidFill>
                            <a:schemeClr val="bg1"/>
                          </a:solidFill>
                        </a:rPr>
                        <a:t>                       代理產品銷</a:t>
                      </a:r>
                      <a:endParaRPr lang="zh-CN" altLang="en-US" sz="3200" dirty="0" smtClean="0">
                        <a:solidFill>
                          <a:schemeClr val="bg1"/>
                        </a:solidFill>
                      </a:endParaRPr>
                    </a:p>
                  </a:txBody>
                  <a:tcPr marL="116110" marR="116110" marT="58055" marB="58055" anchor="ctr">
                    <a:lnL w="12700" cmpd="sng">
                      <a:noFill/>
                    </a:lnL>
                    <a:lnR w="12700" cmpd="sng">
                      <a:noFill/>
                    </a:lnR>
                    <a:lnT w="38100" cmpd="sng">
                      <a:noFill/>
                    </a:lnT>
                    <a:lnB w="12700" cmpd="sng">
                      <a:noFill/>
                    </a:lnB>
                    <a:solidFill>
                      <a:schemeClr val="accent5">
                        <a:lumMod val="75000"/>
                      </a:schemeClr>
                    </a:solidFill>
                  </a:tcPr>
                </a:tc>
                <a:extLst>
                  <a:ext uri="{0D108BD9-81ED-4DB2-BD59-A6C34878D82A}">
                    <a16:rowId xmlns:a16="http://schemas.microsoft.com/office/drawing/2014/main" val="10001"/>
                  </a:ext>
                </a:extLst>
              </a:tr>
            </a:tbl>
          </a:graphicData>
        </a:graphic>
      </p:graphicFrame>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a:off x="1423786" y="402188"/>
            <a:ext cx="861351" cy="861351"/>
          </a:xfrm>
          <a:custGeom>
            <a:avLst/>
            <a:gdLst>
              <a:gd name="connsiteX0" fmla="*/ 500062 w 1000126"/>
              <a:gd name="connsiteY0" fmla="*/ 263817 h 1000126"/>
              <a:gd name="connsiteX1" fmla="*/ 263817 w 1000126"/>
              <a:gd name="connsiteY1" fmla="*/ 500062 h 1000126"/>
              <a:gd name="connsiteX2" fmla="*/ 500062 w 1000126"/>
              <a:gd name="connsiteY2" fmla="*/ 736307 h 1000126"/>
              <a:gd name="connsiteX3" fmla="*/ 736307 w 1000126"/>
              <a:gd name="connsiteY3" fmla="*/ 500062 h 1000126"/>
              <a:gd name="connsiteX4" fmla="*/ 500062 w 1000126"/>
              <a:gd name="connsiteY4" fmla="*/ 263817 h 1000126"/>
              <a:gd name="connsiteX5" fmla="*/ 500063 w 1000126"/>
              <a:gd name="connsiteY5" fmla="*/ 0 h 1000126"/>
              <a:gd name="connsiteX6" fmla="*/ 1000126 w 1000126"/>
              <a:gd name="connsiteY6" fmla="*/ 500063 h 1000126"/>
              <a:gd name="connsiteX7" fmla="*/ 500063 w 1000126"/>
              <a:gd name="connsiteY7" fmla="*/ 1000126 h 1000126"/>
              <a:gd name="connsiteX8" fmla="*/ 0 w 1000126"/>
              <a:gd name="connsiteY8" fmla="*/ 500063 h 1000126"/>
              <a:gd name="connsiteX9" fmla="*/ 500063 w 1000126"/>
              <a:gd name="connsiteY9" fmla="*/ 0 h 100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126" h="1000126">
                <a:moveTo>
                  <a:pt x="500062" y="263817"/>
                </a:moveTo>
                <a:cubicBezTo>
                  <a:pt x="369587" y="263817"/>
                  <a:pt x="263817" y="369587"/>
                  <a:pt x="263817" y="500062"/>
                </a:cubicBezTo>
                <a:cubicBezTo>
                  <a:pt x="263817" y="630537"/>
                  <a:pt x="369587" y="736307"/>
                  <a:pt x="500062" y="736307"/>
                </a:cubicBezTo>
                <a:cubicBezTo>
                  <a:pt x="630537" y="736307"/>
                  <a:pt x="736307" y="630537"/>
                  <a:pt x="736307" y="500062"/>
                </a:cubicBezTo>
                <a:cubicBezTo>
                  <a:pt x="736307" y="369587"/>
                  <a:pt x="630537" y="263817"/>
                  <a:pt x="500062" y="263817"/>
                </a:cubicBezTo>
                <a:close/>
                <a:moveTo>
                  <a:pt x="500063" y="0"/>
                </a:moveTo>
                <a:cubicBezTo>
                  <a:pt x="776240" y="0"/>
                  <a:pt x="1000126" y="223886"/>
                  <a:pt x="1000126" y="500063"/>
                </a:cubicBezTo>
                <a:cubicBezTo>
                  <a:pt x="1000126" y="776240"/>
                  <a:pt x="776240" y="1000126"/>
                  <a:pt x="500063" y="1000126"/>
                </a:cubicBezTo>
                <a:cubicBezTo>
                  <a:pt x="223886" y="1000126"/>
                  <a:pt x="0" y="776240"/>
                  <a:pt x="0" y="500063"/>
                </a:cubicBezTo>
                <a:cubicBezTo>
                  <a:pt x="0" y="223886"/>
                  <a:pt x="223886" y="0"/>
                  <a:pt x="500063"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11" name="直接连接符 10"/>
          <p:cNvCxnSpPr/>
          <p:nvPr/>
        </p:nvCxnSpPr>
        <p:spPr>
          <a:xfrm>
            <a:off x="3479338" y="1559650"/>
            <a:ext cx="4345751"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1688974" y="667376"/>
            <a:ext cx="226852" cy="22685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2494440572"/>
      </p:ext>
    </p:extLst>
  </p:cSld>
  <p:clrMapOvr>
    <a:masterClrMapping/>
  </p:clrMapOvr>
  <p:transition advClick="0" advTm="0">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圆角矩形 41"/>
          <p:cNvSpPr/>
          <p:nvPr/>
        </p:nvSpPr>
        <p:spPr>
          <a:xfrm>
            <a:off x="2599238" y="2770356"/>
            <a:ext cx="179498" cy="1080000"/>
          </a:xfrm>
          <a:prstGeom prst="roundRect">
            <a:avLst>
              <a:gd name="adj" fmla="val 5000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3" name="矩形 42"/>
          <p:cNvSpPr/>
          <p:nvPr/>
        </p:nvSpPr>
        <p:spPr>
          <a:xfrm>
            <a:off x="1379538" y="2751491"/>
            <a:ext cx="1080000" cy="1080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44" name="组合 43"/>
          <p:cNvGrpSpPr/>
          <p:nvPr/>
        </p:nvGrpSpPr>
        <p:grpSpPr>
          <a:xfrm>
            <a:off x="1551237" y="2933509"/>
            <a:ext cx="736601" cy="715963"/>
            <a:chOff x="1143000" y="5686627"/>
            <a:chExt cx="736601" cy="715963"/>
          </a:xfrm>
          <a:solidFill>
            <a:schemeClr val="bg1"/>
          </a:solidFill>
        </p:grpSpPr>
        <p:sp>
          <p:nvSpPr>
            <p:cNvPr id="45" name="Freeform 852"/>
            <p:cNvSpPr>
              <a:spLocks/>
            </p:cNvSpPr>
            <p:nvPr/>
          </p:nvSpPr>
          <p:spPr bwMode="auto">
            <a:xfrm>
              <a:off x="1466850" y="6256540"/>
              <a:ext cx="88900" cy="142875"/>
            </a:xfrm>
            <a:custGeom>
              <a:avLst/>
              <a:gdLst>
                <a:gd name="T0" fmla="*/ 20 w 24"/>
                <a:gd name="T1" fmla="*/ 1 h 38"/>
                <a:gd name="T2" fmla="*/ 18 w 24"/>
                <a:gd name="T3" fmla="*/ 0 h 38"/>
                <a:gd name="T4" fmla="*/ 16 w 24"/>
                <a:gd name="T5" fmla="*/ 1 h 38"/>
                <a:gd name="T6" fmla="*/ 12 w 24"/>
                <a:gd name="T7" fmla="*/ 1 h 38"/>
                <a:gd name="T8" fmla="*/ 8 w 24"/>
                <a:gd name="T9" fmla="*/ 1 h 38"/>
                <a:gd name="T10" fmla="*/ 6 w 24"/>
                <a:gd name="T11" fmla="*/ 0 h 38"/>
                <a:gd name="T12" fmla="*/ 5 w 24"/>
                <a:gd name="T13" fmla="*/ 1 h 38"/>
                <a:gd name="T14" fmla="*/ 0 w 24"/>
                <a:gd name="T15" fmla="*/ 17 h 38"/>
                <a:gd name="T16" fmla="*/ 0 w 24"/>
                <a:gd name="T17" fmla="*/ 17 h 38"/>
                <a:gd name="T18" fmla="*/ 4 w 24"/>
                <a:gd name="T19" fmla="*/ 37 h 38"/>
                <a:gd name="T20" fmla="*/ 5 w 24"/>
                <a:gd name="T21" fmla="*/ 38 h 38"/>
                <a:gd name="T22" fmla="*/ 19 w 24"/>
                <a:gd name="T23" fmla="*/ 38 h 38"/>
                <a:gd name="T24" fmla="*/ 20 w 24"/>
                <a:gd name="T25" fmla="*/ 37 h 38"/>
                <a:gd name="T26" fmla="*/ 24 w 24"/>
                <a:gd name="T27" fmla="*/ 17 h 38"/>
                <a:gd name="T28" fmla="*/ 24 w 24"/>
                <a:gd name="T29" fmla="*/ 16 h 38"/>
                <a:gd name="T30" fmla="*/ 20 w 24"/>
                <a:gd name="T31"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38">
                  <a:moveTo>
                    <a:pt x="20" y="1"/>
                  </a:moveTo>
                  <a:cubicBezTo>
                    <a:pt x="19" y="1"/>
                    <a:pt x="19" y="0"/>
                    <a:pt x="18" y="0"/>
                  </a:cubicBezTo>
                  <a:cubicBezTo>
                    <a:pt x="17" y="1"/>
                    <a:pt x="17" y="1"/>
                    <a:pt x="16" y="1"/>
                  </a:cubicBezTo>
                  <a:cubicBezTo>
                    <a:pt x="15" y="1"/>
                    <a:pt x="14" y="1"/>
                    <a:pt x="12" y="1"/>
                  </a:cubicBezTo>
                  <a:cubicBezTo>
                    <a:pt x="10" y="1"/>
                    <a:pt x="9" y="1"/>
                    <a:pt x="8" y="1"/>
                  </a:cubicBezTo>
                  <a:cubicBezTo>
                    <a:pt x="8" y="1"/>
                    <a:pt x="7" y="1"/>
                    <a:pt x="6" y="0"/>
                  </a:cubicBezTo>
                  <a:cubicBezTo>
                    <a:pt x="5" y="0"/>
                    <a:pt x="5" y="1"/>
                    <a:pt x="5" y="1"/>
                  </a:cubicBezTo>
                  <a:cubicBezTo>
                    <a:pt x="0" y="17"/>
                    <a:pt x="0" y="17"/>
                    <a:pt x="0" y="17"/>
                  </a:cubicBezTo>
                  <a:cubicBezTo>
                    <a:pt x="0" y="17"/>
                    <a:pt x="0" y="17"/>
                    <a:pt x="0" y="17"/>
                  </a:cubicBezTo>
                  <a:cubicBezTo>
                    <a:pt x="4" y="37"/>
                    <a:pt x="4" y="37"/>
                    <a:pt x="4" y="37"/>
                  </a:cubicBezTo>
                  <a:cubicBezTo>
                    <a:pt x="4" y="38"/>
                    <a:pt x="5" y="38"/>
                    <a:pt x="5" y="38"/>
                  </a:cubicBezTo>
                  <a:cubicBezTo>
                    <a:pt x="19" y="38"/>
                    <a:pt x="19" y="38"/>
                    <a:pt x="19" y="38"/>
                  </a:cubicBezTo>
                  <a:cubicBezTo>
                    <a:pt x="19" y="38"/>
                    <a:pt x="20" y="38"/>
                    <a:pt x="20" y="37"/>
                  </a:cubicBezTo>
                  <a:cubicBezTo>
                    <a:pt x="24" y="17"/>
                    <a:pt x="24" y="17"/>
                    <a:pt x="24" y="17"/>
                  </a:cubicBezTo>
                  <a:cubicBezTo>
                    <a:pt x="24" y="17"/>
                    <a:pt x="24" y="16"/>
                    <a:pt x="24" y="16"/>
                  </a:cubicBezTo>
                  <a:lnTo>
                    <a:pt x="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853"/>
            <p:cNvSpPr>
              <a:spLocks/>
            </p:cNvSpPr>
            <p:nvPr/>
          </p:nvSpPr>
          <p:spPr bwMode="auto">
            <a:xfrm>
              <a:off x="1579563" y="6180340"/>
              <a:ext cx="300038" cy="222250"/>
            </a:xfrm>
            <a:custGeom>
              <a:avLst/>
              <a:gdLst>
                <a:gd name="T0" fmla="*/ 79 w 80"/>
                <a:gd name="T1" fmla="*/ 37 h 59"/>
                <a:gd name="T2" fmla="*/ 15 w 80"/>
                <a:gd name="T3" fmla="*/ 1 h 59"/>
                <a:gd name="T4" fmla="*/ 13 w 80"/>
                <a:gd name="T5" fmla="*/ 0 h 59"/>
                <a:gd name="T6" fmla="*/ 11 w 80"/>
                <a:gd name="T7" fmla="*/ 0 h 59"/>
                <a:gd name="T8" fmla="*/ 11 w 80"/>
                <a:gd name="T9" fmla="*/ 0 h 59"/>
                <a:gd name="T10" fmla="*/ 21 w 80"/>
                <a:gd name="T11" fmla="*/ 22 h 59"/>
                <a:gd name="T12" fmla="*/ 0 w 80"/>
                <a:gd name="T13" fmla="*/ 59 h 59"/>
                <a:gd name="T14" fmla="*/ 76 w 80"/>
                <a:gd name="T15" fmla="*/ 59 h 59"/>
                <a:gd name="T16" fmla="*/ 80 w 80"/>
                <a:gd name="T17" fmla="*/ 54 h 59"/>
                <a:gd name="T18" fmla="*/ 80 w 80"/>
                <a:gd name="T19" fmla="*/ 40 h 59"/>
                <a:gd name="T20" fmla="*/ 79 w 80"/>
                <a:gd name="T21"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59">
                  <a:moveTo>
                    <a:pt x="79" y="37"/>
                  </a:moveTo>
                  <a:cubicBezTo>
                    <a:pt x="61" y="19"/>
                    <a:pt x="39" y="7"/>
                    <a:pt x="15" y="1"/>
                  </a:cubicBezTo>
                  <a:cubicBezTo>
                    <a:pt x="15" y="1"/>
                    <a:pt x="14" y="0"/>
                    <a:pt x="13" y="0"/>
                  </a:cubicBezTo>
                  <a:cubicBezTo>
                    <a:pt x="11" y="0"/>
                    <a:pt x="11" y="0"/>
                    <a:pt x="11" y="0"/>
                  </a:cubicBezTo>
                  <a:cubicBezTo>
                    <a:pt x="11" y="0"/>
                    <a:pt x="11" y="0"/>
                    <a:pt x="11" y="0"/>
                  </a:cubicBezTo>
                  <a:cubicBezTo>
                    <a:pt x="21" y="22"/>
                    <a:pt x="21" y="22"/>
                    <a:pt x="21" y="22"/>
                  </a:cubicBezTo>
                  <a:cubicBezTo>
                    <a:pt x="0" y="59"/>
                    <a:pt x="0" y="59"/>
                    <a:pt x="0" y="59"/>
                  </a:cubicBezTo>
                  <a:cubicBezTo>
                    <a:pt x="76" y="59"/>
                    <a:pt x="76" y="59"/>
                    <a:pt x="76" y="59"/>
                  </a:cubicBezTo>
                  <a:cubicBezTo>
                    <a:pt x="78" y="59"/>
                    <a:pt x="80" y="57"/>
                    <a:pt x="80" y="54"/>
                  </a:cubicBezTo>
                  <a:cubicBezTo>
                    <a:pt x="80" y="40"/>
                    <a:pt x="80" y="40"/>
                    <a:pt x="80" y="40"/>
                  </a:cubicBezTo>
                  <a:cubicBezTo>
                    <a:pt x="80" y="39"/>
                    <a:pt x="80" y="38"/>
                    <a:pt x="79"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854"/>
            <p:cNvSpPr>
              <a:spLocks/>
            </p:cNvSpPr>
            <p:nvPr/>
          </p:nvSpPr>
          <p:spPr bwMode="auto">
            <a:xfrm>
              <a:off x="1143000" y="6180340"/>
              <a:ext cx="296863" cy="222250"/>
            </a:xfrm>
            <a:custGeom>
              <a:avLst/>
              <a:gdLst>
                <a:gd name="T0" fmla="*/ 69 w 79"/>
                <a:gd name="T1" fmla="*/ 0 h 59"/>
                <a:gd name="T2" fmla="*/ 69 w 79"/>
                <a:gd name="T3" fmla="*/ 0 h 59"/>
                <a:gd name="T4" fmla="*/ 68 w 79"/>
                <a:gd name="T5" fmla="*/ 0 h 59"/>
                <a:gd name="T6" fmla="*/ 67 w 79"/>
                <a:gd name="T7" fmla="*/ 1 h 59"/>
                <a:gd name="T8" fmla="*/ 1 w 79"/>
                <a:gd name="T9" fmla="*/ 37 h 59"/>
                <a:gd name="T10" fmla="*/ 0 w 79"/>
                <a:gd name="T11" fmla="*/ 40 h 59"/>
                <a:gd name="T12" fmla="*/ 0 w 79"/>
                <a:gd name="T13" fmla="*/ 54 h 59"/>
                <a:gd name="T14" fmla="*/ 4 w 79"/>
                <a:gd name="T15" fmla="*/ 59 h 59"/>
                <a:gd name="T16" fmla="*/ 79 w 79"/>
                <a:gd name="T17" fmla="*/ 59 h 59"/>
                <a:gd name="T18" fmla="*/ 60 w 79"/>
                <a:gd name="T19" fmla="*/ 22 h 59"/>
                <a:gd name="T20" fmla="*/ 69 w 79"/>
                <a:gd name="T2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59">
                  <a:moveTo>
                    <a:pt x="69" y="0"/>
                  </a:moveTo>
                  <a:cubicBezTo>
                    <a:pt x="69" y="0"/>
                    <a:pt x="69" y="0"/>
                    <a:pt x="69" y="0"/>
                  </a:cubicBezTo>
                  <a:cubicBezTo>
                    <a:pt x="68" y="0"/>
                    <a:pt x="68" y="0"/>
                    <a:pt x="68" y="0"/>
                  </a:cubicBezTo>
                  <a:cubicBezTo>
                    <a:pt x="67" y="0"/>
                    <a:pt x="67" y="0"/>
                    <a:pt x="67" y="1"/>
                  </a:cubicBezTo>
                  <a:cubicBezTo>
                    <a:pt x="42" y="6"/>
                    <a:pt x="20" y="19"/>
                    <a:pt x="1" y="37"/>
                  </a:cubicBezTo>
                  <a:cubicBezTo>
                    <a:pt x="1" y="38"/>
                    <a:pt x="0" y="39"/>
                    <a:pt x="0" y="40"/>
                  </a:cubicBezTo>
                  <a:cubicBezTo>
                    <a:pt x="0" y="54"/>
                    <a:pt x="0" y="54"/>
                    <a:pt x="0" y="54"/>
                  </a:cubicBezTo>
                  <a:cubicBezTo>
                    <a:pt x="0" y="57"/>
                    <a:pt x="2" y="59"/>
                    <a:pt x="4" y="59"/>
                  </a:cubicBezTo>
                  <a:cubicBezTo>
                    <a:pt x="79" y="59"/>
                    <a:pt x="79" y="59"/>
                    <a:pt x="79" y="59"/>
                  </a:cubicBezTo>
                  <a:cubicBezTo>
                    <a:pt x="60" y="22"/>
                    <a:pt x="60" y="22"/>
                    <a:pt x="60" y="22"/>
                  </a:cubicBezTo>
                  <a:lnTo>
                    <a:pt x="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Freeform 855"/>
            <p:cNvSpPr>
              <a:spLocks/>
            </p:cNvSpPr>
            <p:nvPr/>
          </p:nvSpPr>
          <p:spPr bwMode="auto">
            <a:xfrm>
              <a:off x="1338263" y="5686627"/>
              <a:ext cx="346075" cy="539750"/>
            </a:xfrm>
            <a:custGeom>
              <a:avLst/>
              <a:gdLst>
                <a:gd name="T0" fmla="*/ 70 w 92"/>
                <a:gd name="T1" fmla="*/ 122 h 144"/>
                <a:gd name="T2" fmla="*/ 70 w 92"/>
                <a:gd name="T3" fmla="*/ 109 h 144"/>
                <a:gd name="T4" fmla="*/ 85 w 92"/>
                <a:gd name="T5" fmla="*/ 77 h 144"/>
                <a:gd name="T6" fmla="*/ 85 w 92"/>
                <a:gd name="T7" fmla="*/ 77 h 144"/>
                <a:gd name="T8" fmla="*/ 92 w 92"/>
                <a:gd name="T9" fmla="*/ 69 h 144"/>
                <a:gd name="T10" fmla="*/ 88 w 92"/>
                <a:gd name="T11" fmla="*/ 62 h 144"/>
                <a:gd name="T12" fmla="*/ 90 w 92"/>
                <a:gd name="T13" fmla="*/ 47 h 144"/>
                <a:gd name="T14" fmla="*/ 46 w 92"/>
                <a:gd name="T15" fmla="*/ 0 h 144"/>
                <a:gd name="T16" fmla="*/ 2 w 92"/>
                <a:gd name="T17" fmla="*/ 47 h 144"/>
                <a:gd name="T18" fmla="*/ 4 w 92"/>
                <a:gd name="T19" fmla="*/ 62 h 144"/>
                <a:gd name="T20" fmla="*/ 0 w 92"/>
                <a:gd name="T21" fmla="*/ 69 h 144"/>
                <a:gd name="T22" fmla="*/ 7 w 92"/>
                <a:gd name="T23" fmla="*/ 77 h 144"/>
                <a:gd name="T24" fmla="*/ 8 w 92"/>
                <a:gd name="T25" fmla="*/ 77 h 144"/>
                <a:gd name="T26" fmla="*/ 22 w 92"/>
                <a:gd name="T27" fmla="*/ 109 h 144"/>
                <a:gd name="T28" fmla="*/ 22 w 92"/>
                <a:gd name="T29" fmla="*/ 122 h 144"/>
                <a:gd name="T30" fmla="*/ 22 w 92"/>
                <a:gd name="T31" fmla="*/ 123 h 144"/>
                <a:gd name="T32" fmla="*/ 46 w 92"/>
                <a:gd name="T33" fmla="*/ 144 h 144"/>
                <a:gd name="T34" fmla="*/ 46 w 92"/>
                <a:gd name="T35" fmla="*/ 144 h 144"/>
                <a:gd name="T36" fmla="*/ 46 w 92"/>
                <a:gd name="T37" fmla="*/ 144 h 144"/>
                <a:gd name="T38" fmla="*/ 70 w 92"/>
                <a:gd name="T39" fmla="*/ 123 h 144"/>
                <a:gd name="T40" fmla="*/ 70 w 92"/>
                <a:gd name="T41" fmla="*/ 12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2" h="144">
                  <a:moveTo>
                    <a:pt x="70" y="122"/>
                  </a:moveTo>
                  <a:cubicBezTo>
                    <a:pt x="70" y="109"/>
                    <a:pt x="70" y="109"/>
                    <a:pt x="70" y="109"/>
                  </a:cubicBezTo>
                  <a:cubicBezTo>
                    <a:pt x="78" y="101"/>
                    <a:pt x="84" y="89"/>
                    <a:pt x="85" y="77"/>
                  </a:cubicBezTo>
                  <a:cubicBezTo>
                    <a:pt x="85" y="77"/>
                    <a:pt x="85" y="77"/>
                    <a:pt x="85" y="77"/>
                  </a:cubicBezTo>
                  <a:cubicBezTo>
                    <a:pt x="89" y="77"/>
                    <a:pt x="92" y="74"/>
                    <a:pt x="92" y="69"/>
                  </a:cubicBezTo>
                  <a:cubicBezTo>
                    <a:pt x="92" y="66"/>
                    <a:pt x="91" y="63"/>
                    <a:pt x="88" y="62"/>
                  </a:cubicBezTo>
                  <a:cubicBezTo>
                    <a:pt x="89" y="57"/>
                    <a:pt x="90" y="52"/>
                    <a:pt x="90" y="47"/>
                  </a:cubicBezTo>
                  <a:cubicBezTo>
                    <a:pt x="90" y="21"/>
                    <a:pt x="71" y="0"/>
                    <a:pt x="46" y="0"/>
                  </a:cubicBezTo>
                  <a:cubicBezTo>
                    <a:pt x="22" y="0"/>
                    <a:pt x="2" y="21"/>
                    <a:pt x="2" y="47"/>
                  </a:cubicBezTo>
                  <a:cubicBezTo>
                    <a:pt x="2" y="52"/>
                    <a:pt x="3" y="57"/>
                    <a:pt x="4" y="62"/>
                  </a:cubicBezTo>
                  <a:cubicBezTo>
                    <a:pt x="2" y="63"/>
                    <a:pt x="0" y="66"/>
                    <a:pt x="0" y="69"/>
                  </a:cubicBezTo>
                  <a:cubicBezTo>
                    <a:pt x="0" y="74"/>
                    <a:pt x="3" y="77"/>
                    <a:pt x="7" y="77"/>
                  </a:cubicBezTo>
                  <a:cubicBezTo>
                    <a:pt x="7" y="77"/>
                    <a:pt x="7" y="77"/>
                    <a:pt x="8" y="77"/>
                  </a:cubicBezTo>
                  <a:cubicBezTo>
                    <a:pt x="8" y="89"/>
                    <a:pt x="14" y="101"/>
                    <a:pt x="22" y="109"/>
                  </a:cubicBezTo>
                  <a:cubicBezTo>
                    <a:pt x="22" y="122"/>
                    <a:pt x="22" y="122"/>
                    <a:pt x="22" y="122"/>
                  </a:cubicBezTo>
                  <a:cubicBezTo>
                    <a:pt x="22" y="122"/>
                    <a:pt x="22" y="123"/>
                    <a:pt x="22" y="123"/>
                  </a:cubicBezTo>
                  <a:cubicBezTo>
                    <a:pt x="23" y="125"/>
                    <a:pt x="33" y="144"/>
                    <a:pt x="46" y="144"/>
                  </a:cubicBezTo>
                  <a:cubicBezTo>
                    <a:pt x="46" y="144"/>
                    <a:pt x="46" y="144"/>
                    <a:pt x="46" y="144"/>
                  </a:cubicBezTo>
                  <a:cubicBezTo>
                    <a:pt x="46" y="144"/>
                    <a:pt x="46" y="144"/>
                    <a:pt x="46" y="144"/>
                  </a:cubicBezTo>
                  <a:cubicBezTo>
                    <a:pt x="59" y="144"/>
                    <a:pt x="68" y="125"/>
                    <a:pt x="70" y="123"/>
                  </a:cubicBezTo>
                  <a:cubicBezTo>
                    <a:pt x="70" y="123"/>
                    <a:pt x="70" y="122"/>
                    <a:pt x="70"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cxnSp>
        <p:nvCxnSpPr>
          <p:cNvPr id="50" name="直接连接符 49"/>
          <p:cNvCxnSpPr>
            <a:stCxn id="42" idx="0"/>
            <a:endCxn id="60" idx="2"/>
          </p:cNvCxnSpPr>
          <p:nvPr/>
        </p:nvCxnSpPr>
        <p:spPr>
          <a:xfrm flipV="1">
            <a:off x="2688987" y="1670072"/>
            <a:ext cx="1456317" cy="1100284"/>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42" idx="3"/>
            <a:endCxn id="66" idx="2"/>
          </p:cNvCxnSpPr>
          <p:nvPr/>
        </p:nvCxnSpPr>
        <p:spPr>
          <a:xfrm flipV="1">
            <a:off x="2778736" y="3291491"/>
            <a:ext cx="1366568" cy="18865"/>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42" idx="2"/>
            <a:endCxn id="67" idx="2"/>
          </p:cNvCxnSpPr>
          <p:nvPr/>
        </p:nvCxnSpPr>
        <p:spPr>
          <a:xfrm>
            <a:off x="2688987" y="3850356"/>
            <a:ext cx="1456317" cy="1062554"/>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nvGrpSpPr>
          <p:cNvPr id="68" name="组合 67"/>
          <p:cNvGrpSpPr/>
          <p:nvPr/>
        </p:nvGrpSpPr>
        <p:grpSpPr>
          <a:xfrm>
            <a:off x="4145304" y="1261558"/>
            <a:ext cx="817028" cy="4059866"/>
            <a:chOff x="4813609" y="1391640"/>
            <a:chExt cx="817028" cy="4059866"/>
          </a:xfrm>
        </p:grpSpPr>
        <p:sp>
          <p:nvSpPr>
            <p:cNvPr id="60" name="椭圆 59"/>
            <p:cNvSpPr/>
            <p:nvPr/>
          </p:nvSpPr>
          <p:spPr>
            <a:xfrm>
              <a:off x="4813609" y="1391640"/>
              <a:ext cx="817028" cy="817028"/>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smtClean="0"/>
                <a:t>4</a:t>
              </a:r>
              <a:endParaRPr lang="zh-CN" altLang="en-US" sz="4000" dirty="0"/>
            </a:p>
          </p:txBody>
        </p:sp>
        <p:sp>
          <p:nvSpPr>
            <p:cNvPr id="66" name="椭圆 65"/>
            <p:cNvSpPr/>
            <p:nvPr/>
          </p:nvSpPr>
          <p:spPr>
            <a:xfrm>
              <a:off x="4813609" y="3013059"/>
              <a:ext cx="817028" cy="817028"/>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smtClean="0"/>
                <a:t>5</a:t>
              </a:r>
              <a:endParaRPr lang="zh-CN" altLang="en-US" sz="4000" dirty="0"/>
            </a:p>
          </p:txBody>
        </p:sp>
        <p:sp>
          <p:nvSpPr>
            <p:cNvPr id="67" name="椭圆 66"/>
            <p:cNvSpPr/>
            <p:nvPr/>
          </p:nvSpPr>
          <p:spPr>
            <a:xfrm>
              <a:off x="4813609" y="4634478"/>
              <a:ext cx="817028" cy="817028"/>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t>6</a:t>
              </a:r>
              <a:endParaRPr lang="zh-CN" altLang="en-US" sz="4000" dirty="0"/>
            </a:p>
          </p:txBody>
        </p:sp>
      </p:grpSp>
      <p:graphicFrame>
        <p:nvGraphicFramePr>
          <p:cNvPr id="73" name="表格 72"/>
          <p:cNvGraphicFramePr>
            <a:graphicFrameLocks noGrp="1"/>
          </p:cNvGraphicFramePr>
          <p:nvPr>
            <p:extLst>
              <p:ext uri="{D42A27DB-BD31-4B8C-83A1-F6EECF244321}">
                <p14:modId xmlns:p14="http://schemas.microsoft.com/office/powerpoint/2010/main" val="3979100850"/>
              </p:ext>
            </p:extLst>
          </p:nvPr>
        </p:nvGraphicFramePr>
        <p:xfrm>
          <a:off x="5084376" y="1094389"/>
          <a:ext cx="6140672" cy="5076812"/>
        </p:xfrm>
        <a:graphic>
          <a:graphicData uri="http://schemas.openxmlformats.org/drawingml/2006/table">
            <a:tbl>
              <a:tblPr firstRow="1" bandRow="1">
                <a:tableStyleId>{5C22544A-7EE6-4342-B048-85BDC9FD1C3A}</a:tableStyleId>
              </a:tblPr>
              <a:tblGrid>
                <a:gridCol w="767584">
                  <a:extLst>
                    <a:ext uri="{9D8B030D-6E8A-4147-A177-3AD203B41FA5}">
                      <a16:colId xmlns:a16="http://schemas.microsoft.com/office/drawing/2014/main" val="20000"/>
                    </a:ext>
                  </a:extLst>
                </a:gridCol>
                <a:gridCol w="767584">
                  <a:extLst>
                    <a:ext uri="{9D8B030D-6E8A-4147-A177-3AD203B41FA5}">
                      <a16:colId xmlns:a16="http://schemas.microsoft.com/office/drawing/2014/main" val="20001"/>
                    </a:ext>
                  </a:extLst>
                </a:gridCol>
                <a:gridCol w="767584">
                  <a:extLst>
                    <a:ext uri="{9D8B030D-6E8A-4147-A177-3AD203B41FA5}">
                      <a16:colId xmlns:a16="http://schemas.microsoft.com/office/drawing/2014/main" val="20002"/>
                    </a:ext>
                  </a:extLst>
                </a:gridCol>
                <a:gridCol w="767584">
                  <a:extLst>
                    <a:ext uri="{9D8B030D-6E8A-4147-A177-3AD203B41FA5}">
                      <a16:colId xmlns:a16="http://schemas.microsoft.com/office/drawing/2014/main" val="20003"/>
                    </a:ext>
                  </a:extLst>
                </a:gridCol>
                <a:gridCol w="767584">
                  <a:extLst>
                    <a:ext uri="{9D8B030D-6E8A-4147-A177-3AD203B41FA5}">
                      <a16:colId xmlns:a16="http://schemas.microsoft.com/office/drawing/2014/main" val="20004"/>
                    </a:ext>
                  </a:extLst>
                </a:gridCol>
                <a:gridCol w="767584">
                  <a:extLst>
                    <a:ext uri="{9D8B030D-6E8A-4147-A177-3AD203B41FA5}">
                      <a16:colId xmlns:a16="http://schemas.microsoft.com/office/drawing/2014/main" val="20005"/>
                    </a:ext>
                  </a:extLst>
                </a:gridCol>
                <a:gridCol w="767584">
                  <a:extLst>
                    <a:ext uri="{9D8B030D-6E8A-4147-A177-3AD203B41FA5}">
                      <a16:colId xmlns:a16="http://schemas.microsoft.com/office/drawing/2014/main" val="20006"/>
                    </a:ext>
                  </a:extLst>
                </a:gridCol>
                <a:gridCol w="767584">
                  <a:extLst>
                    <a:ext uri="{9D8B030D-6E8A-4147-A177-3AD203B41FA5}">
                      <a16:colId xmlns:a16="http://schemas.microsoft.com/office/drawing/2014/main" val="20007"/>
                    </a:ext>
                  </a:extLst>
                </a:gridCol>
              </a:tblGrid>
              <a:tr h="1175372">
                <a:tc gridSpan="8">
                  <a:txBody>
                    <a:bodyPr/>
                    <a:lstStyle/>
                    <a:p>
                      <a:pPr algn="l"/>
                      <a:r>
                        <a:rPr lang="zh-TW" altLang="en-US" sz="2400" b="0" i="0" kern="1200" dirty="0" smtClean="0">
                          <a:solidFill>
                            <a:schemeClr val="accent5">
                              <a:lumMod val="75000"/>
                            </a:schemeClr>
                          </a:solidFill>
                          <a:effectLst/>
                          <a:latin typeface="Segoe UI Semibold" panose="020B0702040204020203" pitchFamily="34" charset="0"/>
                          <a:ea typeface="+mn-ea"/>
                          <a:cs typeface="+mn-cs"/>
                        </a:rPr>
                        <a:t>該個案是自行車系統</a:t>
                      </a:r>
                      <a:r>
                        <a:rPr lang="en-US" altLang="zh-TW" sz="2400" b="0" i="0" kern="1200" dirty="0" smtClean="0">
                          <a:solidFill>
                            <a:schemeClr val="accent5">
                              <a:lumMod val="75000"/>
                            </a:schemeClr>
                          </a:solidFill>
                          <a:effectLst/>
                          <a:latin typeface="Segoe UI Semibold" panose="020B0702040204020203" pitchFamily="34" charset="0"/>
                          <a:ea typeface="+mn-ea"/>
                          <a:cs typeface="+mn-cs"/>
                        </a:rPr>
                        <a:t>app</a:t>
                      </a:r>
                      <a:r>
                        <a:rPr lang="zh-TW" altLang="en-US" sz="2400" b="0" i="0" kern="1200" dirty="0" smtClean="0">
                          <a:solidFill>
                            <a:schemeClr val="accent5">
                              <a:lumMod val="75000"/>
                            </a:schemeClr>
                          </a:solidFill>
                          <a:effectLst/>
                          <a:latin typeface="Segoe UI Semibold" panose="020B0702040204020203" pitchFamily="34" charset="0"/>
                          <a:ea typeface="+mn-ea"/>
                          <a:cs typeface="+mn-cs"/>
                        </a:rPr>
                        <a:t>叫什麼名字</a:t>
                      </a:r>
                      <a:r>
                        <a:rPr lang="en-US" altLang="zh-TW" sz="2400" b="0" i="0" kern="1200" dirty="0" smtClean="0">
                          <a:solidFill>
                            <a:schemeClr val="accent5">
                              <a:lumMod val="75000"/>
                            </a:schemeClr>
                          </a:solidFill>
                          <a:effectLst/>
                          <a:latin typeface="Segoe UI Semibold" panose="020B0702040204020203" pitchFamily="34" charset="0"/>
                          <a:ea typeface="+mn-ea"/>
                          <a:cs typeface="+mn-cs"/>
                        </a:rPr>
                        <a:t>?</a:t>
                      </a:r>
                    </a:p>
                    <a:p>
                      <a:pPr algn="l"/>
                      <a:r>
                        <a:rPr lang="en-US" altLang="zh-TW" sz="2000" b="0" i="0" kern="1200" dirty="0" smtClean="0">
                          <a:solidFill>
                            <a:srgbClr val="C00000"/>
                          </a:solidFill>
                          <a:effectLst/>
                          <a:latin typeface="Segoe UI Semibold" panose="020B0702040204020203" pitchFamily="34" charset="0"/>
                          <a:ea typeface="+mn-ea"/>
                          <a:cs typeface="+mn-cs"/>
                        </a:rPr>
                        <a:t>【easy go】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zh-CN"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455612">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1"/>
                  </a:ext>
                </a:extLst>
              </a:tr>
              <a:tr h="1175372">
                <a:tc gridSpan="8">
                  <a:txBody>
                    <a:bodyPr/>
                    <a:lstStyle/>
                    <a:p>
                      <a:pPr algn="l"/>
                      <a:r>
                        <a:rPr lang="zh-TW" altLang="en-US" sz="2400" b="0" i="0" kern="1200" dirty="0" smtClean="0">
                          <a:solidFill>
                            <a:schemeClr val="accent5">
                              <a:lumMod val="75000"/>
                            </a:schemeClr>
                          </a:solidFill>
                          <a:effectLst/>
                          <a:latin typeface="Segoe UI Semibold" panose="020B0702040204020203" pitchFamily="34" charset="0"/>
                          <a:ea typeface="+mn-ea"/>
                          <a:cs typeface="+mn-cs"/>
                        </a:rPr>
                        <a:t>自行車鎖到車架時，鎖舌是無法彎曲的，若使用者用力過度，鎖舌會斷裂。那麼請問改進後的鎖舌叫什麼名字</a:t>
                      </a:r>
                      <a:r>
                        <a:rPr lang="en-US" altLang="zh-TW" sz="2400" b="0" i="0" kern="1200" dirty="0" smtClean="0">
                          <a:solidFill>
                            <a:schemeClr val="accent5">
                              <a:lumMod val="75000"/>
                            </a:schemeClr>
                          </a:solidFill>
                          <a:effectLst/>
                          <a:latin typeface="Segoe UI Semibold" panose="020B0702040204020203" pitchFamily="34" charset="0"/>
                          <a:ea typeface="+mn-ea"/>
                          <a:cs typeface="+mn-cs"/>
                        </a:rPr>
                        <a:t>?</a:t>
                      </a:r>
                    </a:p>
                    <a:p>
                      <a:pPr algn="l"/>
                      <a:r>
                        <a:rPr lang="en-US" altLang="zh-TW" sz="2000" b="0" dirty="0" smtClean="0">
                          <a:solidFill>
                            <a:srgbClr val="C00000"/>
                          </a:solidFill>
                        </a:rPr>
                        <a:t>【</a:t>
                      </a:r>
                      <a:r>
                        <a:rPr lang="zh-TW" altLang="en-US" sz="2000" b="0" dirty="0" smtClean="0">
                          <a:solidFill>
                            <a:srgbClr val="C00000"/>
                          </a:solidFill>
                        </a:rPr>
                        <a:t>可繞式鎖舌</a:t>
                      </a:r>
                      <a:r>
                        <a:rPr lang="en-US" altLang="zh-TW" sz="2000" b="0" dirty="0" smtClean="0">
                          <a:solidFill>
                            <a:srgbClr val="C00000"/>
                          </a:solidFill>
                        </a:rPr>
                        <a:t>】</a:t>
                      </a:r>
                      <a:endParaRPr lang="zh-CN" altLang="en-US" sz="2000" b="0" dirty="0">
                        <a:solidFill>
                          <a:srgbClr val="C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455612">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3"/>
                  </a:ext>
                </a:extLst>
              </a:tr>
              <a:tr h="1175372">
                <a:tc gridSpan="8">
                  <a:txBody>
                    <a:bodyPr/>
                    <a:lstStyle/>
                    <a:p>
                      <a:pPr algn="l"/>
                      <a:r>
                        <a:rPr lang="zh-TW" altLang="en-US" sz="2400" b="0" i="0" kern="1200" dirty="0" smtClean="0">
                          <a:solidFill>
                            <a:schemeClr val="accent5">
                              <a:lumMod val="75000"/>
                            </a:schemeClr>
                          </a:solidFill>
                          <a:effectLst/>
                          <a:latin typeface="Segoe UI Semibold" panose="020B0702040204020203" pitchFamily="34" charset="0"/>
                          <a:ea typeface="+mn-ea"/>
                          <a:cs typeface="+mn-cs"/>
                        </a:rPr>
                        <a:t>建設初期，站點與中央連線採用</a:t>
                      </a:r>
                      <a:r>
                        <a:rPr lang="en-US" altLang="zh-TW" sz="2400" b="0" i="0" kern="1200" dirty="0" smtClean="0">
                          <a:solidFill>
                            <a:schemeClr val="accent5">
                              <a:lumMod val="75000"/>
                            </a:schemeClr>
                          </a:solidFill>
                          <a:effectLst/>
                          <a:latin typeface="Segoe UI Semibold" panose="020B0702040204020203" pitchFamily="34" charset="0"/>
                          <a:ea typeface="+mn-ea"/>
                          <a:cs typeface="+mn-cs"/>
                        </a:rPr>
                        <a:t>GPRS</a:t>
                      </a:r>
                      <a:r>
                        <a:rPr lang="zh-TW" altLang="en-US" sz="2400" b="0" i="0" kern="1200" dirty="0" smtClean="0">
                          <a:solidFill>
                            <a:schemeClr val="accent5">
                              <a:lumMod val="75000"/>
                            </a:schemeClr>
                          </a:solidFill>
                          <a:effectLst/>
                          <a:latin typeface="Segoe UI Semibold" panose="020B0702040204020203" pitchFamily="34" charset="0"/>
                          <a:ea typeface="+mn-ea"/>
                          <a:cs typeface="+mn-cs"/>
                        </a:rPr>
                        <a:t>無線傳輸，因為緩慢且容易發生斷線，後期改為什麼方式 </a:t>
                      </a:r>
                      <a:r>
                        <a:rPr lang="en-US" altLang="zh-TW" sz="2400" b="0" i="0" kern="1200" dirty="0" smtClean="0">
                          <a:solidFill>
                            <a:schemeClr val="accent5">
                              <a:lumMod val="75000"/>
                            </a:schemeClr>
                          </a:solidFill>
                          <a:effectLst/>
                          <a:latin typeface="Segoe UI Semibold" panose="020B0702040204020203" pitchFamily="34" charset="0"/>
                          <a:ea typeface="+mn-ea"/>
                          <a:cs typeface="+mn-cs"/>
                        </a:rPr>
                        <a:t>?</a:t>
                      </a:r>
                    </a:p>
                    <a:p>
                      <a:pPr algn="l"/>
                      <a:r>
                        <a:rPr lang="en-US" altLang="zh-CN" sz="2000" b="0" dirty="0" smtClean="0">
                          <a:solidFill>
                            <a:srgbClr val="C00000"/>
                          </a:solidFill>
                        </a:rPr>
                        <a:t>【ADSL】</a:t>
                      </a:r>
                      <a:endParaRPr lang="zh-CN" altLang="en-US" sz="2000" b="0" dirty="0">
                        <a:solidFill>
                          <a:srgbClr val="C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zh-CN"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0" name="圆角矩形 15"/>
          <p:cNvSpPr/>
          <p:nvPr/>
        </p:nvSpPr>
        <p:spPr>
          <a:xfrm>
            <a:off x="5042394" y="1735962"/>
            <a:ext cx="6390256" cy="514643"/>
          </a:xfrm>
          <a:prstGeom prst="roundRect">
            <a:avLst/>
          </a:prstGeom>
          <a:solidFill>
            <a:srgbClr val="5E86CE"/>
          </a:solidFill>
          <a:ln>
            <a:solidFill>
              <a:srgbClr val="7B9CD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cs typeface="Times New Roman" panose="02020603050405020304" pitchFamily="18" charset="0"/>
            </a:endParaRPr>
          </a:p>
        </p:txBody>
      </p:sp>
      <p:sp>
        <p:nvSpPr>
          <p:cNvPr id="21" name="圆角矩形 15"/>
          <p:cNvSpPr/>
          <p:nvPr/>
        </p:nvSpPr>
        <p:spPr>
          <a:xfrm>
            <a:off x="5042393" y="3854067"/>
            <a:ext cx="6390258" cy="514643"/>
          </a:xfrm>
          <a:prstGeom prst="roundRect">
            <a:avLst/>
          </a:prstGeom>
          <a:solidFill>
            <a:srgbClr val="5E86CE"/>
          </a:solidFill>
          <a:ln>
            <a:solidFill>
              <a:srgbClr val="7B9CD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cs typeface="Times New Roman" panose="02020603050405020304" pitchFamily="18" charset="0"/>
            </a:endParaRPr>
          </a:p>
        </p:txBody>
      </p:sp>
      <p:sp>
        <p:nvSpPr>
          <p:cNvPr id="22" name="圆角矩形 15"/>
          <p:cNvSpPr/>
          <p:nvPr/>
        </p:nvSpPr>
        <p:spPr>
          <a:xfrm>
            <a:off x="5093888" y="5795658"/>
            <a:ext cx="6390257" cy="514643"/>
          </a:xfrm>
          <a:prstGeom prst="roundRect">
            <a:avLst/>
          </a:prstGeom>
          <a:solidFill>
            <a:srgbClr val="5E86CE"/>
          </a:solidFill>
          <a:ln>
            <a:solidFill>
              <a:srgbClr val="7B9CD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cs typeface="Times New Roman" panose="02020603050405020304" pitchFamily="18" charset="0"/>
            </a:endParaRPr>
          </a:p>
        </p:txBody>
      </p:sp>
      <p:sp>
        <p:nvSpPr>
          <p:cNvPr id="24" name="圆角矩形 15"/>
          <p:cNvSpPr/>
          <p:nvPr/>
        </p:nvSpPr>
        <p:spPr>
          <a:xfrm>
            <a:off x="5042393" y="913775"/>
            <a:ext cx="6493246" cy="1383684"/>
          </a:xfrm>
          <a:prstGeom prst="roundRect">
            <a:avLst/>
          </a:prstGeom>
          <a:solidFill>
            <a:srgbClr val="5E86CE"/>
          </a:solidFill>
          <a:ln>
            <a:solidFill>
              <a:srgbClr val="7B9CD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cs typeface="Times New Roman" panose="02020603050405020304" pitchFamily="18" charset="0"/>
            </a:endParaRPr>
          </a:p>
        </p:txBody>
      </p:sp>
      <p:sp>
        <p:nvSpPr>
          <p:cNvPr id="25" name="圆角矩形 15"/>
          <p:cNvSpPr/>
          <p:nvPr/>
        </p:nvSpPr>
        <p:spPr>
          <a:xfrm>
            <a:off x="5042393" y="2696538"/>
            <a:ext cx="6493246" cy="1683617"/>
          </a:xfrm>
          <a:prstGeom prst="roundRect">
            <a:avLst/>
          </a:prstGeom>
          <a:solidFill>
            <a:srgbClr val="5E86CE"/>
          </a:solidFill>
          <a:ln>
            <a:solidFill>
              <a:srgbClr val="7B9CD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cs typeface="Times New Roman" panose="02020603050405020304" pitchFamily="18" charset="0"/>
            </a:endParaRPr>
          </a:p>
        </p:txBody>
      </p:sp>
      <p:sp>
        <p:nvSpPr>
          <p:cNvPr id="26" name="圆角矩形 15"/>
          <p:cNvSpPr/>
          <p:nvPr/>
        </p:nvSpPr>
        <p:spPr>
          <a:xfrm>
            <a:off x="5042393" y="4548147"/>
            <a:ext cx="6493246" cy="1762154"/>
          </a:xfrm>
          <a:prstGeom prst="roundRect">
            <a:avLst/>
          </a:prstGeom>
          <a:solidFill>
            <a:srgbClr val="5E86CE"/>
          </a:solidFill>
          <a:ln>
            <a:solidFill>
              <a:srgbClr val="7B9CD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cs typeface="Times New Roman" panose="02020603050405020304" pitchFamily="18" charset="0"/>
            </a:endParaRPr>
          </a:p>
        </p:txBody>
      </p:sp>
      <p:sp>
        <p:nvSpPr>
          <p:cNvPr id="27" name="向左箭號 26">
            <a:hlinkClick r:id="rId2" action="ppaction://hlinksldjump"/>
          </p:cNvPr>
          <p:cNvSpPr/>
          <p:nvPr/>
        </p:nvSpPr>
        <p:spPr>
          <a:xfrm>
            <a:off x="11038115" y="6122466"/>
            <a:ext cx="705394" cy="587828"/>
          </a:xfrm>
          <a:prstGeom prst="leftArrow">
            <a:avLst/>
          </a:prstGeom>
          <a:solidFill>
            <a:srgbClr val="5E86CE"/>
          </a:solidFill>
          <a:ln>
            <a:solidFill>
              <a:srgbClr val="5E86C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28" name="向右箭號 27">
            <a:hlinkClick r:id="rId3" action="ppaction://hlinksldjump"/>
          </p:cNvPr>
          <p:cNvSpPr/>
          <p:nvPr/>
        </p:nvSpPr>
        <p:spPr>
          <a:xfrm>
            <a:off x="290526" y="5028059"/>
            <a:ext cx="591656" cy="586729"/>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Tree>
    <p:extLst>
      <p:ext uri="{BB962C8B-B14F-4D97-AF65-F5344CB8AC3E}">
        <p14:creationId xmlns:p14="http://schemas.microsoft.com/office/powerpoint/2010/main" val="3943246465"/>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4" grpId="0" animBg="1"/>
      <p:bldP spid="25" grpId="0" animBg="1"/>
      <p:bldP spid="2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圆角矩形 41"/>
          <p:cNvSpPr/>
          <p:nvPr/>
        </p:nvSpPr>
        <p:spPr>
          <a:xfrm>
            <a:off x="2599238" y="2896476"/>
            <a:ext cx="179498" cy="1080000"/>
          </a:xfrm>
          <a:prstGeom prst="roundRect">
            <a:avLst>
              <a:gd name="adj" fmla="val 5000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3" name="矩形 42"/>
          <p:cNvSpPr/>
          <p:nvPr/>
        </p:nvSpPr>
        <p:spPr>
          <a:xfrm>
            <a:off x="1379538" y="2877611"/>
            <a:ext cx="1080000" cy="1080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44" name="组合 43"/>
          <p:cNvGrpSpPr/>
          <p:nvPr/>
        </p:nvGrpSpPr>
        <p:grpSpPr>
          <a:xfrm>
            <a:off x="1551237" y="3059629"/>
            <a:ext cx="736601" cy="715963"/>
            <a:chOff x="1143000" y="5686627"/>
            <a:chExt cx="736601" cy="715963"/>
          </a:xfrm>
          <a:solidFill>
            <a:schemeClr val="bg1"/>
          </a:solidFill>
        </p:grpSpPr>
        <p:sp>
          <p:nvSpPr>
            <p:cNvPr id="45" name="Freeform 852"/>
            <p:cNvSpPr>
              <a:spLocks/>
            </p:cNvSpPr>
            <p:nvPr/>
          </p:nvSpPr>
          <p:spPr bwMode="auto">
            <a:xfrm>
              <a:off x="1466850" y="6256540"/>
              <a:ext cx="88900" cy="142875"/>
            </a:xfrm>
            <a:custGeom>
              <a:avLst/>
              <a:gdLst>
                <a:gd name="T0" fmla="*/ 20 w 24"/>
                <a:gd name="T1" fmla="*/ 1 h 38"/>
                <a:gd name="T2" fmla="*/ 18 w 24"/>
                <a:gd name="T3" fmla="*/ 0 h 38"/>
                <a:gd name="T4" fmla="*/ 16 w 24"/>
                <a:gd name="T5" fmla="*/ 1 h 38"/>
                <a:gd name="T6" fmla="*/ 12 w 24"/>
                <a:gd name="T7" fmla="*/ 1 h 38"/>
                <a:gd name="T8" fmla="*/ 8 w 24"/>
                <a:gd name="T9" fmla="*/ 1 h 38"/>
                <a:gd name="T10" fmla="*/ 6 w 24"/>
                <a:gd name="T11" fmla="*/ 0 h 38"/>
                <a:gd name="T12" fmla="*/ 5 w 24"/>
                <a:gd name="T13" fmla="*/ 1 h 38"/>
                <a:gd name="T14" fmla="*/ 0 w 24"/>
                <a:gd name="T15" fmla="*/ 17 h 38"/>
                <a:gd name="T16" fmla="*/ 0 w 24"/>
                <a:gd name="T17" fmla="*/ 17 h 38"/>
                <a:gd name="T18" fmla="*/ 4 w 24"/>
                <a:gd name="T19" fmla="*/ 37 h 38"/>
                <a:gd name="T20" fmla="*/ 5 w 24"/>
                <a:gd name="T21" fmla="*/ 38 h 38"/>
                <a:gd name="T22" fmla="*/ 19 w 24"/>
                <a:gd name="T23" fmla="*/ 38 h 38"/>
                <a:gd name="T24" fmla="*/ 20 w 24"/>
                <a:gd name="T25" fmla="*/ 37 h 38"/>
                <a:gd name="T26" fmla="*/ 24 w 24"/>
                <a:gd name="T27" fmla="*/ 17 h 38"/>
                <a:gd name="T28" fmla="*/ 24 w 24"/>
                <a:gd name="T29" fmla="*/ 16 h 38"/>
                <a:gd name="T30" fmla="*/ 20 w 24"/>
                <a:gd name="T31"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38">
                  <a:moveTo>
                    <a:pt x="20" y="1"/>
                  </a:moveTo>
                  <a:cubicBezTo>
                    <a:pt x="19" y="1"/>
                    <a:pt x="19" y="0"/>
                    <a:pt x="18" y="0"/>
                  </a:cubicBezTo>
                  <a:cubicBezTo>
                    <a:pt x="17" y="1"/>
                    <a:pt x="17" y="1"/>
                    <a:pt x="16" y="1"/>
                  </a:cubicBezTo>
                  <a:cubicBezTo>
                    <a:pt x="15" y="1"/>
                    <a:pt x="14" y="1"/>
                    <a:pt x="12" y="1"/>
                  </a:cubicBezTo>
                  <a:cubicBezTo>
                    <a:pt x="10" y="1"/>
                    <a:pt x="9" y="1"/>
                    <a:pt x="8" y="1"/>
                  </a:cubicBezTo>
                  <a:cubicBezTo>
                    <a:pt x="8" y="1"/>
                    <a:pt x="7" y="1"/>
                    <a:pt x="6" y="0"/>
                  </a:cubicBezTo>
                  <a:cubicBezTo>
                    <a:pt x="5" y="0"/>
                    <a:pt x="5" y="1"/>
                    <a:pt x="5" y="1"/>
                  </a:cubicBezTo>
                  <a:cubicBezTo>
                    <a:pt x="0" y="17"/>
                    <a:pt x="0" y="17"/>
                    <a:pt x="0" y="17"/>
                  </a:cubicBezTo>
                  <a:cubicBezTo>
                    <a:pt x="0" y="17"/>
                    <a:pt x="0" y="17"/>
                    <a:pt x="0" y="17"/>
                  </a:cubicBezTo>
                  <a:cubicBezTo>
                    <a:pt x="4" y="37"/>
                    <a:pt x="4" y="37"/>
                    <a:pt x="4" y="37"/>
                  </a:cubicBezTo>
                  <a:cubicBezTo>
                    <a:pt x="4" y="38"/>
                    <a:pt x="5" y="38"/>
                    <a:pt x="5" y="38"/>
                  </a:cubicBezTo>
                  <a:cubicBezTo>
                    <a:pt x="19" y="38"/>
                    <a:pt x="19" y="38"/>
                    <a:pt x="19" y="38"/>
                  </a:cubicBezTo>
                  <a:cubicBezTo>
                    <a:pt x="19" y="38"/>
                    <a:pt x="20" y="38"/>
                    <a:pt x="20" y="37"/>
                  </a:cubicBezTo>
                  <a:cubicBezTo>
                    <a:pt x="24" y="17"/>
                    <a:pt x="24" y="17"/>
                    <a:pt x="24" y="17"/>
                  </a:cubicBezTo>
                  <a:cubicBezTo>
                    <a:pt x="24" y="17"/>
                    <a:pt x="24" y="16"/>
                    <a:pt x="24" y="16"/>
                  </a:cubicBezTo>
                  <a:lnTo>
                    <a:pt x="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853"/>
            <p:cNvSpPr>
              <a:spLocks/>
            </p:cNvSpPr>
            <p:nvPr/>
          </p:nvSpPr>
          <p:spPr bwMode="auto">
            <a:xfrm>
              <a:off x="1579563" y="6180340"/>
              <a:ext cx="300038" cy="222250"/>
            </a:xfrm>
            <a:custGeom>
              <a:avLst/>
              <a:gdLst>
                <a:gd name="T0" fmla="*/ 79 w 80"/>
                <a:gd name="T1" fmla="*/ 37 h 59"/>
                <a:gd name="T2" fmla="*/ 15 w 80"/>
                <a:gd name="T3" fmla="*/ 1 h 59"/>
                <a:gd name="T4" fmla="*/ 13 w 80"/>
                <a:gd name="T5" fmla="*/ 0 h 59"/>
                <a:gd name="T6" fmla="*/ 11 w 80"/>
                <a:gd name="T7" fmla="*/ 0 h 59"/>
                <a:gd name="T8" fmla="*/ 11 w 80"/>
                <a:gd name="T9" fmla="*/ 0 h 59"/>
                <a:gd name="T10" fmla="*/ 21 w 80"/>
                <a:gd name="T11" fmla="*/ 22 h 59"/>
                <a:gd name="T12" fmla="*/ 0 w 80"/>
                <a:gd name="T13" fmla="*/ 59 h 59"/>
                <a:gd name="T14" fmla="*/ 76 w 80"/>
                <a:gd name="T15" fmla="*/ 59 h 59"/>
                <a:gd name="T16" fmla="*/ 80 w 80"/>
                <a:gd name="T17" fmla="*/ 54 h 59"/>
                <a:gd name="T18" fmla="*/ 80 w 80"/>
                <a:gd name="T19" fmla="*/ 40 h 59"/>
                <a:gd name="T20" fmla="*/ 79 w 80"/>
                <a:gd name="T21"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59">
                  <a:moveTo>
                    <a:pt x="79" y="37"/>
                  </a:moveTo>
                  <a:cubicBezTo>
                    <a:pt x="61" y="19"/>
                    <a:pt x="39" y="7"/>
                    <a:pt x="15" y="1"/>
                  </a:cubicBezTo>
                  <a:cubicBezTo>
                    <a:pt x="15" y="1"/>
                    <a:pt x="14" y="0"/>
                    <a:pt x="13" y="0"/>
                  </a:cubicBezTo>
                  <a:cubicBezTo>
                    <a:pt x="11" y="0"/>
                    <a:pt x="11" y="0"/>
                    <a:pt x="11" y="0"/>
                  </a:cubicBezTo>
                  <a:cubicBezTo>
                    <a:pt x="11" y="0"/>
                    <a:pt x="11" y="0"/>
                    <a:pt x="11" y="0"/>
                  </a:cubicBezTo>
                  <a:cubicBezTo>
                    <a:pt x="21" y="22"/>
                    <a:pt x="21" y="22"/>
                    <a:pt x="21" y="22"/>
                  </a:cubicBezTo>
                  <a:cubicBezTo>
                    <a:pt x="0" y="59"/>
                    <a:pt x="0" y="59"/>
                    <a:pt x="0" y="59"/>
                  </a:cubicBezTo>
                  <a:cubicBezTo>
                    <a:pt x="76" y="59"/>
                    <a:pt x="76" y="59"/>
                    <a:pt x="76" y="59"/>
                  </a:cubicBezTo>
                  <a:cubicBezTo>
                    <a:pt x="78" y="59"/>
                    <a:pt x="80" y="57"/>
                    <a:pt x="80" y="54"/>
                  </a:cubicBezTo>
                  <a:cubicBezTo>
                    <a:pt x="80" y="40"/>
                    <a:pt x="80" y="40"/>
                    <a:pt x="80" y="40"/>
                  </a:cubicBezTo>
                  <a:cubicBezTo>
                    <a:pt x="80" y="39"/>
                    <a:pt x="80" y="38"/>
                    <a:pt x="79"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854"/>
            <p:cNvSpPr>
              <a:spLocks/>
            </p:cNvSpPr>
            <p:nvPr/>
          </p:nvSpPr>
          <p:spPr bwMode="auto">
            <a:xfrm>
              <a:off x="1143000" y="6180340"/>
              <a:ext cx="296863" cy="222250"/>
            </a:xfrm>
            <a:custGeom>
              <a:avLst/>
              <a:gdLst>
                <a:gd name="T0" fmla="*/ 69 w 79"/>
                <a:gd name="T1" fmla="*/ 0 h 59"/>
                <a:gd name="T2" fmla="*/ 69 w 79"/>
                <a:gd name="T3" fmla="*/ 0 h 59"/>
                <a:gd name="T4" fmla="*/ 68 w 79"/>
                <a:gd name="T5" fmla="*/ 0 h 59"/>
                <a:gd name="T6" fmla="*/ 67 w 79"/>
                <a:gd name="T7" fmla="*/ 1 h 59"/>
                <a:gd name="T8" fmla="*/ 1 w 79"/>
                <a:gd name="T9" fmla="*/ 37 h 59"/>
                <a:gd name="T10" fmla="*/ 0 w 79"/>
                <a:gd name="T11" fmla="*/ 40 h 59"/>
                <a:gd name="T12" fmla="*/ 0 w 79"/>
                <a:gd name="T13" fmla="*/ 54 h 59"/>
                <a:gd name="T14" fmla="*/ 4 w 79"/>
                <a:gd name="T15" fmla="*/ 59 h 59"/>
                <a:gd name="T16" fmla="*/ 79 w 79"/>
                <a:gd name="T17" fmla="*/ 59 h 59"/>
                <a:gd name="T18" fmla="*/ 60 w 79"/>
                <a:gd name="T19" fmla="*/ 22 h 59"/>
                <a:gd name="T20" fmla="*/ 69 w 79"/>
                <a:gd name="T2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59">
                  <a:moveTo>
                    <a:pt x="69" y="0"/>
                  </a:moveTo>
                  <a:cubicBezTo>
                    <a:pt x="69" y="0"/>
                    <a:pt x="69" y="0"/>
                    <a:pt x="69" y="0"/>
                  </a:cubicBezTo>
                  <a:cubicBezTo>
                    <a:pt x="68" y="0"/>
                    <a:pt x="68" y="0"/>
                    <a:pt x="68" y="0"/>
                  </a:cubicBezTo>
                  <a:cubicBezTo>
                    <a:pt x="67" y="0"/>
                    <a:pt x="67" y="0"/>
                    <a:pt x="67" y="1"/>
                  </a:cubicBezTo>
                  <a:cubicBezTo>
                    <a:pt x="42" y="6"/>
                    <a:pt x="20" y="19"/>
                    <a:pt x="1" y="37"/>
                  </a:cubicBezTo>
                  <a:cubicBezTo>
                    <a:pt x="1" y="38"/>
                    <a:pt x="0" y="39"/>
                    <a:pt x="0" y="40"/>
                  </a:cubicBezTo>
                  <a:cubicBezTo>
                    <a:pt x="0" y="54"/>
                    <a:pt x="0" y="54"/>
                    <a:pt x="0" y="54"/>
                  </a:cubicBezTo>
                  <a:cubicBezTo>
                    <a:pt x="0" y="57"/>
                    <a:pt x="2" y="59"/>
                    <a:pt x="4" y="59"/>
                  </a:cubicBezTo>
                  <a:cubicBezTo>
                    <a:pt x="79" y="59"/>
                    <a:pt x="79" y="59"/>
                    <a:pt x="79" y="59"/>
                  </a:cubicBezTo>
                  <a:cubicBezTo>
                    <a:pt x="60" y="22"/>
                    <a:pt x="60" y="22"/>
                    <a:pt x="60" y="22"/>
                  </a:cubicBezTo>
                  <a:lnTo>
                    <a:pt x="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Freeform 855"/>
            <p:cNvSpPr>
              <a:spLocks/>
            </p:cNvSpPr>
            <p:nvPr/>
          </p:nvSpPr>
          <p:spPr bwMode="auto">
            <a:xfrm>
              <a:off x="1338263" y="5686627"/>
              <a:ext cx="346075" cy="539750"/>
            </a:xfrm>
            <a:custGeom>
              <a:avLst/>
              <a:gdLst>
                <a:gd name="T0" fmla="*/ 70 w 92"/>
                <a:gd name="T1" fmla="*/ 122 h 144"/>
                <a:gd name="T2" fmla="*/ 70 w 92"/>
                <a:gd name="T3" fmla="*/ 109 h 144"/>
                <a:gd name="T4" fmla="*/ 85 w 92"/>
                <a:gd name="T5" fmla="*/ 77 h 144"/>
                <a:gd name="T6" fmla="*/ 85 w 92"/>
                <a:gd name="T7" fmla="*/ 77 h 144"/>
                <a:gd name="T8" fmla="*/ 92 w 92"/>
                <a:gd name="T9" fmla="*/ 69 h 144"/>
                <a:gd name="T10" fmla="*/ 88 w 92"/>
                <a:gd name="T11" fmla="*/ 62 h 144"/>
                <a:gd name="T12" fmla="*/ 90 w 92"/>
                <a:gd name="T13" fmla="*/ 47 h 144"/>
                <a:gd name="T14" fmla="*/ 46 w 92"/>
                <a:gd name="T15" fmla="*/ 0 h 144"/>
                <a:gd name="T16" fmla="*/ 2 w 92"/>
                <a:gd name="T17" fmla="*/ 47 h 144"/>
                <a:gd name="T18" fmla="*/ 4 w 92"/>
                <a:gd name="T19" fmla="*/ 62 h 144"/>
                <a:gd name="T20" fmla="*/ 0 w 92"/>
                <a:gd name="T21" fmla="*/ 69 h 144"/>
                <a:gd name="T22" fmla="*/ 7 w 92"/>
                <a:gd name="T23" fmla="*/ 77 h 144"/>
                <a:gd name="T24" fmla="*/ 8 w 92"/>
                <a:gd name="T25" fmla="*/ 77 h 144"/>
                <a:gd name="T26" fmla="*/ 22 w 92"/>
                <a:gd name="T27" fmla="*/ 109 h 144"/>
                <a:gd name="T28" fmla="*/ 22 w 92"/>
                <a:gd name="T29" fmla="*/ 122 h 144"/>
                <a:gd name="T30" fmla="*/ 22 w 92"/>
                <a:gd name="T31" fmla="*/ 123 h 144"/>
                <a:gd name="T32" fmla="*/ 46 w 92"/>
                <a:gd name="T33" fmla="*/ 144 h 144"/>
                <a:gd name="T34" fmla="*/ 46 w 92"/>
                <a:gd name="T35" fmla="*/ 144 h 144"/>
                <a:gd name="T36" fmla="*/ 46 w 92"/>
                <a:gd name="T37" fmla="*/ 144 h 144"/>
                <a:gd name="T38" fmla="*/ 70 w 92"/>
                <a:gd name="T39" fmla="*/ 123 h 144"/>
                <a:gd name="T40" fmla="*/ 70 w 92"/>
                <a:gd name="T41" fmla="*/ 12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2" h="144">
                  <a:moveTo>
                    <a:pt x="70" y="122"/>
                  </a:moveTo>
                  <a:cubicBezTo>
                    <a:pt x="70" y="109"/>
                    <a:pt x="70" y="109"/>
                    <a:pt x="70" y="109"/>
                  </a:cubicBezTo>
                  <a:cubicBezTo>
                    <a:pt x="78" y="101"/>
                    <a:pt x="84" y="89"/>
                    <a:pt x="85" y="77"/>
                  </a:cubicBezTo>
                  <a:cubicBezTo>
                    <a:pt x="85" y="77"/>
                    <a:pt x="85" y="77"/>
                    <a:pt x="85" y="77"/>
                  </a:cubicBezTo>
                  <a:cubicBezTo>
                    <a:pt x="89" y="77"/>
                    <a:pt x="92" y="74"/>
                    <a:pt x="92" y="69"/>
                  </a:cubicBezTo>
                  <a:cubicBezTo>
                    <a:pt x="92" y="66"/>
                    <a:pt x="91" y="63"/>
                    <a:pt x="88" y="62"/>
                  </a:cubicBezTo>
                  <a:cubicBezTo>
                    <a:pt x="89" y="57"/>
                    <a:pt x="90" y="52"/>
                    <a:pt x="90" y="47"/>
                  </a:cubicBezTo>
                  <a:cubicBezTo>
                    <a:pt x="90" y="21"/>
                    <a:pt x="71" y="0"/>
                    <a:pt x="46" y="0"/>
                  </a:cubicBezTo>
                  <a:cubicBezTo>
                    <a:pt x="22" y="0"/>
                    <a:pt x="2" y="21"/>
                    <a:pt x="2" y="47"/>
                  </a:cubicBezTo>
                  <a:cubicBezTo>
                    <a:pt x="2" y="52"/>
                    <a:pt x="3" y="57"/>
                    <a:pt x="4" y="62"/>
                  </a:cubicBezTo>
                  <a:cubicBezTo>
                    <a:pt x="2" y="63"/>
                    <a:pt x="0" y="66"/>
                    <a:pt x="0" y="69"/>
                  </a:cubicBezTo>
                  <a:cubicBezTo>
                    <a:pt x="0" y="74"/>
                    <a:pt x="3" y="77"/>
                    <a:pt x="7" y="77"/>
                  </a:cubicBezTo>
                  <a:cubicBezTo>
                    <a:pt x="7" y="77"/>
                    <a:pt x="7" y="77"/>
                    <a:pt x="8" y="77"/>
                  </a:cubicBezTo>
                  <a:cubicBezTo>
                    <a:pt x="8" y="89"/>
                    <a:pt x="14" y="101"/>
                    <a:pt x="22" y="109"/>
                  </a:cubicBezTo>
                  <a:cubicBezTo>
                    <a:pt x="22" y="122"/>
                    <a:pt x="22" y="122"/>
                    <a:pt x="22" y="122"/>
                  </a:cubicBezTo>
                  <a:cubicBezTo>
                    <a:pt x="22" y="122"/>
                    <a:pt x="22" y="123"/>
                    <a:pt x="22" y="123"/>
                  </a:cubicBezTo>
                  <a:cubicBezTo>
                    <a:pt x="23" y="125"/>
                    <a:pt x="33" y="144"/>
                    <a:pt x="46" y="144"/>
                  </a:cubicBezTo>
                  <a:cubicBezTo>
                    <a:pt x="46" y="144"/>
                    <a:pt x="46" y="144"/>
                    <a:pt x="46" y="144"/>
                  </a:cubicBezTo>
                  <a:cubicBezTo>
                    <a:pt x="46" y="144"/>
                    <a:pt x="46" y="144"/>
                    <a:pt x="46" y="144"/>
                  </a:cubicBezTo>
                  <a:cubicBezTo>
                    <a:pt x="59" y="144"/>
                    <a:pt x="68" y="125"/>
                    <a:pt x="70" y="123"/>
                  </a:cubicBezTo>
                  <a:cubicBezTo>
                    <a:pt x="70" y="123"/>
                    <a:pt x="70" y="122"/>
                    <a:pt x="70"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cxnSp>
        <p:nvCxnSpPr>
          <p:cNvPr id="50" name="直接连接符 49"/>
          <p:cNvCxnSpPr>
            <a:stCxn id="42" idx="0"/>
            <a:endCxn id="60" idx="2"/>
          </p:cNvCxnSpPr>
          <p:nvPr/>
        </p:nvCxnSpPr>
        <p:spPr>
          <a:xfrm flipV="1">
            <a:off x="2688987" y="1796192"/>
            <a:ext cx="1456317" cy="1100284"/>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42" idx="3"/>
            <a:endCxn id="66" idx="2"/>
          </p:cNvCxnSpPr>
          <p:nvPr/>
        </p:nvCxnSpPr>
        <p:spPr>
          <a:xfrm flipV="1">
            <a:off x="2778736" y="3417611"/>
            <a:ext cx="1366568" cy="18865"/>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42" idx="2"/>
            <a:endCxn id="67" idx="2"/>
          </p:cNvCxnSpPr>
          <p:nvPr/>
        </p:nvCxnSpPr>
        <p:spPr>
          <a:xfrm>
            <a:off x="2688987" y="3976476"/>
            <a:ext cx="1456317" cy="1062554"/>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nvGrpSpPr>
          <p:cNvPr id="68" name="组合 67"/>
          <p:cNvGrpSpPr/>
          <p:nvPr/>
        </p:nvGrpSpPr>
        <p:grpSpPr>
          <a:xfrm>
            <a:off x="4145304" y="1387678"/>
            <a:ext cx="817028" cy="4059866"/>
            <a:chOff x="4813609" y="1391640"/>
            <a:chExt cx="817028" cy="4059866"/>
          </a:xfrm>
        </p:grpSpPr>
        <p:sp>
          <p:nvSpPr>
            <p:cNvPr id="60" name="椭圆 59"/>
            <p:cNvSpPr/>
            <p:nvPr/>
          </p:nvSpPr>
          <p:spPr>
            <a:xfrm>
              <a:off x="4813609" y="1391640"/>
              <a:ext cx="817028" cy="817028"/>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smtClean="0"/>
                <a:t>1</a:t>
              </a:r>
              <a:endParaRPr lang="zh-CN" altLang="en-US" sz="4000" dirty="0"/>
            </a:p>
          </p:txBody>
        </p:sp>
        <p:sp>
          <p:nvSpPr>
            <p:cNvPr id="66" name="椭圆 65"/>
            <p:cNvSpPr/>
            <p:nvPr/>
          </p:nvSpPr>
          <p:spPr>
            <a:xfrm>
              <a:off x="4813609" y="3013059"/>
              <a:ext cx="817028" cy="817028"/>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smtClean="0"/>
                <a:t>2</a:t>
              </a:r>
              <a:endParaRPr lang="zh-CN" altLang="en-US" sz="4000" dirty="0"/>
            </a:p>
          </p:txBody>
        </p:sp>
        <p:sp>
          <p:nvSpPr>
            <p:cNvPr id="67" name="椭圆 66"/>
            <p:cNvSpPr/>
            <p:nvPr/>
          </p:nvSpPr>
          <p:spPr>
            <a:xfrm>
              <a:off x="4813609" y="4634478"/>
              <a:ext cx="817028" cy="817028"/>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smtClean="0"/>
                <a:t>3</a:t>
              </a:r>
              <a:endParaRPr lang="zh-CN" altLang="en-US" sz="4000" dirty="0"/>
            </a:p>
          </p:txBody>
        </p:sp>
      </p:grpSp>
      <p:graphicFrame>
        <p:nvGraphicFramePr>
          <p:cNvPr id="73" name="表格 72"/>
          <p:cNvGraphicFramePr>
            <a:graphicFrameLocks noGrp="1"/>
          </p:cNvGraphicFramePr>
          <p:nvPr>
            <p:extLst>
              <p:ext uri="{D42A27DB-BD31-4B8C-83A1-F6EECF244321}">
                <p14:modId xmlns:p14="http://schemas.microsoft.com/office/powerpoint/2010/main" val="1892200792"/>
              </p:ext>
            </p:extLst>
          </p:nvPr>
        </p:nvGraphicFramePr>
        <p:xfrm>
          <a:off x="5084374" y="1220509"/>
          <a:ext cx="5012128" cy="4440516"/>
        </p:xfrm>
        <a:graphic>
          <a:graphicData uri="http://schemas.openxmlformats.org/drawingml/2006/table">
            <a:tbl>
              <a:tblPr firstRow="1" bandRow="1">
                <a:tableStyleId>{5C22544A-7EE6-4342-B048-85BDC9FD1C3A}</a:tableStyleId>
              </a:tblPr>
              <a:tblGrid>
                <a:gridCol w="626516">
                  <a:extLst>
                    <a:ext uri="{9D8B030D-6E8A-4147-A177-3AD203B41FA5}">
                      <a16:colId xmlns:a16="http://schemas.microsoft.com/office/drawing/2014/main" val="20000"/>
                    </a:ext>
                  </a:extLst>
                </a:gridCol>
                <a:gridCol w="626516">
                  <a:extLst>
                    <a:ext uri="{9D8B030D-6E8A-4147-A177-3AD203B41FA5}">
                      <a16:colId xmlns:a16="http://schemas.microsoft.com/office/drawing/2014/main" val="20001"/>
                    </a:ext>
                  </a:extLst>
                </a:gridCol>
                <a:gridCol w="626516">
                  <a:extLst>
                    <a:ext uri="{9D8B030D-6E8A-4147-A177-3AD203B41FA5}">
                      <a16:colId xmlns:a16="http://schemas.microsoft.com/office/drawing/2014/main" val="20002"/>
                    </a:ext>
                  </a:extLst>
                </a:gridCol>
                <a:gridCol w="626516">
                  <a:extLst>
                    <a:ext uri="{9D8B030D-6E8A-4147-A177-3AD203B41FA5}">
                      <a16:colId xmlns:a16="http://schemas.microsoft.com/office/drawing/2014/main" val="20003"/>
                    </a:ext>
                  </a:extLst>
                </a:gridCol>
                <a:gridCol w="626516">
                  <a:extLst>
                    <a:ext uri="{9D8B030D-6E8A-4147-A177-3AD203B41FA5}">
                      <a16:colId xmlns:a16="http://schemas.microsoft.com/office/drawing/2014/main" val="20004"/>
                    </a:ext>
                  </a:extLst>
                </a:gridCol>
                <a:gridCol w="626516">
                  <a:extLst>
                    <a:ext uri="{9D8B030D-6E8A-4147-A177-3AD203B41FA5}">
                      <a16:colId xmlns:a16="http://schemas.microsoft.com/office/drawing/2014/main" val="20005"/>
                    </a:ext>
                  </a:extLst>
                </a:gridCol>
                <a:gridCol w="626516">
                  <a:extLst>
                    <a:ext uri="{9D8B030D-6E8A-4147-A177-3AD203B41FA5}">
                      <a16:colId xmlns:a16="http://schemas.microsoft.com/office/drawing/2014/main" val="20006"/>
                    </a:ext>
                  </a:extLst>
                </a:gridCol>
                <a:gridCol w="626516">
                  <a:extLst>
                    <a:ext uri="{9D8B030D-6E8A-4147-A177-3AD203B41FA5}">
                      <a16:colId xmlns:a16="http://schemas.microsoft.com/office/drawing/2014/main" val="20007"/>
                    </a:ext>
                  </a:extLst>
                </a:gridCol>
              </a:tblGrid>
              <a:tr h="1175372">
                <a:tc gridSpan="8">
                  <a:txBody>
                    <a:bodyPr/>
                    <a:lstStyle/>
                    <a:p>
                      <a:pPr algn="l"/>
                      <a:r>
                        <a:rPr lang="zh-TW" altLang="en-US" sz="2400" b="0" i="0" kern="1200" dirty="0" smtClean="0">
                          <a:solidFill>
                            <a:schemeClr val="accent5">
                              <a:lumMod val="75000"/>
                            </a:schemeClr>
                          </a:solidFill>
                          <a:effectLst/>
                          <a:latin typeface="Segoe UI Semibold" panose="020B0702040204020203" pitchFamily="34" charset="0"/>
                          <a:ea typeface="+mn-ea"/>
                          <a:cs typeface="+mn-cs"/>
                        </a:rPr>
                        <a:t>全世界的豬都死光了猜一首歌的名字</a:t>
                      </a:r>
                      <a:r>
                        <a:rPr lang="en-US" altLang="zh-TW" sz="2400" b="0" i="0" kern="1200" dirty="0" smtClean="0">
                          <a:solidFill>
                            <a:schemeClr val="accent5">
                              <a:lumMod val="75000"/>
                            </a:schemeClr>
                          </a:solidFill>
                          <a:effectLst/>
                          <a:latin typeface="Segoe UI Semibold" panose="020B0702040204020203" pitchFamily="34" charset="0"/>
                          <a:ea typeface="+mn-ea"/>
                          <a:cs typeface="+mn-cs"/>
                        </a:rPr>
                        <a:t>?</a:t>
                      </a:r>
                      <a:endParaRPr lang="en-US" altLang="zh-TW" sz="2400" b="0" i="0" kern="1200" dirty="0">
                        <a:solidFill>
                          <a:schemeClr val="accent5">
                            <a:lumMod val="75000"/>
                          </a:schemeClr>
                        </a:solidFill>
                        <a:effectLst/>
                        <a:latin typeface="+mn-lt"/>
                        <a:ea typeface="+mn-ea"/>
                        <a:cs typeface="+mn-cs"/>
                      </a:endParaRPr>
                    </a:p>
                    <a:p>
                      <a:pPr algn="l"/>
                      <a:r>
                        <a:rPr lang="en-US" altLang="zh-TW" sz="2000" b="0" i="0" kern="1200" dirty="0" smtClean="0">
                          <a:solidFill>
                            <a:srgbClr val="C00000"/>
                          </a:solidFill>
                          <a:effectLst/>
                          <a:latin typeface="Segoe UI Semibold" panose="020B0702040204020203" pitchFamily="34" charset="0"/>
                          <a:ea typeface="+mn-ea"/>
                          <a:cs typeface="+mn-cs"/>
                        </a:rPr>
                        <a:t>【</a:t>
                      </a:r>
                      <a:r>
                        <a:rPr lang="zh-TW" altLang="en-US" sz="2000" b="0" i="0" kern="1200" dirty="0" smtClean="0">
                          <a:solidFill>
                            <a:srgbClr val="C00000"/>
                          </a:solidFill>
                          <a:effectLst/>
                          <a:latin typeface="Segoe UI Semibold" panose="020B0702040204020203" pitchFamily="34" charset="0"/>
                          <a:ea typeface="+mn-ea"/>
                          <a:cs typeface="+mn-cs"/>
                        </a:rPr>
                        <a:t>至少還有你</a:t>
                      </a:r>
                      <a:r>
                        <a:rPr lang="en-US" altLang="zh-TW" sz="2000" b="0" i="0" kern="1200" dirty="0" smtClean="0">
                          <a:solidFill>
                            <a:srgbClr val="C00000"/>
                          </a:solidFill>
                          <a:effectLst/>
                          <a:latin typeface="Segoe UI Semibold" panose="020B0702040204020203" pitchFamily="34" charset="0"/>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zh-CN"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455612">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1"/>
                  </a:ext>
                </a:extLst>
              </a:tr>
              <a:tr h="1175372">
                <a:tc gridSpan="8">
                  <a:txBody>
                    <a:bodyPr/>
                    <a:lstStyle/>
                    <a:p>
                      <a:pPr algn="l"/>
                      <a:r>
                        <a:rPr lang="zh-TW" altLang="en-US" sz="2400" b="0" i="0" kern="1200" dirty="0" smtClean="0">
                          <a:solidFill>
                            <a:schemeClr val="accent5">
                              <a:lumMod val="75000"/>
                            </a:schemeClr>
                          </a:solidFill>
                          <a:effectLst/>
                          <a:latin typeface="Segoe UI Semibold" panose="020B0702040204020203" pitchFamily="34" charset="0"/>
                          <a:ea typeface="+mn-ea"/>
                          <a:cs typeface="+mn-cs"/>
                        </a:rPr>
                        <a:t>為什麼法國不扣釦子</a:t>
                      </a:r>
                      <a:r>
                        <a:rPr lang="en-US" altLang="zh-TW" sz="2400" b="0" i="0" kern="1200" dirty="0" smtClean="0">
                          <a:solidFill>
                            <a:schemeClr val="accent5">
                              <a:lumMod val="75000"/>
                            </a:schemeClr>
                          </a:solidFill>
                          <a:effectLst/>
                          <a:latin typeface="Segoe UI Semibold" panose="020B0702040204020203" pitchFamily="34" charset="0"/>
                          <a:ea typeface="+mn-ea"/>
                          <a:cs typeface="+mn-cs"/>
                        </a:rPr>
                        <a:t>?</a:t>
                      </a:r>
                    </a:p>
                    <a:p>
                      <a:pPr algn="l"/>
                      <a:r>
                        <a:rPr lang="en-US" altLang="zh-TW" sz="2000" b="0" dirty="0" smtClean="0">
                          <a:solidFill>
                            <a:srgbClr val="C00000"/>
                          </a:solidFill>
                        </a:rPr>
                        <a:t>【</a:t>
                      </a:r>
                      <a:r>
                        <a:rPr lang="zh-TW" altLang="en-US" sz="2000" b="0" dirty="0" smtClean="0">
                          <a:solidFill>
                            <a:srgbClr val="C00000"/>
                          </a:solidFill>
                        </a:rPr>
                        <a:t>法國蘭蔻</a:t>
                      </a:r>
                      <a:r>
                        <a:rPr lang="en-US" altLang="zh-TW" sz="2000" b="0" dirty="0" smtClean="0">
                          <a:solidFill>
                            <a:srgbClr val="C00000"/>
                          </a:solidFill>
                        </a:rPr>
                        <a:t>】</a:t>
                      </a:r>
                      <a:endParaRPr lang="zh-CN" altLang="en-US" sz="2000" b="0" dirty="0">
                        <a:solidFill>
                          <a:srgbClr val="C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455612">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3"/>
                  </a:ext>
                </a:extLst>
              </a:tr>
              <a:tr h="1175372">
                <a:tc gridSpan="8">
                  <a:txBody>
                    <a:bodyPr/>
                    <a:lstStyle/>
                    <a:p>
                      <a:pPr algn="l"/>
                      <a:r>
                        <a:rPr lang="zh-TW" altLang="en-US" sz="2400" b="0" i="0" kern="1200" dirty="0" smtClean="0">
                          <a:solidFill>
                            <a:schemeClr val="accent5">
                              <a:lumMod val="75000"/>
                            </a:schemeClr>
                          </a:solidFill>
                          <a:effectLst/>
                          <a:latin typeface="Segoe UI Semibold" panose="020B0702040204020203" pitchFamily="34" charset="0"/>
                          <a:ea typeface="+mn-ea"/>
                          <a:cs typeface="+mn-cs"/>
                        </a:rPr>
                        <a:t>王貞淑老師的名字一共幾畫</a:t>
                      </a:r>
                      <a:r>
                        <a:rPr lang="en-US" altLang="zh-TW" sz="2400" b="0" i="0" kern="1200" dirty="0" smtClean="0">
                          <a:solidFill>
                            <a:schemeClr val="accent5">
                              <a:lumMod val="75000"/>
                            </a:schemeClr>
                          </a:solidFill>
                          <a:effectLst/>
                          <a:latin typeface="Segoe UI Semibold" panose="020B0702040204020203" pitchFamily="34" charset="0"/>
                          <a:ea typeface="+mn-ea"/>
                          <a:cs typeface="+mn-cs"/>
                        </a:rPr>
                        <a:t>?</a:t>
                      </a:r>
                    </a:p>
                    <a:p>
                      <a:pPr algn="l"/>
                      <a:r>
                        <a:rPr lang="en-US" altLang="zh-CN" sz="2000" b="0" dirty="0" smtClean="0">
                          <a:solidFill>
                            <a:srgbClr val="C00000"/>
                          </a:solidFill>
                        </a:rPr>
                        <a:t>【26】</a:t>
                      </a:r>
                      <a:endParaRPr lang="zh-CN" altLang="en-US" sz="2000" b="0" dirty="0">
                        <a:solidFill>
                          <a:srgbClr val="C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zh-CN"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0" name="圆角矩形 15"/>
          <p:cNvSpPr/>
          <p:nvPr/>
        </p:nvSpPr>
        <p:spPr>
          <a:xfrm>
            <a:off x="5095479" y="2023453"/>
            <a:ext cx="6390257" cy="514643"/>
          </a:xfrm>
          <a:prstGeom prst="roundRect">
            <a:avLst/>
          </a:prstGeom>
          <a:solidFill>
            <a:srgbClr val="5E86CE"/>
          </a:solidFill>
          <a:ln>
            <a:solidFill>
              <a:srgbClr val="7B9CD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cs typeface="Times New Roman" panose="02020603050405020304" pitchFamily="18" charset="0"/>
            </a:endParaRPr>
          </a:p>
        </p:txBody>
      </p:sp>
      <p:sp>
        <p:nvSpPr>
          <p:cNvPr id="21" name="圆角矩形 15"/>
          <p:cNvSpPr/>
          <p:nvPr/>
        </p:nvSpPr>
        <p:spPr>
          <a:xfrm>
            <a:off x="5115478" y="3472317"/>
            <a:ext cx="6390257" cy="514643"/>
          </a:xfrm>
          <a:prstGeom prst="roundRect">
            <a:avLst/>
          </a:prstGeom>
          <a:solidFill>
            <a:srgbClr val="5E86CE"/>
          </a:solidFill>
          <a:ln>
            <a:solidFill>
              <a:srgbClr val="7B9CD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cs typeface="Times New Roman" panose="02020603050405020304" pitchFamily="18" charset="0"/>
            </a:endParaRPr>
          </a:p>
        </p:txBody>
      </p:sp>
      <p:sp>
        <p:nvSpPr>
          <p:cNvPr id="22" name="圆角矩形 15"/>
          <p:cNvSpPr/>
          <p:nvPr/>
        </p:nvSpPr>
        <p:spPr>
          <a:xfrm>
            <a:off x="5135866" y="5129610"/>
            <a:ext cx="6390257" cy="514643"/>
          </a:xfrm>
          <a:prstGeom prst="roundRect">
            <a:avLst/>
          </a:prstGeom>
          <a:solidFill>
            <a:srgbClr val="5E86CE"/>
          </a:solidFill>
          <a:ln>
            <a:solidFill>
              <a:srgbClr val="7B9CD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cs typeface="Times New Roman" panose="02020603050405020304" pitchFamily="18" charset="0"/>
            </a:endParaRPr>
          </a:p>
        </p:txBody>
      </p:sp>
      <p:sp>
        <p:nvSpPr>
          <p:cNvPr id="23" name="圆角矩形 15"/>
          <p:cNvSpPr/>
          <p:nvPr/>
        </p:nvSpPr>
        <p:spPr>
          <a:xfrm>
            <a:off x="5043984" y="1154395"/>
            <a:ext cx="6493246" cy="1383684"/>
          </a:xfrm>
          <a:prstGeom prst="roundRect">
            <a:avLst/>
          </a:prstGeom>
          <a:solidFill>
            <a:srgbClr val="5E86CE"/>
          </a:solidFill>
          <a:ln>
            <a:solidFill>
              <a:srgbClr val="7B9CD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cs typeface="Times New Roman" panose="02020603050405020304" pitchFamily="18" charset="0"/>
            </a:endParaRPr>
          </a:p>
        </p:txBody>
      </p:sp>
      <p:sp>
        <p:nvSpPr>
          <p:cNvPr id="24" name="圆角矩形 15"/>
          <p:cNvSpPr/>
          <p:nvPr/>
        </p:nvSpPr>
        <p:spPr>
          <a:xfrm>
            <a:off x="5084372" y="2798197"/>
            <a:ext cx="6493246" cy="1383684"/>
          </a:xfrm>
          <a:prstGeom prst="roundRect">
            <a:avLst/>
          </a:prstGeom>
          <a:solidFill>
            <a:srgbClr val="5E86CE"/>
          </a:solidFill>
          <a:ln>
            <a:solidFill>
              <a:srgbClr val="7B9CD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cs typeface="Times New Roman" panose="02020603050405020304" pitchFamily="18" charset="0"/>
            </a:endParaRPr>
          </a:p>
        </p:txBody>
      </p:sp>
      <p:sp>
        <p:nvSpPr>
          <p:cNvPr id="25" name="圆角矩形 15"/>
          <p:cNvSpPr/>
          <p:nvPr/>
        </p:nvSpPr>
        <p:spPr>
          <a:xfrm>
            <a:off x="5095479" y="4347188"/>
            <a:ext cx="6493246" cy="1383684"/>
          </a:xfrm>
          <a:prstGeom prst="roundRect">
            <a:avLst/>
          </a:prstGeom>
          <a:solidFill>
            <a:srgbClr val="5E86CE"/>
          </a:solidFill>
          <a:ln>
            <a:solidFill>
              <a:srgbClr val="7B9CD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cs typeface="Times New Roman" panose="02020603050405020304" pitchFamily="18" charset="0"/>
            </a:endParaRPr>
          </a:p>
        </p:txBody>
      </p:sp>
    </p:spTree>
    <p:extLst>
      <p:ext uri="{BB962C8B-B14F-4D97-AF65-F5344CB8AC3E}">
        <p14:creationId xmlns:p14="http://schemas.microsoft.com/office/powerpoint/2010/main" val="3608713805"/>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圆角矩形 41"/>
          <p:cNvSpPr/>
          <p:nvPr/>
        </p:nvSpPr>
        <p:spPr>
          <a:xfrm>
            <a:off x="2599238" y="2770356"/>
            <a:ext cx="179498" cy="1080000"/>
          </a:xfrm>
          <a:prstGeom prst="roundRect">
            <a:avLst>
              <a:gd name="adj" fmla="val 5000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3" name="矩形 42"/>
          <p:cNvSpPr/>
          <p:nvPr/>
        </p:nvSpPr>
        <p:spPr>
          <a:xfrm>
            <a:off x="1379538" y="2751491"/>
            <a:ext cx="1080000" cy="1080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44" name="组合 43"/>
          <p:cNvGrpSpPr/>
          <p:nvPr/>
        </p:nvGrpSpPr>
        <p:grpSpPr>
          <a:xfrm>
            <a:off x="1551237" y="2933509"/>
            <a:ext cx="736601" cy="715963"/>
            <a:chOff x="1143000" y="5686627"/>
            <a:chExt cx="736601" cy="715963"/>
          </a:xfrm>
          <a:solidFill>
            <a:schemeClr val="bg1"/>
          </a:solidFill>
        </p:grpSpPr>
        <p:sp>
          <p:nvSpPr>
            <p:cNvPr id="45" name="Freeform 852"/>
            <p:cNvSpPr>
              <a:spLocks/>
            </p:cNvSpPr>
            <p:nvPr/>
          </p:nvSpPr>
          <p:spPr bwMode="auto">
            <a:xfrm>
              <a:off x="1466850" y="6256540"/>
              <a:ext cx="88900" cy="142875"/>
            </a:xfrm>
            <a:custGeom>
              <a:avLst/>
              <a:gdLst>
                <a:gd name="T0" fmla="*/ 20 w 24"/>
                <a:gd name="T1" fmla="*/ 1 h 38"/>
                <a:gd name="T2" fmla="*/ 18 w 24"/>
                <a:gd name="T3" fmla="*/ 0 h 38"/>
                <a:gd name="T4" fmla="*/ 16 w 24"/>
                <a:gd name="T5" fmla="*/ 1 h 38"/>
                <a:gd name="T6" fmla="*/ 12 w 24"/>
                <a:gd name="T7" fmla="*/ 1 h 38"/>
                <a:gd name="T8" fmla="*/ 8 w 24"/>
                <a:gd name="T9" fmla="*/ 1 h 38"/>
                <a:gd name="T10" fmla="*/ 6 w 24"/>
                <a:gd name="T11" fmla="*/ 0 h 38"/>
                <a:gd name="T12" fmla="*/ 5 w 24"/>
                <a:gd name="T13" fmla="*/ 1 h 38"/>
                <a:gd name="T14" fmla="*/ 0 w 24"/>
                <a:gd name="T15" fmla="*/ 17 h 38"/>
                <a:gd name="T16" fmla="*/ 0 w 24"/>
                <a:gd name="T17" fmla="*/ 17 h 38"/>
                <a:gd name="T18" fmla="*/ 4 w 24"/>
                <a:gd name="T19" fmla="*/ 37 h 38"/>
                <a:gd name="T20" fmla="*/ 5 w 24"/>
                <a:gd name="T21" fmla="*/ 38 h 38"/>
                <a:gd name="T22" fmla="*/ 19 w 24"/>
                <a:gd name="T23" fmla="*/ 38 h 38"/>
                <a:gd name="T24" fmla="*/ 20 w 24"/>
                <a:gd name="T25" fmla="*/ 37 h 38"/>
                <a:gd name="T26" fmla="*/ 24 w 24"/>
                <a:gd name="T27" fmla="*/ 17 h 38"/>
                <a:gd name="T28" fmla="*/ 24 w 24"/>
                <a:gd name="T29" fmla="*/ 16 h 38"/>
                <a:gd name="T30" fmla="*/ 20 w 24"/>
                <a:gd name="T31"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38">
                  <a:moveTo>
                    <a:pt x="20" y="1"/>
                  </a:moveTo>
                  <a:cubicBezTo>
                    <a:pt x="19" y="1"/>
                    <a:pt x="19" y="0"/>
                    <a:pt x="18" y="0"/>
                  </a:cubicBezTo>
                  <a:cubicBezTo>
                    <a:pt x="17" y="1"/>
                    <a:pt x="17" y="1"/>
                    <a:pt x="16" y="1"/>
                  </a:cubicBezTo>
                  <a:cubicBezTo>
                    <a:pt x="15" y="1"/>
                    <a:pt x="14" y="1"/>
                    <a:pt x="12" y="1"/>
                  </a:cubicBezTo>
                  <a:cubicBezTo>
                    <a:pt x="10" y="1"/>
                    <a:pt x="9" y="1"/>
                    <a:pt x="8" y="1"/>
                  </a:cubicBezTo>
                  <a:cubicBezTo>
                    <a:pt x="8" y="1"/>
                    <a:pt x="7" y="1"/>
                    <a:pt x="6" y="0"/>
                  </a:cubicBezTo>
                  <a:cubicBezTo>
                    <a:pt x="5" y="0"/>
                    <a:pt x="5" y="1"/>
                    <a:pt x="5" y="1"/>
                  </a:cubicBezTo>
                  <a:cubicBezTo>
                    <a:pt x="0" y="17"/>
                    <a:pt x="0" y="17"/>
                    <a:pt x="0" y="17"/>
                  </a:cubicBezTo>
                  <a:cubicBezTo>
                    <a:pt x="0" y="17"/>
                    <a:pt x="0" y="17"/>
                    <a:pt x="0" y="17"/>
                  </a:cubicBezTo>
                  <a:cubicBezTo>
                    <a:pt x="4" y="37"/>
                    <a:pt x="4" y="37"/>
                    <a:pt x="4" y="37"/>
                  </a:cubicBezTo>
                  <a:cubicBezTo>
                    <a:pt x="4" y="38"/>
                    <a:pt x="5" y="38"/>
                    <a:pt x="5" y="38"/>
                  </a:cubicBezTo>
                  <a:cubicBezTo>
                    <a:pt x="19" y="38"/>
                    <a:pt x="19" y="38"/>
                    <a:pt x="19" y="38"/>
                  </a:cubicBezTo>
                  <a:cubicBezTo>
                    <a:pt x="19" y="38"/>
                    <a:pt x="20" y="38"/>
                    <a:pt x="20" y="37"/>
                  </a:cubicBezTo>
                  <a:cubicBezTo>
                    <a:pt x="24" y="17"/>
                    <a:pt x="24" y="17"/>
                    <a:pt x="24" y="17"/>
                  </a:cubicBezTo>
                  <a:cubicBezTo>
                    <a:pt x="24" y="17"/>
                    <a:pt x="24" y="16"/>
                    <a:pt x="24" y="16"/>
                  </a:cubicBezTo>
                  <a:lnTo>
                    <a:pt x="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853"/>
            <p:cNvSpPr>
              <a:spLocks/>
            </p:cNvSpPr>
            <p:nvPr/>
          </p:nvSpPr>
          <p:spPr bwMode="auto">
            <a:xfrm>
              <a:off x="1579563" y="6180340"/>
              <a:ext cx="300038" cy="222250"/>
            </a:xfrm>
            <a:custGeom>
              <a:avLst/>
              <a:gdLst>
                <a:gd name="T0" fmla="*/ 79 w 80"/>
                <a:gd name="T1" fmla="*/ 37 h 59"/>
                <a:gd name="T2" fmla="*/ 15 w 80"/>
                <a:gd name="T3" fmla="*/ 1 h 59"/>
                <a:gd name="T4" fmla="*/ 13 w 80"/>
                <a:gd name="T5" fmla="*/ 0 h 59"/>
                <a:gd name="T6" fmla="*/ 11 w 80"/>
                <a:gd name="T7" fmla="*/ 0 h 59"/>
                <a:gd name="T8" fmla="*/ 11 w 80"/>
                <a:gd name="T9" fmla="*/ 0 h 59"/>
                <a:gd name="T10" fmla="*/ 21 w 80"/>
                <a:gd name="T11" fmla="*/ 22 h 59"/>
                <a:gd name="T12" fmla="*/ 0 w 80"/>
                <a:gd name="T13" fmla="*/ 59 h 59"/>
                <a:gd name="T14" fmla="*/ 76 w 80"/>
                <a:gd name="T15" fmla="*/ 59 h 59"/>
                <a:gd name="T16" fmla="*/ 80 w 80"/>
                <a:gd name="T17" fmla="*/ 54 h 59"/>
                <a:gd name="T18" fmla="*/ 80 w 80"/>
                <a:gd name="T19" fmla="*/ 40 h 59"/>
                <a:gd name="T20" fmla="*/ 79 w 80"/>
                <a:gd name="T21"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59">
                  <a:moveTo>
                    <a:pt x="79" y="37"/>
                  </a:moveTo>
                  <a:cubicBezTo>
                    <a:pt x="61" y="19"/>
                    <a:pt x="39" y="7"/>
                    <a:pt x="15" y="1"/>
                  </a:cubicBezTo>
                  <a:cubicBezTo>
                    <a:pt x="15" y="1"/>
                    <a:pt x="14" y="0"/>
                    <a:pt x="13" y="0"/>
                  </a:cubicBezTo>
                  <a:cubicBezTo>
                    <a:pt x="11" y="0"/>
                    <a:pt x="11" y="0"/>
                    <a:pt x="11" y="0"/>
                  </a:cubicBezTo>
                  <a:cubicBezTo>
                    <a:pt x="11" y="0"/>
                    <a:pt x="11" y="0"/>
                    <a:pt x="11" y="0"/>
                  </a:cubicBezTo>
                  <a:cubicBezTo>
                    <a:pt x="21" y="22"/>
                    <a:pt x="21" y="22"/>
                    <a:pt x="21" y="22"/>
                  </a:cubicBezTo>
                  <a:cubicBezTo>
                    <a:pt x="0" y="59"/>
                    <a:pt x="0" y="59"/>
                    <a:pt x="0" y="59"/>
                  </a:cubicBezTo>
                  <a:cubicBezTo>
                    <a:pt x="76" y="59"/>
                    <a:pt x="76" y="59"/>
                    <a:pt x="76" y="59"/>
                  </a:cubicBezTo>
                  <a:cubicBezTo>
                    <a:pt x="78" y="59"/>
                    <a:pt x="80" y="57"/>
                    <a:pt x="80" y="54"/>
                  </a:cubicBezTo>
                  <a:cubicBezTo>
                    <a:pt x="80" y="40"/>
                    <a:pt x="80" y="40"/>
                    <a:pt x="80" y="40"/>
                  </a:cubicBezTo>
                  <a:cubicBezTo>
                    <a:pt x="80" y="39"/>
                    <a:pt x="80" y="38"/>
                    <a:pt x="79"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854"/>
            <p:cNvSpPr>
              <a:spLocks/>
            </p:cNvSpPr>
            <p:nvPr/>
          </p:nvSpPr>
          <p:spPr bwMode="auto">
            <a:xfrm>
              <a:off x="1143000" y="6180340"/>
              <a:ext cx="296863" cy="222250"/>
            </a:xfrm>
            <a:custGeom>
              <a:avLst/>
              <a:gdLst>
                <a:gd name="T0" fmla="*/ 69 w 79"/>
                <a:gd name="T1" fmla="*/ 0 h 59"/>
                <a:gd name="T2" fmla="*/ 69 w 79"/>
                <a:gd name="T3" fmla="*/ 0 h 59"/>
                <a:gd name="T4" fmla="*/ 68 w 79"/>
                <a:gd name="T5" fmla="*/ 0 h 59"/>
                <a:gd name="T6" fmla="*/ 67 w 79"/>
                <a:gd name="T7" fmla="*/ 1 h 59"/>
                <a:gd name="T8" fmla="*/ 1 w 79"/>
                <a:gd name="T9" fmla="*/ 37 h 59"/>
                <a:gd name="T10" fmla="*/ 0 w 79"/>
                <a:gd name="T11" fmla="*/ 40 h 59"/>
                <a:gd name="T12" fmla="*/ 0 w 79"/>
                <a:gd name="T13" fmla="*/ 54 h 59"/>
                <a:gd name="T14" fmla="*/ 4 w 79"/>
                <a:gd name="T15" fmla="*/ 59 h 59"/>
                <a:gd name="T16" fmla="*/ 79 w 79"/>
                <a:gd name="T17" fmla="*/ 59 h 59"/>
                <a:gd name="T18" fmla="*/ 60 w 79"/>
                <a:gd name="T19" fmla="*/ 22 h 59"/>
                <a:gd name="T20" fmla="*/ 69 w 79"/>
                <a:gd name="T2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59">
                  <a:moveTo>
                    <a:pt x="69" y="0"/>
                  </a:moveTo>
                  <a:cubicBezTo>
                    <a:pt x="69" y="0"/>
                    <a:pt x="69" y="0"/>
                    <a:pt x="69" y="0"/>
                  </a:cubicBezTo>
                  <a:cubicBezTo>
                    <a:pt x="68" y="0"/>
                    <a:pt x="68" y="0"/>
                    <a:pt x="68" y="0"/>
                  </a:cubicBezTo>
                  <a:cubicBezTo>
                    <a:pt x="67" y="0"/>
                    <a:pt x="67" y="0"/>
                    <a:pt x="67" y="1"/>
                  </a:cubicBezTo>
                  <a:cubicBezTo>
                    <a:pt x="42" y="6"/>
                    <a:pt x="20" y="19"/>
                    <a:pt x="1" y="37"/>
                  </a:cubicBezTo>
                  <a:cubicBezTo>
                    <a:pt x="1" y="38"/>
                    <a:pt x="0" y="39"/>
                    <a:pt x="0" y="40"/>
                  </a:cubicBezTo>
                  <a:cubicBezTo>
                    <a:pt x="0" y="54"/>
                    <a:pt x="0" y="54"/>
                    <a:pt x="0" y="54"/>
                  </a:cubicBezTo>
                  <a:cubicBezTo>
                    <a:pt x="0" y="57"/>
                    <a:pt x="2" y="59"/>
                    <a:pt x="4" y="59"/>
                  </a:cubicBezTo>
                  <a:cubicBezTo>
                    <a:pt x="79" y="59"/>
                    <a:pt x="79" y="59"/>
                    <a:pt x="79" y="59"/>
                  </a:cubicBezTo>
                  <a:cubicBezTo>
                    <a:pt x="60" y="22"/>
                    <a:pt x="60" y="22"/>
                    <a:pt x="60" y="22"/>
                  </a:cubicBezTo>
                  <a:lnTo>
                    <a:pt x="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Freeform 855"/>
            <p:cNvSpPr>
              <a:spLocks/>
            </p:cNvSpPr>
            <p:nvPr/>
          </p:nvSpPr>
          <p:spPr bwMode="auto">
            <a:xfrm>
              <a:off x="1338263" y="5686627"/>
              <a:ext cx="346075" cy="539750"/>
            </a:xfrm>
            <a:custGeom>
              <a:avLst/>
              <a:gdLst>
                <a:gd name="T0" fmla="*/ 70 w 92"/>
                <a:gd name="T1" fmla="*/ 122 h 144"/>
                <a:gd name="T2" fmla="*/ 70 w 92"/>
                <a:gd name="T3" fmla="*/ 109 h 144"/>
                <a:gd name="T4" fmla="*/ 85 w 92"/>
                <a:gd name="T5" fmla="*/ 77 h 144"/>
                <a:gd name="T6" fmla="*/ 85 w 92"/>
                <a:gd name="T7" fmla="*/ 77 h 144"/>
                <a:gd name="T8" fmla="*/ 92 w 92"/>
                <a:gd name="T9" fmla="*/ 69 h 144"/>
                <a:gd name="T10" fmla="*/ 88 w 92"/>
                <a:gd name="T11" fmla="*/ 62 h 144"/>
                <a:gd name="T12" fmla="*/ 90 w 92"/>
                <a:gd name="T13" fmla="*/ 47 h 144"/>
                <a:gd name="T14" fmla="*/ 46 w 92"/>
                <a:gd name="T15" fmla="*/ 0 h 144"/>
                <a:gd name="T16" fmla="*/ 2 w 92"/>
                <a:gd name="T17" fmla="*/ 47 h 144"/>
                <a:gd name="T18" fmla="*/ 4 w 92"/>
                <a:gd name="T19" fmla="*/ 62 h 144"/>
                <a:gd name="T20" fmla="*/ 0 w 92"/>
                <a:gd name="T21" fmla="*/ 69 h 144"/>
                <a:gd name="T22" fmla="*/ 7 w 92"/>
                <a:gd name="T23" fmla="*/ 77 h 144"/>
                <a:gd name="T24" fmla="*/ 8 w 92"/>
                <a:gd name="T25" fmla="*/ 77 h 144"/>
                <a:gd name="T26" fmla="*/ 22 w 92"/>
                <a:gd name="T27" fmla="*/ 109 h 144"/>
                <a:gd name="T28" fmla="*/ 22 w 92"/>
                <a:gd name="T29" fmla="*/ 122 h 144"/>
                <a:gd name="T30" fmla="*/ 22 w 92"/>
                <a:gd name="T31" fmla="*/ 123 h 144"/>
                <a:gd name="T32" fmla="*/ 46 w 92"/>
                <a:gd name="T33" fmla="*/ 144 h 144"/>
                <a:gd name="T34" fmla="*/ 46 w 92"/>
                <a:gd name="T35" fmla="*/ 144 h 144"/>
                <a:gd name="T36" fmla="*/ 46 w 92"/>
                <a:gd name="T37" fmla="*/ 144 h 144"/>
                <a:gd name="T38" fmla="*/ 70 w 92"/>
                <a:gd name="T39" fmla="*/ 123 h 144"/>
                <a:gd name="T40" fmla="*/ 70 w 92"/>
                <a:gd name="T41" fmla="*/ 12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2" h="144">
                  <a:moveTo>
                    <a:pt x="70" y="122"/>
                  </a:moveTo>
                  <a:cubicBezTo>
                    <a:pt x="70" y="109"/>
                    <a:pt x="70" y="109"/>
                    <a:pt x="70" y="109"/>
                  </a:cubicBezTo>
                  <a:cubicBezTo>
                    <a:pt x="78" y="101"/>
                    <a:pt x="84" y="89"/>
                    <a:pt x="85" y="77"/>
                  </a:cubicBezTo>
                  <a:cubicBezTo>
                    <a:pt x="85" y="77"/>
                    <a:pt x="85" y="77"/>
                    <a:pt x="85" y="77"/>
                  </a:cubicBezTo>
                  <a:cubicBezTo>
                    <a:pt x="89" y="77"/>
                    <a:pt x="92" y="74"/>
                    <a:pt x="92" y="69"/>
                  </a:cubicBezTo>
                  <a:cubicBezTo>
                    <a:pt x="92" y="66"/>
                    <a:pt x="91" y="63"/>
                    <a:pt x="88" y="62"/>
                  </a:cubicBezTo>
                  <a:cubicBezTo>
                    <a:pt x="89" y="57"/>
                    <a:pt x="90" y="52"/>
                    <a:pt x="90" y="47"/>
                  </a:cubicBezTo>
                  <a:cubicBezTo>
                    <a:pt x="90" y="21"/>
                    <a:pt x="71" y="0"/>
                    <a:pt x="46" y="0"/>
                  </a:cubicBezTo>
                  <a:cubicBezTo>
                    <a:pt x="22" y="0"/>
                    <a:pt x="2" y="21"/>
                    <a:pt x="2" y="47"/>
                  </a:cubicBezTo>
                  <a:cubicBezTo>
                    <a:pt x="2" y="52"/>
                    <a:pt x="3" y="57"/>
                    <a:pt x="4" y="62"/>
                  </a:cubicBezTo>
                  <a:cubicBezTo>
                    <a:pt x="2" y="63"/>
                    <a:pt x="0" y="66"/>
                    <a:pt x="0" y="69"/>
                  </a:cubicBezTo>
                  <a:cubicBezTo>
                    <a:pt x="0" y="74"/>
                    <a:pt x="3" y="77"/>
                    <a:pt x="7" y="77"/>
                  </a:cubicBezTo>
                  <a:cubicBezTo>
                    <a:pt x="7" y="77"/>
                    <a:pt x="7" y="77"/>
                    <a:pt x="8" y="77"/>
                  </a:cubicBezTo>
                  <a:cubicBezTo>
                    <a:pt x="8" y="89"/>
                    <a:pt x="14" y="101"/>
                    <a:pt x="22" y="109"/>
                  </a:cubicBezTo>
                  <a:cubicBezTo>
                    <a:pt x="22" y="122"/>
                    <a:pt x="22" y="122"/>
                    <a:pt x="22" y="122"/>
                  </a:cubicBezTo>
                  <a:cubicBezTo>
                    <a:pt x="22" y="122"/>
                    <a:pt x="22" y="123"/>
                    <a:pt x="22" y="123"/>
                  </a:cubicBezTo>
                  <a:cubicBezTo>
                    <a:pt x="23" y="125"/>
                    <a:pt x="33" y="144"/>
                    <a:pt x="46" y="144"/>
                  </a:cubicBezTo>
                  <a:cubicBezTo>
                    <a:pt x="46" y="144"/>
                    <a:pt x="46" y="144"/>
                    <a:pt x="46" y="144"/>
                  </a:cubicBezTo>
                  <a:cubicBezTo>
                    <a:pt x="46" y="144"/>
                    <a:pt x="46" y="144"/>
                    <a:pt x="46" y="144"/>
                  </a:cubicBezTo>
                  <a:cubicBezTo>
                    <a:pt x="59" y="144"/>
                    <a:pt x="68" y="125"/>
                    <a:pt x="70" y="123"/>
                  </a:cubicBezTo>
                  <a:cubicBezTo>
                    <a:pt x="70" y="123"/>
                    <a:pt x="70" y="122"/>
                    <a:pt x="70"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cxnSp>
        <p:nvCxnSpPr>
          <p:cNvPr id="50" name="直接连接符 49"/>
          <p:cNvCxnSpPr>
            <a:stCxn id="42" idx="0"/>
            <a:endCxn id="60" idx="2"/>
          </p:cNvCxnSpPr>
          <p:nvPr/>
        </p:nvCxnSpPr>
        <p:spPr>
          <a:xfrm flipV="1">
            <a:off x="2688987" y="1670072"/>
            <a:ext cx="1456317" cy="1100284"/>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42" idx="3"/>
            <a:endCxn id="66" idx="2"/>
          </p:cNvCxnSpPr>
          <p:nvPr/>
        </p:nvCxnSpPr>
        <p:spPr>
          <a:xfrm flipV="1">
            <a:off x="2778736" y="3291491"/>
            <a:ext cx="1366568" cy="18865"/>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42" idx="2"/>
            <a:endCxn id="67" idx="2"/>
          </p:cNvCxnSpPr>
          <p:nvPr/>
        </p:nvCxnSpPr>
        <p:spPr>
          <a:xfrm>
            <a:off x="2688987" y="3850356"/>
            <a:ext cx="1456317" cy="1062554"/>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nvGrpSpPr>
          <p:cNvPr id="68" name="组合 67"/>
          <p:cNvGrpSpPr/>
          <p:nvPr/>
        </p:nvGrpSpPr>
        <p:grpSpPr>
          <a:xfrm>
            <a:off x="4145304" y="1261558"/>
            <a:ext cx="817028" cy="4059866"/>
            <a:chOff x="4813609" y="1391640"/>
            <a:chExt cx="817028" cy="4059866"/>
          </a:xfrm>
        </p:grpSpPr>
        <p:sp>
          <p:nvSpPr>
            <p:cNvPr id="60" name="椭圆 59"/>
            <p:cNvSpPr/>
            <p:nvPr/>
          </p:nvSpPr>
          <p:spPr>
            <a:xfrm>
              <a:off x="4813609" y="1391640"/>
              <a:ext cx="817028" cy="817028"/>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smtClean="0"/>
                <a:t>4</a:t>
              </a:r>
              <a:endParaRPr lang="zh-CN" altLang="en-US" sz="4000" dirty="0"/>
            </a:p>
          </p:txBody>
        </p:sp>
        <p:sp>
          <p:nvSpPr>
            <p:cNvPr id="66" name="椭圆 65"/>
            <p:cNvSpPr/>
            <p:nvPr/>
          </p:nvSpPr>
          <p:spPr>
            <a:xfrm>
              <a:off x="4813609" y="3013059"/>
              <a:ext cx="817028" cy="817028"/>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smtClean="0"/>
                <a:t>5</a:t>
              </a:r>
              <a:endParaRPr lang="zh-CN" altLang="en-US" sz="4000" dirty="0"/>
            </a:p>
          </p:txBody>
        </p:sp>
        <p:sp>
          <p:nvSpPr>
            <p:cNvPr id="67" name="椭圆 66"/>
            <p:cNvSpPr/>
            <p:nvPr/>
          </p:nvSpPr>
          <p:spPr>
            <a:xfrm>
              <a:off x="4813609" y="4634478"/>
              <a:ext cx="817028" cy="817028"/>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t>6</a:t>
              </a:r>
              <a:endParaRPr lang="zh-CN" altLang="en-US" sz="4000" dirty="0"/>
            </a:p>
          </p:txBody>
        </p:sp>
      </p:grpSp>
      <p:graphicFrame>
        <p:nvGraphicFramePr>
          <p:cNvPr id="73" name="表格 72"/>
          <p:cNvGraphicFramePr>
            <a:graphicFrameLocks noGrp="1"/>
          </p:cNvGraphicFramePr>
          <p:nvPr>
            <p:extLst>
              <p:ext uri="{D42A27DB-BD31-4B8C-83A1-F6EECF244321}">
                <p14:modId xmlns:p14="http://schemas.microsoft.com/office/powerpoint/2010/main" val="60154861"/>
              </p:ext>
            </p:extLst>
          </p:nvPr>
        </p:nvGraphicFramePr>
        <p:xfrm>
          <a:off x="5084376" y="1094389"/>
          <a:ext cx="6140672" cy="4758664"/>
        </p:xfrm>
        <a:graphic>
          <a:graphicData uri="http://schemas.openxmlformats.org/drawingml/2006/table">
            <a:tbl>
              <a:tblPr firstRow="1" bandRow="1">
                <a:tableStyleId>{5C22544A-7EE6-4342-B048-85BDC9FD1C3A}</a:tableStyleId>
              </a:tblPr>
              <a:tblGrid>
                <a:gridCol w="767584">
                  <a:extLst>
                    <a:ext uri="{9D8B030D-6E8A-4147-A177-3AD203B41FA5}">
                      <a16:colId xmlns:a16="http://schemas.microsoft.com/office/drawing/2014/main" val="20000"/>
                    </a:ext>
                  </a:extLst>
                </a:gridCol>
                <a:gridCol w="767584">
                  <a:extLst>
                    <a:ext uri="{9D8B030D-6E8A-4147-A177-3AD203B41FA5}">
                      <a16:colId xmlns:a16="http://schemas.microsoft.com/office/drawing/2014/main" val="20001"/>
                    </a:ext>
                  </a:extLst>
                </a:gridCol>
                <a:gridCol w="767584">
                  <a:extLst>
                    <a:ext uri="{9D8B030D-6E8A-4147-A177-3AD203B41FA5}">
                      <a16:colId xmlns:a16="http://schemas.microsoft.com/office/drawing/2014/main" val="20002"/>
                    </a:ext>
                  </a:extLst>
                </a:gridCol>
                <a:gridCol w="767584">
                  <a:extLst>
                    <a:ext uri="{9D8B030D-6E8A-4147-A177-3AD203B41FA5}">
                      <a16:colId xmlns:a16="http://schemas.microsoft.com/office/drawing/2014/main" val="20003"/>
                    </a:ext>
                  </a:extLst>
                </a:gridCol>
                <a:gridCol w="767584">
                  <a:extLst>
                    <a:ext uri="{9D8B030D-6E8A-4147-A177-3AD203B41FA5}">
                      <a16:colId xmlns:a16="http://schemas.microsoft.com/office/drawing/2014/main" val="20004"/>
                    </a:ext>
                  </a:extLst>
                </a:gridCol>
                <a:gridCol w="767584">
                  <a:extLst>
                    <a:ext uri="{9D8B030D-6E8A-4147-A177-3AD203B41FA5}">
                      <a16:colId xmlns:a16="http://schemas.microsoft.com/office/drawing/2014/main" val="20005"/>
                    </a:ext>
                  </a:extLst>
                </a:gridCol>
                <a:gridCol w="767584">
                  <a:extLst>
                    <a:ext uri="{9D8B030D-6E8A-4147-A177-3AD203B41FA5}">
                      <a16:colId xmlns:a16="http://schemas.microsoft.com/office/drawing/2014/main" val="20006"/>
                    </a:ext>
                  </a:extLst>
                </a:gridCol>
                <a:gridCol w="767584">
                  <a:extLst>
                    <a:ext uri="{9D8B030D-6E8A-4147-A177-3AD203B41FA5}">
                      <a16:colId xmlns:a16="http://schemas.microsoft.com/office/drawing/2014/main" val="20007"/>
                    </a:ext>
                  </a:extLst>
                </a:gridCol>
              </a:tblGrid>
              <a:tr h="1175372">
                <a:tc gridSpan="8">
                  <a:txBody>
                    <a:bodyPr/>
                    <a:lstStyle/>
                    <a:p>
                      <a:pPr algn="l"/>
                      <a:r>
                        <a:rPr lang="zh-TW" altLang="en-US" sz="2400" b="0" i="0" kern="1200" dirty="0" smtClean="0">
                          <a:solidFill>
                            <a:schemeClr val="accent5">
                              <a:lumMod val="75000"/>
                            </a:schemeClr>
                          </a:solidFill>
                          <a:effectLst/>
                          <a:latin typeface="Segoe UI Semibold" panose="020B0702040204020203" pitchFamily="34" charset="0"/>
                          <a:ea typeface="+mn-ea"/>
                          <a:cs typeface="+mn-cs"/>
                        </a:rPr>
                        <a:t>投放範圍最北邊的景點叫什麼</a:t>
                      </a:r>
                      <a:r>
                        <a:rPr lang="en-US" altLang="zh-TW" sz="2400" b="0" i="0" kern="1200" dirty="0" smtClean="0">
                          <a:solidFill>
                            <a:schemeClr val="accent5">
                              <a:lumMod val="75000"/>
                            </a:schemeClr>
                          </a:solidFill>
                          <a:effectLst/>
                          <a:latin typeface="Segoe UI Semibold" panose="020B0702040204020203" pitchFamily="34" charset="0"/>
                          <a:ea typeface="+mn-ea"/>
                          <a:cs typeface="+mn-cs"/>
                        </a:rPr>
                        <a:t>?</a:t>
                      </a:r>
                    </a:p>
                    <a:p>
                      <a:pPr algn="l"/>
                      <a:r>
                        <a:rPr lang="en-US" altLang="zh-TW" sz="2000" b="0" i="0" kern="1200" dirty="0" smtClean="0">
                          <a:solidFill>
                            <a:srgbClr val="C00000"/>
                          </a:solidFill>
                          <a:effectLst/>
                          <a:latin typeface="Segoe UI Semibold" panose="020B0702040204020203" pitchFamily="34" charset="0"/>
                          <a:ea typeface="+mn-ea"/>
                          <a:cs typeface="+mn-cs"/>
                        </a:rPr>
                        <a:t>【</a:t>
                      </a:r>
                      <a:r>
                        <a:rPr lang="zh-TW" altLang="en-US" sz="2000" b="0" i="0" kern="1200" dirty="0" smtClean="0">
                          <a:solidFill>
                            <a:srgbClr val="C00000"/>
                          </a:solidFill>
                          <a:effectLst/>
                          <a:latin typeface="Segoe UI Semibold" panose="020B0702040204020203" pitchFamily="34" charset="0"/>
                          <a:ea typeface="+mn-ea"/>
                          <a:cs typeface="+mn-cs"/>
                        </a:rPr>
                        <a:t>蓮池潭</a:t>
                      </a:r>
                      <a:r>
                        <a:rPr lang="en-US" altLang="zh-TW" sz="2000" b="0" i="0" kern="1200" dirty="0" smtClean="0">
                          <a:solidFill>
                            <a:srgbClr val="C00000"/>
                          </a:solidFill>
                          <a:effectLst/>
                          <a:latin typeface="Segoe UI Semibold" panose="020B0702040204020203" pitchFamily="34" charset="0"/>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zh-CN"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455612">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1"/>
                  </a:ext>
                </a:extLst>
              </a:tr>
              <a:tr h="1175372">
                <a:tc gridSpan="8">
                  <a:txBody>
                    <a:bodyPr/>
                    <a:lstStyle/>
                    <a:p>
                      <a:pPr algn="l"/>
                      <a:r>
                        <a:rPr lang="zh-TW" altLang="en-US" sz="2400" b="0" i="0" kern="1200" dirty="0" smtClean="0">
                          <a:solidFill>
                            <a:schemeClr val="accent5">
                              <a:lumMod val="75000"/>
                            </a:schemeClr>
                          </a:solidFill>
                          <a:effectLst/>
                          <a:latin typeface="Segoe UI Semibold" panose="020B0702040204020203" pitchFamily="34" charset="0"/>
                          <a:ea typeface="+mn-ea"/>
                          <a:cs typeface="+mn-cs"/>
                        </a:rPr>
                        <a:t>水靈科技在選擇軟體開發和平台技術上，一開始以</a:t>
                      </a:r>
                      <a:r>
                        <a:rPr lang="en-US" altLang="zh-TW" sz="2400" b="0" i="0" kern="1200" dirty="0" smtClean="0">
                          <a:solidFill>
                            <a:schemeClr val="accent5">
                              <a:lumMod val="75000"/>
                            </a:schemeClr>
                          </a:solidFill>
                          <a:effectLst/>
                          <a:latin typeface="Segoe UI Semibold" panose="020B0702040204020203" pitchFamily="34" charset="0"/>
                          <a:ea typeface="+mn-ea"/>
                          <a:cs typeface="+mn-cs"/>
                        </a:rPr>
                        <a:t>Delphi</a:t>
                      </a:r>
                      <a:r>
                        <a:rPr lang="zh-TW" altLang="en-US" sz="2400" b="0" i="0" kern="1200" dirty="0" smtClean="0">
                          <a:solidFill>
                            <a:schemeClr val="accent5">
                              <a:lumMod val="75000"/>
                            </a:schemeClr>
                          </a:solidFill>
                          <a:effectLst/>
                          <a:latin typeface="Segoe UI Semibold" panose="020B0702040204020203" pitchFamily="34" charset="0"/>
                          <a:ea typeface="+mn-ea"/>
                          <a:cs typeface="+mn-cs"/>
                        </a:rPr>
                        <a:t>作為開發系統，之後什麼來進行開發</a:t>
                      </a:r>
                      <a:r>
                        <a:rPr lang="en-US" altLang="zh-TW" sz="2400" b="0" i="0" kern="1200" dirty="0" smtClean="0">
                          <a:solidFill>
                            <a:schemeClr val="accent5">
                              <a:lumMod val="75000"/>
                            </a:schemeClr>
                          </a:solidFill>
                          <a:effectLst/>
                          <a:latin typeface="Segoe UI Semibold" panose="020B0702040204020203" pitchFamily="34" charset="0"/>
                          <a:ea typeface="+mn-ea"/>
                          <a:cs typeface="+mn-cs"/>
                        </a:rPr>
                        <a:t>?</a:t>
                      </a:r>
                    </a:p>
                    <a:p>
                      <a:pPr algn="l"/>
                      <a:r>
                        <a:rPr lang="en-US" altLang="zh-TW" sz="2000" b="0" dirty="0" smtClean="0">
                          <a:solidFill>
                            <a:srgbClr val="C00000"/>
                          </a:solidFill>
                        </a:rPr>
                        <a:t>【web</a:t>
                      </a:r>
                      <a:r>
                        <a:rPr lang="zh-TW" altLang="en-US" sz="2000" b="0" dirty="0" smtClean="0">
                          <a:solidFill>
                            <a:srgbClr val="C00000"/>
                          </a:solidFill>
                        </a:rPr>
                        <a:t>化的管理界面進行開發</a:t>
                      </a:r>
                      <a:r>
                        <a:rPr lang="en-US" altLang="zh-TW" sz="2000" b="0" dirty="0" smtClean="0">
                          <a:solidFill>
                            <a:srgbClr val="C00000"/>
                          </a:solidFill>
                        </a:rPr>
                        <a:t>】</a:t>
                      </a:r>
                      <a:endParaRPr lang="zh-CN" altLang="en-US" sz="2000" b="0" dirty="0">
                        <a:solidFill>
                          <a:srgbClr val="C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455612">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3"/>
                  </a:ext>
                </a:extLst>
              </a:tr>
              <a:tr h="1175372">
                <a:tc gridSpan="8">
                  <a:txBody>
                    <a:bodyPr/>
                    <a:lstStyle/>
                    <a:p>
                      <a:pPr algn="l"/>
                      <a:r>
                        <a:rPr lang="en-US" altLang="zh-TW" sz="2400" b="0" i="0" kern="1200" dirty="0" smtClean="0">
                          <a:solidFill>
                            <a:schemeClr val="accent5">
                              <a:lumMod val="75000"/>
                            </a:schemeClr>
                          </a:solidFill>
                          <a:effectLst/>
                          <a:latin typeface="Segoe UI Semibold" panose="020B0702040204020203" pitchFamily="34" charset="0"/>
                          <a:ea typeface="+mn-ea"/>
                          <a:cs typeface="+mn-cs"/>
                        </a:rPr>
                        <a:t>C Bike</a:t>
                      </a:r>
                      <a:r>
                        <a:rPr lang="zh-TW" altLang="en-US" sz="2400" b="0" i="0" kern="1200" dirty="0" smtClean="0">
                          <a:solidFill>
                            <a:schemeClr val="accent5">
                              <a:lumMod val="75000"/>
                            </a:schemeClr>
                          </a:solidFill>
                          <a:effectLst/>
                          <a:latin typeface="Segoe UI Semibold" panose="020B0702040204020203" pitchFamily="34" charset="0"/>
                          <a:ea typeface="+mn-ea"/>
                          <a:cs typeface="+mn-cs"/>
                        </a:rPr>
                        <a:t>的支付方式有哪兩種</a:t>
                      </a:r>
                      <a:r>
                        <a:rPr lang="en-US" altLang="zh-TW" sz="2400" b="0" i="0" kern="1200" dirty="0" smtClean="0">
                          <a:solidFill>
                            <a:schemeClr val="accent5">
                              <a:lumMod val="75000"/>
                            </a:schemeClr>
                          </a:solidFill>
                          <a:effectLst/>
                          <a:latin typeface="Segoe UI Semibold" panose="020B0702040204020203" pitchFamily="34" charset="0"/>
                          <a:ea typeface="+mn-ea"/>
                          <a:cs typeface="+mn-cs"/>
                        </a:rPr>
                        <a:t>?</a:t>
                      </a:r>
                    </a:p>
                    <a:p>
                      <a:pPr algn="l"/>
                      <a:r>
                        <a:rPr lang="en-US" altLang="zh-CN" sz="2000" b="0" dirty="0" smtClean="0">
                          <a:solidFill>
                            <a:srgbClr val="C00000"/>
                          </a:solidFill>
                        </a:rPr>
                        <a:t>【</a:t>
                      </a:r>
                      <a:r>
                        <a:rPr lang="zh-TW" altLang="en-US" sz="2000" b="0" dirty="0" smtClean="0">
                          <a:solidFill>
                            <a:srgbClr val="C00000"/>
                          </a:solidFill>
                        </a:rPr>
                        <a:t>信用卡、一卡通</a:t>
                      </a:r>
                      <a:r>
                        <a:rPr lang="en-US" altLang="zh-CN" sz="2000" b="0" dirty="0" smtClean="0">
                          <a:solidFill>
                            <a:srgbClr val="C00000"/>
                          </a:solidFill>
                        </a:rPr>
                        <a:t>】</a:t>
                      </a:r>
                    </a:p>
                    <a:p>
                      <a:pPr algn="l"/>
                      <a:r>
                        <a:rPr lang="en-US" altLang="zh-CN" sz="2000" b="0" dirty="0" smtClean="0">
                          <a:solidFill>
                            <a:schemeClr val="accent5">
                              <a:lumMod val="75000"/>
                            </a:schemeClr>
                          </a:solidFill>
                        </a:rPr>
                        <a:t>【</a:t>
                      </a:r>
                      <a:r>
                        <a:rPr lang="zh-TW" altLang="en-US" sz="2000" b="0" dirty="0" smtClean="0">
                          <a:solidFill>
                            <a:schemeClr val="accent5">
                              <a:lumMod val="75000"/>
                            </a:schemeClr>
                          </a:solidFill>
                        </a:rPr>
                        <a:t>目前已經可以使用悠遊卡支付</a:t>
                      </a:r>
                      <a:r>
                        <a:rPr lang="en-US" altLang="zh-CN" sz="2000" b="0" dirty="0" smtClean="0">
                          <a:solidFill>
                            <a:schemeClr val="accent5">
                              <a:lumMod val="75000"/>
                            </a:schemeClr>
                          </a:solidFill>
                        </a:rPr>
                        <a:t>】</a:t>
                      </a:r>
                      <a:endParaRPr lang="zh-CN" altLang="en-US" sz="20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zh-CN"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0" name="圆角矩形 15"/>
          <p:cNvSpPr/>
          <p:nvPr/>
        </p:nvSpPr>
        <p:spPr>
          <a:xfrm>
            <a:off x="5099937" y="1730620"/>
            <a:ext cx="6390257" cy="514643"/>
          </a:xfrm>
          <a:prstGeom prst="roundRect">
            <a:avLst/>
          </a:prstGeom>
          <a:solidFill>
            <a:srgbClr val="5E86CE"/>
          </a:solidFill>
          <a:ln>
            <a:solidFill>
              <a:srgbClr val="7B9CD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cs typeface="Times New Roman" panose="02020603050405020304" pitchFamily="18" charset="0"/>
            </a:endParaRPr>
          </a:p>
        </p:txBody>
      </p:sp>
      <p:sp>
        <p:nvSpPr>
          <p:cNvPr id="21" name="圆角矩形 15"/>
          <p:cNvSpPr/>
          <p:nvPr/>
        </p:nvSpPr>
        <p:spPr>
          <a:xfrm>
            <a:off x="5099937" y="3891904"/>
            <a:ext cx="6390257" cy="514643"/>
          </a:xfrm>
          <a:prstGeom prst="roundRect">
            <a:avLst/>
          </a:prstGeom>
          <a:solidFill>
            <a:srgbClr val="5E86CE"/>
          </a:solidFill>
          <a:ln>
            <a:solidFill>
              <a:srgbClr val="7B9CD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cs typeface="Times New Roman" panose="02020603050405020304" pitchFamily="18" charset="0"/>
            </a:endParaRPr>
          </a:p>
        </p:txBody>
      </p:sp>
      <p:sp>
        <p:nvSpPr>
          <p:cNvPr id="22" name="圆角矩形 15"/>
          <p:cNvSpPr/>
          <p:nvPr/>
        </p:nvSpPr>
        <p:spPr>
          <a:xfrm>
            <a:off x="5102340" y="5125724"/>
            <a:ext cx="6390257" cy="634002"/>
          </a:xfrm>
          <a:prstGeom prst="roundRect">
            <a:avLst/>
          </a:prstGeom>
          <a:solidFill>
            <a:srgbClr val="5E86CE"/>
          </a:solidFill>
          <a:ln>
            <a:solidFill>
              <a:srgbClr val="7B9CD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cs typeface="Times New Roman" panose="02020603050405020304" pitchFamily="18" charset="0"/>
            </a:endParaRPr>
          </a:p>
        </p:txBody>
      </p:sp>
      <p:sp>
        <p:nvSpPr>
          <p:cNvPr id="23" name="向左箭號 22">
            <a:hlinkClick r:id="rId2" action="ppaction://hlinksldjump"/>
          </p:cNvPr>
          <p:cNvSpPr/>
          <p:nvPr/>
        </p:nvSpPr>
        <p:spPr>
          <a:xfrm>
            <a:off x="11038115" y="6122466"/>
            <a:ext cx="705394" cy="587828"/>
          </a:xfrm>
          <a:prstGeom prst="leftArrow">
            <a:avLst/>
          </a:prstGeom>
          <a:solidFill>
            <a:srgbClr val="5E86CE"/>
          </a:solidFill>
          <a:ln>
            <a:solidFill>
              <a:srgbClr val="5E86C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24" name="圆角矩形 15"/>
          <p:cNvSpPr/>
          <p:nvPr/>
        </p:nvSpPr>
        <p:spPr>
          <a:xfrm>
            <a:off x="5084372" y="870396"/>
            <a:ext cx="6493246" cy="1383684"/>
          </a:xfrm>
          <a:prstGeom prst="roundRect">
            <a:avLst/>
          </a:prstGeom>
          <a:solidFill>
            <a:srgbClr val="5E86CE"/>
          </a:solidFill>
          <a:ln>
            <a:solidFill>
              <a:srgbClr val="7B9CD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cs typeface="Times New Roman" panose="02020603050405020304" pitchFamily="18" charset="0"/>
            </a:endParaRPr>
          </a:p>
        </p:txBody>
      </p:sp>
      <p:sp>
        <p:nvSpPr>
          <p:cNvPr id="25" name="圆角矩形 15"/>
          <p:cNvSpPr/>
          <p:nvPr/>
        </p:nvSpPr>
        <p:spPr>
          <a:xfrm>
            <a:off x="5084372" y="2775805"/>
            <a:ext cx="6493246" cy="1622345"/>
          </a:xfrm>
          <a:prstGeom prst="roundRect">
            <a:avLst/>
          </a:prstGeom>
          <a:solidFill>
            <a:srgbClr val="5E86CE"/>
          </a:solidFill>
          <a:ln>
            <a:solidFill>
              <a:srgbClr val="7B9CD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cs typeface="Times New Roman" panose="02020603050405020304" pitchFamily="18" charset="0"/>
            </a:endParaRPr>
          </a:p>
        </p:txBody>
      </p:sp>
      <p:sp>
        <p:nvSpPr>
          <p:cNvPr id="26" name="圆角矩形 15"/>
          <p:cNvSpPr/>
          <p:nvPr/>
        </p:nvSpPr>
        <p:spPr>
          <a:xfrm>
            <a:off x="5084372" y="4557412"/>
            <a:ext cx="6493246" cy="1383684"/>
          </a:xfrm>
          <a:prstGeom prst="roundRect">
            <a:avLst/>
          </a:prstGeom>
          <a:solidFill>
            <a:srgbClr val="5E86CE"/>
          </a:solidFill>
          <a:ln>
            <a:solidFill>
              <a:srgbClr val="7B9CD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cs typeface="Times New Roman" panose="02020603050405020304" pitchFamily="18" charset="0"/>
            </a:endParaRPr>
          </a:p>
        </p:txBody>
      </p:sp>
      <p:sp>
        <p:nvSpPr>
          <p:cNvPr id="28" name="向右箭號 27">
            <a:hlinkClick r:id="rId3" action="ppaction://hlinksldjump"/>
          </p:cNvPr>
          <p:cNvSpPr/>
          <p:nvPr/>
        </p:nvSpPr>
        <p:spPr>
          <a:xfrm>
            <a:off x="290526" y="5028059"/>
            <a:ext cx="591656" cy="586729"/>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Tree>
    <p:extLst>
      <p:ext uri="{BB962C8B-B14F-4D97-AF65-F5344CB8AC3E}">
        <p14:creationId xmlns:p14="http://schemas.microsoft.com/office/powerpoint/2010/main" val="831904111"/>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4" grpId="0" animBg="1"/>
      <p:bldP spid="25" grpId="0" animBg="1"/>
      <p:bldP spid="2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p:nvSpPr>
        <p:spPr>
          <a:xfrm>
            <a:off x="-342900" y="1828641"/>
            <a:ext cx="5086350" cy="609917"/>
          </a:xfrm>
          <a:prstGeom prst="parallelogram">
            <a:avLst>
              <a:gd name="adj" fmla="val 4374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aphicFrame>
        <p:nvGraphicFramePr>
          <p:cNvPr id="6" name="表格 5"/>
          <p:cNvGraphicFramePr>
            <a:graphicFrameLocks noGrp="1"/>
          </p:cNvGraphicFramePr>
          <p:nvPr>
            <p:extLst>
              <p:ext uri="{D42A27DB-BD31-4B8C-83A1-F6EECF244321}">
                <p14:modId xmlns:p14="http://schemas.microsoft.com/office/powerpoint/2010/main" val="4144802622"/>
              </p:ext>
            </p:extLst>
          </p:nvPr>
        </p:nvGraphicFramePr>
        <p:xfrm>
          <a:off x="3780631" y="1828641"/>
          <a:ext cx="4630738" cy="4286409"/>
        </p:xfrm>
        <a:graphic>
          <a:graphicData uri="http://schemas.openxmlformats.org/drawingml/2006/table">
            <a:tbl>
              <a:tblPr firstRow="1" bandRow="1">
                <a:tableStyleId>{5C22544A-7EE6-4342-B048-85BDC9FD1C3A}</a:tableStyleId>
              </a:tblPr>
              <a:tblGrid>
                <a:gridCol w="4630738">
                  <a:extLst>
                    <a:ext uri="{9D8B030D-6E8A-4147-A177-3AD203B41FA5}">
                      <a16:colId xmlns:a16="http://schemas.microsoft.com/office/drawing/2014/main" val="20000"/>
                    </a:ext>
                  </a:extLst>
                </a:gridCol>
              </a:tblGrid>
              <a:tr h="962066">
                <a:tc>
                  <a:txBody>
                    <a:bodyPr/>
                    <a:lstStyle/>
                    <a:p>
                      <a:pPr algn="ctr"/>
                      <a:r>
                        <a:rPr lang="en-US" altLang="zh-TW" sz="4000" dirty="0" smtClean="0">
                          <a:solidFill>
                            <a:schemeClr val="accent5">
                              <a:lumMod val="75000"/>
                            </a:schemeClr>
                          </a:solidFill>
                        </a:rPr>
                        <a:t>Bonus</a:t>
                      </a:r>
                      <a:endParaRPr lang="zh-CN" altLang="en-US" sz="4000" dirty="0">
                        <a:solidFill>
                          <a:schemeClr val="accent5">
                            <a:lumMod val="75000"/>
                          </a:schemeClr>
                        </a:solidFill>
                      </a:endParaRP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noFill/>
                  </a:tcPr>
                </a:tc>
                <a:extLst>
                  <a:ext uri="{0D108BD9-81ED-4DB2-BD59-A6C34878D82A}">
                    <a16:rowId xmlns:a16="http://schemas.microsoft.com/office/drawing/2014/main" val="10000"/>
                  </a:ext>
                </a:extLst>
              </a:tr>
              <a:tr h="3324343">
                <a:tc>
                  <a: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endParaRPr lang="zh-CN" altLang="en-US" dirty="0"/>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cxnSp>
        <p:nvCxnSpPr>
          <p:cNvPr id="8" name="直接连接符 7"/>
          <p:cNvCxnSpPr/>
          <p:nvPr/>
        </p:nvCxnSpPr>
        <p:spPr>
          <a:xfrm>
            <a:off x="0" y="2133600"/>
            <a:ext cx="4743450" cy="0"/>
          </a:xfrm>
          <a:prstGeom prst="line">
            <a:avLst/>
          </a:prstGeom>
          <a:ln w="254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9" name="平行四边形 8"/>
          <p:cNvSpPr/>
          <p:nvPr/>
        </p:nvSpPr>
        <p:spPr>
          <a:xfrm>
            <a:off x="7486650" y="1828641"/>
            <a:ext cx="5086350" cy="609917"/>
          </a:xfrm>
          <a:prstGeom prst="parallelogram">
            <a:avLst>
              <a:gd name="adj" fmla="val 4374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10" name="直接连接符 9"/>
          <p:cNvCxnSpPr>
            <a:stCxn id="9" idx="5"/>
          </p:cNvCxnSpPr>
          <p:nvPr/>
        </p:nvCxnSpPr>
        <p:spPr>
          <a:xfrm>
            <a:off x="7620039" y="2133600"/>
            <a:ext cx="4952961" cy="0"/>
          </a:xfrm>
          <a:prstGeom prst="line">
            <a:avLst/>
          </a:prstGeom>
          <a:ln w="25400" cap="rnd">
            <a:solidFill>
              <a:schemeClr val="bg1"/>
            </a:solidFill>
          </a:ln>
        </p:spPr>
        <p:style>
          <a:lnRef idx="1">
            <a:schemeClr val="accent1"/>
          </a:lnRef>
          <a:fillRef idx="0">
            <a:schemeClr val="accent1"/>
          </a:fillRef>
          <a:effectRef idx="0">
            <a:schemeClr val="accent1"/>
          </a:effectRef>
          <a:fontRef idx="minor">
            <a:schemeClr val="tx1"/>
          </a:fontRef>
        </p:style>
      </p:cxnSp>
      <p:pic>
        <p:nvPicPr>
          <p:cNvPr id="1026" name="Picture 2" descr="https://cdn0.iconfinder.com/data/icons/expenses-vs-income/30/__bonus_money_bag_revenew-256.png"/>
          <p:cNvPicPr>
            <a:picLocks noChangeAspect="1" noChangeArrowheads="1"/>
          </p:cNvPicPr>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4743450" y="3098466"/>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7" name="向右箭號 6">
            <a:hlinkClick r:id="rId3" action="ppaction://hlinksldjump"/>
          </p:cNvPr>
          <p:cNvSpPr/>
          <p:nvPr/>
        </p:nvSpPr>
        <p:spPr>
          <a:xfrm>
            <a:off x="10703859" y="5891868"/>
            <a:ext cx="892884" cy="885449"/>
          </a:xfrm>
          <a:prstGeom prst="right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11" name="文字方塊 10"/>
          <p:cNvSpPr txBox="1"/>
          <p:nvPr/>
        </p:nvSpPr>
        <p:spPr>
          <a:xfrm>
            <a:off x="10534445" y="5386932"/>
            <a:ext cx="980781" cy="584775"/>
          </a:xfrm>
          <a:prstGeom prst="rect">
            <a:avLst/>
          </a:prstGeom>
          <a:noFill/>
        </p:spPr>
        <p:txBody>
          <a:bodyPr wrap="none" rtlCol="0">
            <a:spAutoFit/>
          </a:bodyPr>
          <a:lstStyle/>
          <a:p>
            <a:pPr algn="ctr"/>
            <a:r>
              <a:rPr lang="en-US" altLang="zh-TW" sz="3200" dirty="0" smtClean="0">
                <a:solidFill>
                  <a:srgbClr val="7B9CD7"/>
                </a:solidFill>
              </a:rPr>
              <a:t>Pass</a:t>
            </a:r>
            <a:endParaRPr lang="zh-TW" altLang="en-US" sz="3200" dirty="0" smtClean="0">
              <a:solidFill>
                <a:srgbClr val="7B9CD7"/>
              </a:solidFill>
            </a:endParaRPr>
          </a:p>
        </p:txBody>
      </p:sp>
    </p:spTree>
    <p:extLst>
      <p:ext uri="{BB962C8B-B14F-4D97-AF65-F5344CB8AC3E}">
        <p14:creationId xmlns:p14="http://schemas.microsoft.com/office/powerpoint/2010/main" val="720277588"/>
      </p:ext>
    </p:extLst>
  </p:cSld>
  <p:clrMapOvr>
    <a:masterClrMapping/>
  </p:clrMapOvr>
  <p:transition advClick="0" advTm="0">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圆角矩形 41"/>
          <p:cNvSpPr/>
          <p:nvPr/>
        </p:nvSpPr>
        <p:spPr>
          <a:xfrm>
            <a:off x="2599238" y="2896476"/>
            <a:ext cx="179498" cy="1080000"/>
          </a:xfrm>
          <a:prstGeom prst="roundRect">
            <a:avLst>
              <a:gd name="adj" fmla="val 5000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3" name="矩形 42"/>
          <p:cNvSpPr/>
          <p:nvPr/>
        </p:nvSpPr>
        <p:spPr>
          <a:xfrm>
            <a:off x="1379538" y="2877611"/>
            <a:ext cx="1080000" cy="1080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44" name="组合 43"/>
          <p:cNvGrpSpPr/>
          <p:nvPr/>
        </p:nvGrpSpPr>
        <p:grpSpPr>
          <a:xfrm>
            <a:off x="1551237" y="3059629"/>
            <a:ext cx="736601" cy="715963"/>
            <a:chOff x="1143000" y="5686627"/>
            <a:chExt cx="736601" cy="715963"/>
          </a:xfrm>
          <a:solidFill>
            <a:schemeClr val="bg1"/>
          </a:solidFill>
        </p:grpSpPr>
        <p:sp>
          <p:nvSpPr>
            <p:cNvPr id="45" name="Freeform 852"/>
            <p:cNvSpPr>
              <a:spLocks/>
            </p:cNvSpPr>
            <p:nvPr/>
          </p:nvSpPr>
          <p:spPr bwMode="auto">
            <a:xfrm>
              <a:off x="1466850" y="6256540"/>
              <a:ext cx="88900" cy="142875"/>
            </a:xfrm>
            <a:custGeom>
              <a:avLst/>
              <a:gdLst>
                <a:gd name="T0" fmla="*/ 20 w 24"/>
                <a:gd name="T1" fmla="*/ 1 h 38"/>
                <a:gd name="T2" fmla="*/ 18 w 24"/>
                <a:gd name="T3" fmla="*/ 0 h 38"/>
                <a:gd name="T4" fmla="*/ 16 w 24"/>
                <a:gd name="T5" fmla="*/ 1 h 38"/>
                <a:gd name="T6" fmla="*/ 12 w 24"/>
                <a:gd name="T7" fmla="*/ 1 h 38"/>
                <a:gd name="T8" fmla="*/ 8 w 24"/>
                <a:gd name="T9" fmla="*/ 1 h 38"/>
                <a:gd name="T10" fmla="*/ 6 w 24"/>
                <a:gd name="T11" fmla="*/ 0 h 38"/>
                <a:gd name="T12" fmla="*/ 5 w 24"/>
                <a:gd name="T13" fmla="*/ 1 h 38"/>
                <a:gd name="T14" fmla="*/ 0 w 24"/>
                <a:gd name="T15" fmla="*/ 17 h 38"/>
                <a:gd name="T16" fmla="*/ 0 w 24"/>
                <a:gd name="T17" fmla="*/ 17 h 38"/>
                <a:gd name="T18" fmla="*/ 4 w 24"/>
                <a:gd name="T19" fmla="*/ 37 h 38"/>
                <a:gd name="T20" fmla="*/ 5 w 24"/>
                <a:gd name="T21" fmla="*/ 38 h 38"/>
                <a:gd name="T22" fmla="*/ 19 w 24"/>
                <a:gd name="T23" fmla="*/ 38 h 38"/>
                <a:gd name="T24" fmla="*/ 20 w 24"/>
                <a:gd name="T25" fmla="*/ 37 h 38"/>
                <a:gd name="T26" fmla="*/ 24 w 24"/>
                <a:gd name="T27" fmla="*/ 17 h 38"/>
                <a:gd name="T28" fmla="*/ 24 w 24"/>
                <a:gd name="T29" fmla="*/ 16 h 38"/>
                <a:gd name="T30" fmla="*/ 20 w 24"/>
                <a:gd name="T31"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38">
                  <a:moveTo>
                    <a:pt x="20" y="1"/>
                  </a:moveTo>
                  <a:cubicBezTo>
                    <a:pt x="19" y="1"/>
                    <a:pt x="19" y="0"/>
                    <a:pt x="18" y="0"/>
                  </a:cubicBezTo>
                  <a:cubicBezTo>
                    <a:pt x="17" y="1"/>
                    <a:pt x="17" y="1"/>
                    <a:pt x="16" y="1"/>
                  </a:cubicBezTo>
                  <a:cubicBezTo>
                    <a:pt x="15" y="1"/>
                    <a:pt x="14" y="1"/>
                    <a:pt x="12" y="1"/>
                  </a:cubicBezTo>
                  <a:cubicBezTo>
                    <a:pt x="10" y="1"/>
                    <a:pt x="9" y="1"/>
                    <a:pt x="8" y="1"/>
                  </a:cubicBezTo>
                  <a:cubicBezTo>
                    <a:pt x="8" y="1"/>
                    <a:pt x="7" y="1"/>
                    <a:pt x="6" y="0"/>
                  </a:cubicBezTo>
                  <a:cubicBezTo>
                    <a:pt x="5" y="0"/>
                    <a:pt x="5" y="1"/>
                    <a:pt x="5" y="1"/>
                  </a:cubicBezTo>
                  <a:cubicBezTo>
                    <a:pt x="0" y="17"/>
                    <a:pt x="0" y="17"/>
                    <a:pt x="0" y="17"/>
                  </a:cubicBezTo>
                  <a:cubicBezTo>
                    <a:pt x="0" y="17"/>
                    <a:pt x="0" y="17"/>
                    <a:pt x="0" y="17"/>
                  </a:cubicBezTo>
                  <a:cubicBezTo>
                    <a:pt x="4" y="37"/>
                    <a:pt x="4" y="37"/>
                    <a:pt x="4" y="37"/>
                  </a:cubicBezTo>
                  <a:cubicBezTo>
                    <a:pt x="4" y="38"/>
                    <a:pt x="5" y="38"/>
                    <a:pt x="5" y="38"/>
                  </a:cubicBezTo>
                  <a:cubicBezTo>
                    <a:pt x="19" y="38"/>
                    <a:pt x="19" y="38"/>
                    <a:pt x="19" y="38"/>
                  </a:cubicBezTo>
                  <a:cubicBezTo>
                    <a:pt x="19" y="38"/>
                    <a:pt x="20" y="38"/>
                    <a:pt x="20" y="37"/>
                  </a:cubicBezTo>
                  <a:cubicBezTo>
                    <a:pt x="24" y="17"/>
                    <a:pt x="24" y="17"/>
                    <a:pt x="24" y="17"/>
                  </a:cubicBezTo>
                  <a:cubicBezTo>
                    <a:pt x="24" y="17"/>
                    <a:pt x="24" y="16"/>
                    <a:pt x="24" y="16"/>
                  </a:cubicBezTo>
                  <a:lnTo>
                    <a:pt x="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853"/>
            <p:cNvSpPr>
              <a:spLocks/>
            </p:cNvSpPr>
            <p:nvPr/>
          </p:nvSpPr>
          <p:spPr bwMode="auto">
            <a:xfrm>
              <a:off x="1579563" y="6180340"/>
              <a:ext cx="300038" cy="222250"/>
            </a:xfrm>
            <a:custGeom>
              <a:avLst/>
              <a:gdLst>
                <a:gd name="T0" fmla="*/ 79 w 80"/>
                <a:gd name="T1" fmla="*/ 37 h 59"/>
                <a:gd name="T2" fmla="*/ 15 w 80"/>
                <a:gd name="T3" fmla="*/ 1 h 59"/>
                <a:gd name="T4" fmla="*/ 13 w 80"/>
                <a:gd name="T5" fmla="*/ 0 h 59"/>
                <a:gd name="T6" fmla="*/ 11 w 80"/>
                <a:gd name="T7" fmla="*/ 0 h 59"/>
                <a:gd name="T8" fmla="*/ 11 w 80"/>
                <a:gd name="T9" fmla="*/ 0 h 59"/>
                <a:gd name="T10" fmla="*/ 21 w 80"/>
                <a:gd name="T11" fmla="*/ 22 h 59"/>
                <a:gd name="T12" fmla="*/ 0 w 80"/>
                <a:gd name="T13" fmla="*/ 59 h 59"/>
                <a:gd name="T14" fmla="*/ 76 w 80"/>
                <a:gd name="T15" fmla="*/ 59 h 59"/>
                <a:gd name="T16" fmla="*/ 80 w 80"/>
                <a:gd name="T17" fmla="*/ 54 h 59"/>
                <a:gd name="T18" fmla="*/ 80 w 80"/>
                <a:gd name="T19" fmla="*/ 40 h 59"/>
                <a:gd name="T20" fmla="*/ 79 w 80"/>
                <a:gd name="T21"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59">
                  <a:moveTo>
                    <a:pt x="79" y="37"/>
                  </a:moveTo>
                  <a:cubicBezTo>
                    <a:pt x="61" y="19"/>
                    <a:pt x="39" y="7"/>
                    <a:pt x="15" y="1"/>
                  </a:cubicBezTo>
                  <a:cubicBezTo>
                    <a:pt x="15" y="1"/>
                    <a:pt x="14" y="0"/>
                    <a:pt x="13" y="0"/>
                  </a:cubicBezTo>
                  <a:cubicBezTo>
                    <a:pt x="11" y="0"/>
                    <a:pt x="11" y="0"/>
                    <a:pt x="11" y="0"/>
                  </a:cubicBezTo>
                  <a:cubicBezTo>
                    <a:pt x="11" y="0"/>
                    <a:pt x="11" y="0"/>
                    <a:pt x="11" y="0"/>
                  </a:cubicBezTo>
                  <a:cubicBezTo>
                    <a:pt x="21" y="22"/>
                    <a:pt x="21" y="22"/>
                    <a:pt x="21" y="22"/>
                  </a:cubicBezTo>
                  <a:cubicBezTo>
                    <a:pt x="0" y="59"/>
                    <a:pt x="0" y="59"/>
                    <a:pt x="0" y="59"/>
                  </a:cubicBezTo>
                  <a:cubicBezTo>
                    <a:pt x="76" y="59"/>
                    <a:pt x="76" y="59"/>
                    <a:pt x="76" y="59"/>
                  </a:cubicBezTo>
                  <a:cubicBezTo>
                    <a:pt x="78" y="59"/>
                    <a:pt x="80" y="57"/>
                    <a:pt x="80" y="54"/>
                  </a:cubicBezTo>
                  <a:cubicBezTo>
                    <a:pt x="80" y="40"/>
                    <a:pt x="80" y="40"/>
                    <a:pt x="80" y="40"/>
                  </a:cubicBezTo>
                  <a:cubicBezTo>
                    <a:pt x="80" y="39"/>
                    <a:pt x="80" y="38"/>
                    <a:pt x="79"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854"/>
            <p:cNvSpPr>
              <a:spLocks/>
            </p:cNvSpPr>
            <p:nvPr/>
          </p:nvSpPr>
          <p:spPr bwMode="auto">
            <a:xfrm>
              <a:off x="1143000" y="6180340"/>
              <a:ext cx="296863" cy="222250"/>
            </a:xfrm>
            <a:custGeom>
              <a:avLst/>
              <a:gdLst>
                <a:gd name="T0" fmla="*/ 69 w 79"/>
                <a:gd name="T1" fmla="*/ 0 h 59"/>
                <a:gd name="T2" fmla="*/ 69 w 79"/>
                <a:gd name="T3" fmla="*/ 0 h 59"/>
                <a:gd name="T4" fmla="*/ 68 w 79"/>
                <a:gd name="T5" fmla="*/ 0 h 59"/>
                <a:gd name="T6" fmla="*/ 67 w 79"/>
                <a:gd name="T7" fmla="*/ 1 h 59"/>
                <a:gd name="T8" fmla="*/ 1 w 79"/>
                <a:gd name="T9" fmla="*/ 37 h 59"/>
                <a:gd name="T10" fmla="*/ 0 w 79"/>
                <a:gd name="T11" fmla="*/ 40 h 59"/>
                <a:gd name="T12" fmla="*/ 0 w 79"/>
                <a:gd name="T13" fmla="*/ 54 h 59"/>
                <a:gd name="T14" fmla="*/ 4 w 79"/>
                <a:gd name="T15" fmla="*/ 59 h 59"/>
                <a:gd name="T16" fmla="*/ 79 w 79"/>
                <a:gd name="T17" fmla="*/ 59 h 59"/>
                <a:gd name="T18" fmla="*/ 60 w 79"/>
                <a:gd name="T19" fmla="*/ 22 h 59"/>
                <a:gd name="T20" fmla="*/ 69 w 79"/>
                <a:gd name="T2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59">
                  <a:moveTo>
                    <a:pt x="69" y="0"/>
                  </a:moveTo>
                  <a:cubicBezTo>
                    <a:pt x="69" y="0"/>
                    <a:pt x="69" y="0"/>
                    <a:pt x="69" y="0"/>
                  </a:cubicBezTo>
                  <a:cubicBezTo>
                    <a:pt x="68" y="0"/>
                    <a:pt x="68" y="0"/>
                    <a:pt x="68" y="0"/>
                  </a:cubicBezTo>
                  <a:cubicBezTo>
                    <a:pt x="67" y="0"/>
                    <a:pt x="67" y="0"/>
                    <a:pt x="67" y="1"/>
                  </a:cubicBezTo>
                  <a:cubicBezTo>
                    <a:pt x="42" y="6"/>
                    <a:pt x="20" y="19"/>
                    <a:pt x="1" y="37"/>
                  </a:cubicBezTo>
                  <a:cubicBezTo>
                    <a:pt x="1" y="38"/>
                    <a:pt x="0" y="39"/>
                    <a:pt x="0" y="40"/>
                  </a:cubicBezTo>
                  <a:cubicBezTo>
                    <a:pt x="0" y="54"/>
                    <a:pt x="0" y="54"/>
                    <a:pt x="0" y="54"/>
                  </a:cubicBezTo>
                  <a:cubicBezTo>
                    <a:pt x="0" y="57"/>
                    <a:pt x="2" y="59"/>
                    <a:pt x="4" y="59"/>
                  </a:cubicBezTo>
                  <a:cubicBezTo>
                    <a:pt x="79" y="59"/>
                    <a:pt x="79" y="59"/>
                    <a:pt x="79" y="59"/>
                  </a:cubicBezTo>
                  <a:cubicBezTo>
                    <a:pt x="60" y="22"/>
                    <a:pt x="60" y="22"/>
                    <a:pt x="60" y="22"/>
                  </a:cubicBezTo>
                  <a:lnTo>
                    <a:pt x="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Freeform 855"/>
            <p:cNvSpPr>
              <a:spLocks/>
            </p:cNvSpPr>
            <p:nvPr/>
          </p:nvSpPr>
          <p:spPr bwMode="auto">
            <a:xfrm>
              <a:off x="1338263" y="5686627"/>
              <a:ext cx="346075" cy="539750"/>
            </a:xfrm>
            <a:custGeom>
              <a:avLst/>
              <a:gdLst>
                <a:gd name="T0" fmla="*/ 70 w 92"/>
                <a:gd name="T1" fmla="*/ 122 h 144"/>
                <a:gd name="T2" fmla="*/ 70 w 92"/>
                <a:gd name="T3" fmla="*/ 109 h 144"/>
                <a:gd name="T4" fmla="*/ 85 w 92"/>
                <a:gd name="T5" fmla="*/ 77 h 144"/>
                <a:gd name="T6" fmla="*/ 85 w 92"/>
                <a:gd name="T7" fmla="*/ 77 h 144"/>
                <a:gd name="T8" fmla="*/ 92 w 92"/>
                <a:gd name="T9" fmla="*/ 69 h 144"/>
                <a:gd name="T10" fmla="*/ 88 w 92"/>
                <a:gd name="T11" fmla="*/ 62 h 144"/>
                <a:gd name="T12" fmla="*/ 90 w 92"/>
                <a:gd name="T13" fmla="*/ 47 h 144"/>
                <a:gd name="T14" fmla="*/ 46 w 92"/>
                <a:gd name="T15" fmla="*/ 0 h 144"/>
                <a:gd name="T16" fmla="*/ 2 w 92"/>
                <a:gd name="T17" fmla="*/ 47 h 144"/>
                <a:gd name="T18" fmla="*/ 4 w 92"/>
                <a:gd name="T19" fmla="*/ 62 h 144"/>
                <a:gd name="T20" fmla="*/ 0 w 92"/>
                <a:gd name="T21" fmla="*/ 69 h 144"/>
                <a:gd name="T22" fmla="*/ 7 w 92"/>
                <a:gd name="T23" fmla="*/ 77 h 144"/>
                <a:gd name="T24" fmla="*/ 8 w 92"/>
                <a:gd name="T25" fmla="*/ 77 h 144"/>
                <a:gd name="T26" fmla="*/ 22 w 92"/>
                <a:gd name="T27" fmla="*/ 109 h 144"/>
                <a:gd name="T28" fmla="*/ 22 w 92"/>
                <a:gd name="T29" fmla="*/ 122 h 144"/>
                <a:gd name="T30" fmla="*/ 22 w 92"/>
                <a:gd name="T31" fmla="*/ 123 h 144"/>
                <a:gd name="T32" fmla="*/ 46 w 92"/>
                <a:gd name="T33" fmla="*/ 144 h 144"/>
                <a:gd name="T34" fmla="*/ 46 w 92"/>
                <a:gd name="T35" fmla="*/ 144 h 144"/>
                <a:gd name="T36" fmla="*/ 46 w 92"/>
                <a:gd name="T37" fmla="*/ 144 h 144"/>
                <a:gd name="T38" fmla="*/ 70 w 92"/>
                <a:gd name="T39" fmla="*/ 123 h 144"/>
                <a:gd name="T40" fmla="*/ 70 w 92"/>
                <a:gd name="T41" fmla="*/ 12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2" h="144">
                  <a:moveTo>
                    <a:pt x="70" y="122"/>
                  </a:moveTo>
                  <a:cubicBezTo>
                    <a:pt x="70" y="109"/>
                    <a:pt x="70" y="109"/>
                    <a:pt x="70" y="109"/>
                  </a:cubicBezTo>
                  <a:cubicBezTo>
                    <a:pt x="78" y="101"/>
                    <a:pt x="84" y="89"/>
                    <a:pt x="85" y="77"/>
                  </a:cubicBezTo>
                  <a:cubicBezTo>
                    <a:pt x="85" y="77"/>
                    <a:pt x="85" y="77"/>
                    <a:pt x="85" y="77"/>
                  </a:cubicBezTo>
                  <a:cubicBezTo>
                    <a:pt x="89" y="77"/>
                    <a:pt x="92" y="74"/>
                    <a:pt x="92" y="69"/>
                  </a:cubicBezTo>
                  <a:cubicBezTo>
                    <a:pt x="92" y="66"/>
                    <a:pt x="91" y="63"/>
                    <a:pt x="88" y="62"/>
                  </a:cubicBezTo>
                  <a:cubicBezTo>
                    <a:pt x="89" y="57"/>
                    <a:pt x="90" y="52"/>
                    <a:pt x="90" y="47"/>
                  </a:cubicBezTo>
                  <a:cubicBezTo>
                    <a:pt x="90" y="21"/>
                    <a:pt x="71" y="0"/>
                    <a:pt x="46" y="0"/>
                  </a:cubicBezTo>
                  <a:cubicBezTo>
                    <a:pt x="22" y="0"/>
                    <a:pt x="2" y="21"/>
                    <a:pt x="2" y="47"/>
                  </a:cubicBezTo>
                  <a:cubicBezTo>
                    <a:pt x="2" y="52"/>
                    <a:pt x="3" y="57"/>
                    <a:pt x="4" y="62"/>
                  </a:cubicBezTo>
                  <a:cubicBezTo>
                    <a:pt x="2" y="63"/>
                    <a:pt x="0" y="66"/>
                    <a:pt x="0" y="69"/>
                  </a:cubicBezTo>
                  <a:cubicBezTo>
                    <a:pt x="0" y="74"/>
                    <a:pt x="3" y="77"/>
                    <a:pt x="7" y="77"/>
                  </a:cubicBezTo>
                  <a:cubicBezTo>
                    <a:pt x="7" y="77"/>
                    <a:pt x="7" y="77"/>
                    <a:pt x="8" y="77"/>
                  </a:cubicBezTo>
                  <a:cubicBezTo>
                    <a:pt x="8" y="89"/>
                    <a:pt x="14" y="101"/>
                    <a:pt x="22" y="109"/>
                  </a:cubicBezTo>
                  <a:cubicBezTo>
                    <a:pt x="22" y="122"/>
                    <a:pt x="22" y="122"/>
                    <a:pt x="22" y="122"/>
                  </a:cubicBezTo>
                  <a:cubicBezTo>
                    <a:pt x="22" y="122"/>
                    <a:pt x="22" y="123"/>
                    <a:pt x="22" y="123"/>
                  </a:cubicBezTo>
                  <a:cubicBezTo>
                    <a:pt x="23" y="125"/>
                    <a:pt x="33" y="144"/>
                    <a:pt x="46" y="144"/>
                  </a:cubicBezTo>
                  <a:cubicBezTo>
                    <a:pt x="46" y="144"/>
                    <a:pt x="46" y="144"/>
                    <a:pt x="46" y="144"/>
                  </a:cubicBezTo>
                  <a:cubicBezTo>
                    <a:pt x="46" y="144"/>
                    <a:pt x="46" y="144"/>
                    <a:pt x="46" y="144"/>
                  </a:cubicBezTo>
                  <a:cubicBezTo>
                    <a:pt x="59" y="144"/>
                    <a:pt x="68" y="125"/>
                    <a:pt x="70" y="123"/>
                  </a:cubicBezTo>
                  <a:cubicBezTo>
                    <a:pt x="70" y="123"/>
                    <a:pt x="70" y="122"/>
                    <a:pt x="70"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cxnSp>
        <p:nvCxnSpPr>
          <p:cNvPr id="50" name="直接连接符 49"/>
          <p:cNvCxnSpPr>
            <a:stCxn id="42" idx="0"/>
            <a:endCxn id="60" idx="2"/>
          </p:cNvCxnSpPr>
          <p:nvPr/>
        </p:nvCxnSpPr>
        <p:spPr>
          <a:xfrm flipV="1">
            <a:off x="2688987" y="1796192"/>
            <a:ext cx="1456317" cy="1100284"/>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42" idx="3"/>
            <a:endCxn id="66" idx="2"/>
          </p:cNvCxnSpPr>
          <p:nvPr/>
        </p:nvCxnSpPr>
        <p:spPr>
          <a:xfrm>
            <a:off x="2778736" y="3436476"/>
            <a:ext cx="1366568" cy="185537"/>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42" idx="2"/>
            <a:endCxn id="67" idx="2"/>
          </p:cNvCxnSpPr>
          <p:nvPr/>
        </p:nvCxnSpPr>
        <p:spPr>
          <a:xfrm>
            <a:off x="2688987" y="3976476"/>
            <a:ext cx="1456317" cy="1062554"/>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nvGrpSpPr>
          <p:cNvPr id="68" name="组合 67"/>
          <p:cNvGrpSpPr/>
          <p:nvPr/>
        </p:nvGrpSpPr>
        <p:grpSpPr>
          <a:xfrm>
            <a:off x="4145304" y="1387678"/>
            <a:ext cx="817028" cy="4228026"/>
            <a:chOff x="4813609" y="1391640"/>
            <a:chExt cx="817028" cy="4228026"/>
          </a:xfrm>
        </p:grpSpPr>
        <p:sp>
          <p:nvSpPr>
            <p:cNvPr id="60" name="椭圆 59"/>
            <p:cNvSpPr/>
            <p:nvPr/>
          </p:nvSpPr>
          <p:spPr>
            <a:xfrm>
              <a:off x="4813609" y="1391640"/>
              <a:ext cx="817028" cy="817028"/>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smtClean="0"/>
                <a:t>1</a:t>
              </a:r>
              <a:endParaRPr lang="zh-CN" altLang="en-US" sz="4000" dirty="0"/>
            </a:p>
          </p:txBody>
        </p:sp>
        <p:sp>
          <p:nvSpPr>
            <p:cNvPr id="66" name="椭圆 65"/>
            <p:cNvSpPr/>
            <p:nvPr/>
          </p:nvSpPr>
          <p:spPr>
            <a:xfrm>
              <a:off x="4813609" y="3217461"/>
              <a:ext cx="817028" cy="817028"/>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smtClean="0"/>
                <a:t>2</a:t>
              </a:r>
              <a:endParaRPr lang="zh-CN" altLang="en-US" sz="4000" dirty="0"/>
            </a:p>
          </p:txBody>
        </p:sp>
        <p:sp>
          <p:nvSpPr>
            <p:cNvPr id="67" name="椭圆 66"/>
            <p:cNvSpPr/>
            <p:nvPr/>
          </p:nvSpPr>
          <p:spPr>
            <a:xfrm>
              <a:off x="4813609" y="4802638"/>
              <a:ext cx="817028" cy="817028"/>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smtClean="0"/>
                <a:t>3</a:t>
              </a:r>
              <a:endParaRPr lang="zh-CN" altLang="en-US" sz="4000" dirty="0"/>
            </a:p>
          </p:txBody>
        </p:sp>
      </p:grpSp>
      <p:graphicFrame>
        <p:nvGraphicFramePr>
          <p:cNvPr id="73" name="表格 72"/>
          <p:cNvGraphicFramePr>
            <a:graphicFrameLocks noGrp="1"/>
          </p:cNvGraphicFramePr>
          <p:nvPr>
            <p:extLst>
              <p:ext uri="{D42A27DB-BD31-4B8C-83A1-F6EECF244321}">
                <p14:modId xmlns:p14="http://schemas.microsoft.com/office/powerpoint/2010/main" val="1683905524"/>
              </p:ext>
            </p:extLst>
          </p:nvPr>
        </p:nvGraphicFramePr>
        <p:xfrm>
          <a:off x="5084374" y="1220509"/>
          <a:ext cx="5012128" cy="4758664"/>
        </p:xfrm>
        <a:graphic>
          <a:graphicData uri="http://schemas.openxmlformats.org/drawingml/2006/table">
            <a:tbl>
              <a:tblPr firstRow="1" bandRow="1">
                <a:tableStyleId>{5C22544A-7EE6-4342-B048-85BDC9FD1C3A}</a:tableStyleId>
              </a:tblPr>
              <a:tblGrid>
                <a:gridCol w="626516">
                  <a:extLst>
                    <a:ext uri="{9D8B030D-6E8A-4147-A177-3AD203B41FA5}">
                      <a16:colId xmlns:a16="http://schemas.microsoft.com/office/drawing/2014/main" val="20000"/>
                    </a:ext>
                  </a:extLst>
                </a:gridCol>
                <a:gridCol w="626516">
                  <a:extLst>
                    <a:ext uri="{9D8B030D-6E8A-4147-A177-3AD203B41FA5}">
                      <a16:colId xmlns:a16="http://schemas.microsoft.com/office/drawing/2014/main" val="20001"/>
                    </a:ext>
                  </a:extLst>
                </a:gridCol>
                <a:gridCol w="626516">
                  <a:extLst>
                    <a:ext uri="{9D8B030D-6E8A-4147-A177-3AD203B41FA5}">
                      <a16:colId xmlns:a16="http://schemas.microsoft.com/office/drawing/2014/main" val="20002"/>
                    </a:ext>
                  </a:extLst>
                </a:gridCol>
                <a:gridCol w="626516">
                  <a:extLst>
                    <a:ext uri="{9D8B030D-6E8A-4147-A177-3AD203B41FA5}">
                      <a16:colId xmlns:a16="http://schemas.microsoft.com/office/drawing/2014/main" val="20003"/>
                    </a:ext>
                  </a:extLst>
                </a:gridCol>
                <a:gridCol w="626516">
                  <a:extLst>
                    <a:ext uri="{9D8B030D-6E8A-4147-A177-3AD203B41FA5}">
                      <a16:colId xmlns:a16="http://schemas.microsoft.com/office/drawing/2014/main" val="20004"/>
                    </a:ext>
                  </a:extLst>
                </a:gridCol>
                <a:gridCol w="626516">
                  <a:extLst>
                    <a:ext uri="{9D8B030D-6E8A-4147-A177-3AD203B41FA5}">
                      <a16:colId xmlns:a16="http://schemas.microsoft.com/office/drawing/2014/main" val="20005"/>
                    </a:ext>
                  </a:extLst>
                </a:gridCol>
                <a:gridCol w="626516">
                  <a:extLst>
                    <a:ext uri="{9D8B030D-6E8A-4147-A177-3AD203B41FA5}">
                      <a16:colId xmlns:a16="http://schemas.microsoft.com/office/drawing/2014/main" val="20006"/>
                    </a:ext>
                  </a:extLst>
                </a:gridCol>
                <a:gridCol w="626516">
                  <a:extLst>
                    <a:ext uri="{9D8B030D-6E8A-4147-A177-3AD203B41FA5}">
                      <a16:colId xmlns:a16="http://schemas.microsoft.com/office/drawing/2014/main" val="20007"/>
                    </a:ext>
                  </a:extLst>
                </a:gridCol>
              </a:tblGrid>
              <a:tr h="1175372">
                <a:tc gridSpan="8">
                  <a:txBody>
                    <a:bodyPr/>
                    <a:lstStyle/>
                    <a:p>
                      <a:pPr algn="l"/>
                      <a:r>
                        <a:rPr lang="zh-TW" altLang="en-US" sz="2400" b="0" i="0" kern="1200" dirty="0" smtClean="0">
                          <a:solidFill>
                            <a:schemeClr val="accent5">
                              <a:lumMod val="75000"/>
                            </a:schemeClr>
                          </a:solidFill>
                          <a:effectLst/>
                          <a:latin typeface="Segoe UI Semibold" panose="020B0702040204020203" pitchFamily="34" charset="0"/>
                          <a:ea typeface="+mn-ea"/>
                          <a:cs typeface="+mn-cs"/>
                        </a:rPr>
                        <a:t>如果有一輛車，小明坐在主駕駛，小李坐在副駕駛，小黑坐在後面，請問這輛車是誰的</a:t>
                      </a:r>
                      <a:r>
                        <a:rPr lang="en-US" altLang="zh-TW" sz="2400" b="0" i="0" kern="1200" dirty="0" smtClean="0">
                          <a:solidFill>
                            <a:schemeClr val="accent5">
                              <a:lumMod val="75000"/>
                            </a:schemeClr>
                          </a:solidFill>
                          <a:effectLst/>
                          <a:latin typeface="Segoe UI Semibold" panose="020B0702040204020203" pitchFamily="34" charset="0"/>
                          <a:ea typeface="+mn-ea"/>
                          <a:cs typeface="+mn-cs"/>
                        </a:rPr>
                        <a:t>?</a:t>
                      </a:r>
                      <a:endParaRPr lang="en-US" altLang="zh-TW" sz="2400" b="0" i="0" kern="1200" dirty="0">
                        <a:solidFill>
                          <a:schemeClr val="accent5">
                            <a:lumMod val="75000"/>
                          </a:schemeClr>
                        </a:solidFill>
                        <a:effectLst/>
                        <a:latin typeface="+mn-lt"/>
                        <a:ea typeface="+mn-ea"/>
                        <a:cs typeface="+mn-cs"/>
                      </a:endParaRPr>
                    </a:p>
                    <a:p>
                      <a:pPr algn="l"/>
                      <a:r>
                        <a:rPr lang="en-US" altLang="zh-TW" sz="2000" b="0" i="0" kern="1200" dirty="0" smtClean="0">
                          <a:solidFill>
                            <a:srgbClr val="C00000"/>
                          </a:solidFill>
                          <a:effectLst/>
                          <a:latin typeface="Segoe UI Semibold" panose="020B0702040204020203" pitchFamily="34" charset="0"/>
                          <a:ea typeface="+mn-ea"/>
                          <a:cs typeface="+mn-cs"/>
                        </a:rPr>
                        <a:t>【</a:t>
                      </a:r>
                      <a:r>
                        <a:rPr lang="zh-TW" altLang="en-US" sz="2000" b="0" i="0" kern="1200" dirty="0" smtClean="0">
                          <a:solidFill>
                            <a:srgbClr val="C00000"/>
                          </a:solidFill>
                          <a:effectLst/>
                          <a:latin typeface="Segoe UI Semibold" panose="020B0702040204020203" pitchFamily="34" charset="0"/>
                          <a:ea typeface="+mn-ea"/>
                          <a:cs typeface="+mn-cs"/>
                        </a:rPr>
                        <a:t>如果的</a:t>
                      </a:r>
                      <a:r>
                        <a:rPr lang="en-US" altLang="zh-TW" sz="2000" b="0" i="0" kern="1200" dirty="0" smtClean="0">
                          <a:solidFill>
                            <a:srgbClr val="C00000"/>
                          </a:solidFill>
                          <a:effectLst/>
                          <a:latin typeface="Segoe UI Semibold" panose="020B0702040204020203" pitchFamily="34" charset="0"/>
                          <a:ea typeface="+mn-ea"/>
                          <a:cs typeface="+mn-cs"/>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zh-CN"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455612">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1"/>
                  </a:ext>
                </a:extLst>
              </a:tr>
              <a:tr h="1175372">
                <a:tc gridSpan="8">
                  <a:txBody>
                    <a:bodyPr/>
                    <a:lstStyle/>
                    <a:p>
                      <a:pPr algn="l"/>
                      <a:r>
                        <a:rPr lang="zh-TW" altLang="en-US" sz="2400" b="0" i="0" kern="1200" dirty="0" smtClean="0">
                          <a:solidFill>
                            <a:schemeClr val="accent5">
                              <a:lumMod val="75000"/>
                            </a:schemeClr>
                          </a:solidFill>
                          <a:effectLst/>
                          <a:latin typeface="Segoe UI Semibold" panose="020B0702040204020203" pitchFamily="34" charset="0"/>
                          <a:ea typeface="+mn-ea"/>
                          <a:cs typeface="+mn-cs"/>
                        </a:rPr>
                        <a:t>水靈科技的董事長叫什麼</a:t>
                      </a:r>
                      <a:r>
                        <a:rPr lang="en-US" altLang="zh-TW" sz="2400" b="0" i="0" kern="1200" dirty="0" smtClean="0">
                          <a:solidFill>
                            <a:schemeClr val="accent5">
                              <a:lumMod val="75000"/>
                            </a:schemeClr>
                          </a:solidFill>
                          <a:effectLst/>
                          <a:latin typeface="Segoe UI Semibold" panose="020B0702040204020203" pitchFamily="34" charset="0"/>
                          <a:ea typeface="+mn-ea"/>
                          <a:cs typeface="+mn-cs"/>
                        </a:rPr>
                        <a:t>?</a:t>
                      </a:r>
                    </a:p>
                    <a:p>
                      <a:pPr algn="l"/>
                      <a:r>
                        <a:rPr lang="en-US" altLang="zh-TW" sz="2000" b="0" dirty="0" smtClean="0">
                          <a:solidFill>
                            <a:srgbClr val="C00000"/>
                          </a:solidFill>
                        </a:rPr>
                        <a:t>【</a:t>
                      </a:r>
                      <a:r>
                        <a:rPr lang="zh-TW" altLang="en-US" sz="2000" b="0" dirty="0" smtClean="0">
                          <a:solidFill>
                            <a:srgbClr val="C00000"/>
                          </a:solidFill>
                        </a:rPr>
                        <a:t>蔡宏仁</a:t>
                      </a:r>
                      <a:r>
                        <a:rPr lang="en-US" altLang="zh-TW" sz="2000" b="0" dirty="0" smtClean="0">
                          <a:solidFill>
                            <a:srgbClr val="C00000"/>
                          </a:solidFill>
                        </a:rPr>
                        <a:t>】</a:t>
                      </a:r>
                      <a:endParaRPr lang="zh-CN" altLang="en-US" sz="2000" b="0" dirty="0">
                        <a:solidFill>
                          <a:srgbClr val="C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455612">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3"/>
                  </a:ext>
                </a:extLst>
              </a:tr>
              <a:tr h="1175372">
                <a:tc gridSpan="8">
                  <a:txBody>
                    <a:bodyPr/>
                    <a:lstStyle/>
                    <a:p>
                      <a:pPr algn="l"/>
                      <a:r>
                        <a:rPr lang="zh-TW" altLang="en-US" sz="2400" b="0" i="0" kern="1200" dirty="0" smtClean="0">
                          <a:solidFill>
                            <a:schemeClr val="accent5">
                              <a:lumMod val="75000"/>
                            </a:schemeClr>
                          </a:solidFill>
                          <a:effectLst/>
                          <a:latin typeface="Segoe UI Semibold" panose="020B0702040204020203" pitchFamily="34" charset="0"/>
                          <a:ea typeface="+mn-ea"/>
                          <a:cs typeface="+mn-cs"/>
                        </a:rPr>
                        <a:t>軟硬體設施開發設計總共分幾大部門</a:t>
                      </a:r>
                      <a:r>
                        <a:rPr lang="en-US" altLang="zh-TW" sz="2400" b="0" i="0" kern="1200" dirty="0" smtClean="0">
                          <a:solidFill>
                            <a:schemeClr val="accent5">
                              <a:lumMod val="75000"/>
                            </a:schemeClr>
                          </a:solidFill>
                          <a:effectLst/>
                          <a:latin typeface="Segoe UI Semibold" panose="020B0702040204020203" pitchFamily="34" charset="0"/>
                          <a:ea typeface="+mn-ea"/>
                          <a:cs typeface="+mn-cs"/>
                        </a:rPr>
                        <a:t>?</a:t>
                      </a:r>
                    </a:p>
                    <a:p>
                      <a:pPr algn="l"/>
                      <a:r>
                        <a:rPr lang="en-US" altLang="zh-CN" sz="2000" b="0" dirty="0" smtClean="0">
                          <a:solidFill>
                            <a:srgbClr val="C00000"/>
                          </a:solidFill>
                        </a:rPr>
                        <a:t>【</a:t>
                      </a:r>
                      <a:r>
                        <a:rPr lang="zh-TW" altLang="en-US" sz="2000" b="0" dirty="0" smtClean="0">
                          <a:solidFill>
                            <a:srgbClr val="C00000"/>
                          </a:solidFill>
                        </a:rPr>
                        <a:t>公共腳踏車建置、作業系統建立</a:t>
                      </a:r>
                      <a:r>
                        <a:rPr lang="en-US" altLang="zh-CN" sz="2000" b="0" dirty="0" smtClean="0">
                          <a:solidFill>
                            <a:srgbClr val="C00000"/>
                          </a:solidFill>
                        </a:rPr>
                        <a:t>】</a:t>
                      </a:r>
                      <a:endParaRPr lang="zh-CN" altLang="en-US" sz="2000" b="0" dirty="0">
                        <a:solidFill>
                          <a:srgbClr val="C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zh-CN"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0" name="圆角矩形 15"/>
          <p:cNvSpPr/>
          <p:nvPr/>
        </p:nvSpPr>
        <p:spPr>
          <a:xfrm>
            <a:off x="5084374" y="2373000"/>
            <a:ext cx="6390257" cy="514643"/>
          </a:xfrm>
          <a:prstGeom prst="roundRect">
            <a:avLst/>
          </a:prstGeom>
          <a:solidFill>
            <a:srgbClr val="5E86CE"/>
          </a:solidFill>
          <a:ln>
            <a:solidFill>
              <a:srgbClr val="7B9CD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cs typeface="Times New Roman" panose="02020603050405020304" pitchFamily="18" charset="0"/>
            </a:endParaRPr>
          </a:p>
        </p:txBody>
      </p:sp>
      <p:sp>
        <p:nvSpPr>
          <p:cNvPr id="21" name="圆角矩形 15"/>
          <p:cNvSpPr/>
          <p:nvPr/>
        </p:nvSpPr>
        <p:spPr>
          <a:xfrm>
            <a:off x="5111996" y="3789679"/>
            <a:ext cx="6390257" cy="514643"/>
          </a:xfrm>
          <a:prstGeom prst="roundRect">
            <a:avLst/>
          </a:prstGeom>
          <a:solidFill>
            <a:srgbClr val="5E86CE"/>
          </a:solidFill>
          <a:ln>
            <a:solidFill>
              <a:srgbClr val="7B9CD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cs typeface="Times New Roman" panose="02020603050405020304" pitchFamily="18" charset="0"/>
            </a:endParaRPr>
          </a:p>
        </p:txBody>
      </p:sp>
      <p:sp>
        <p:nvSpPr>
          <p:cNvPr id="22" name="圆角矩形 15"/>
          <p:cNvSpPr/>
          <p:nvPr/>
        </p:nvSpPr>
        <p:spPr>
          <a:xfrm>
            <a:off x="5084374" y="5603992"/>
            <a:ext cx="6390257" cy="514643"/>
          </a:xfrm>
          <a:prstGeom prst="roundRect">
            <a:avLst/>
          </a:prstGeom>
          <a:solidFill>
            <a:srgbClr val="5E86CE"/>
          </a:solidFill>
          <a:ln>
            <a:solidFill>
              <a:srgbClr val="7B9CD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cs typeface="Times New Roman" panose="02020603050405020304" pitchFamily="18" charset="0"/>
            </a:endParaRPr>
          </a:p>
        </p:txBody>
      </p:sp>
      <p:sp>
        <p:nvSpPr>
          <p:cNvPr id="23" name="圆角矩形 15"/>
          <p:cNvSpPr/>
          <p:nvPr/>
        </p:nvSpPr>
        <p:spPr>
          <a:xfrm>
            <a:off x="5032879" y="1238081"/>
            <a:ext cx="6493246" cy="1674359"/>
          </a:xfrm>
          <a:prstGeom prst="roundRect">
            <a:avLst/>
          </a:prstGeom>
          <a:solidFill>
            <a:srgbClr val="5E86CE"/>
          </a:solidFill>
          <a:ln>
            <a:solidFill>
              <a:srgbClr val="7B9CD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cs typeface="Times New Roman" panose="02020603050405020304" pitchFamily="18" charset="0"/>
            </a:endParaRPr>
          </a:p>
        </p:txBody>
      </p:sp>
      <p:sp>
        <p:nvSpPr>
          <p:cNvPr id="24" name="圆角矩形 15"/>
          <p:cNvSpPr/>
          <p:nvPr/>
        </p:nvSpPr>
        <p:spPr>
          <a:xfrm>
            <a:off x="5084374" y="3098228"/>
            <a:ext cx="6493246" cy="1205501"/>
          </a:xfrm>
          <a:prstGeom prst="roundRect">
            <a:avLst/>
          </a:prstGeom>
          <a:solidFill>
            <a:srgbClr val="5E86CE"/>
          </a:solidFill>
          <a:ln>
            <a:solidFill>
              <a:srgbClr val="7B9CD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cs typeface="Times New Roman" panose="02020603050405020304" pitchFamily="18" charset="0"/>
            </a:endParaRPr>
          </a:p>
        </p:txBody>
      </p:sp>
      <p:sp>
        <p:nvSpPr>
          <p:cNvPr id="25" name="圆角矩形 15"/>
          <p:cNvSpPr/>
          <p:nvPr/>
        </p:nvSpPr>
        <p:spPr>
          <a:xfrm>
            <a:off x="5084374" y="4734951"/>
            <a:ext cx="6493246" cy="1383684"/>
          </a:xfrm>
          <a:prstGeom prst="roundRect">
            <a:avLst/>
          </a:prstGeom>
          <a:solidFill>
            <a:srgbClr val="5E86CE"/>
          </a:solidFill>
          <a:ln>
            <a:solidFill>
              <a:srgbClr val="7B9CD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cs typeface="Times New Roman" panose="02020603050405020304" pitchFamily="18" charset="0"/>
            </a:endParaRPr>
          </a:p>
        </p:txBody>
      </p:sp>
    </p:spTree>
    <p:extLst>
      <p:ext uri="{BB962C8B-B14F-4D97-AF65-F5344CB8AC3E}">
        <p14:creationId xmlns:p14="http://schemas.microsoft.com/office/powerpoint/2010/main" val="4181338220"/>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p:nvSpPr>
        <p:spPr>
          <a:xfrm>
            <a:off x="-342900" y="1828641"/>
            <a:ext cx="5086350" cy="609917"/>
          </a:xfrm>
          <a:prstGeom prst="parallelogram">
            <a:avLst>
              <a:gd name="adj" fmla="val 4374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aphicFrame>
        <p:nvGraphicFramePr>
          <p:cNvPr id="6" name="表格 5"/>
          <p:cNvGraphicFramePr>
            <a:graphicFrameLocks noGrp="1"/>
          </p:cNvGraphicFramePr>
          <p:nvPr>
            <p:extLst/>
          </p:nvPr>
        </p:nvGraphicFramePr>
        <p:xfrm>
          <a:off x="3780631" y="1828641"/>
          <a:ext cx="4630738" cy="4286409"/>
        </p:xfrm>
        <a:graphic>
          <a:graphicData uri="http://schemas.openxmlformats.org/drawingml/2006/table">
            <a:tbl>
              <a:tblPr firstRow="1" bandRow="1">
                <a:tableStyleId>{5C22544A-7EE6-4342-B048-85BDC9FD1C3A}</a:tableStyleId>
              </a:tblPr>
              <a:tblGrid>
                <a:gridCol w="4630738">
                  <a:extLst>
                    <a:ext uri="{9D8B030D-6E8A-4147-A177-3AD203B41FA5}">
                      <a16:colId xmlns:a16="http://schemas.microsoft.com/office/drawing/2014/main" val="20000"/>
                    </a:ext>
                  </a:extLst>
                </a:gridCol>
              </a:tblGrid>
              <a:tr h="962066">
                <a:tc>
                  <a:txBody>
                    <a:bodyPr/>
                    <a:lstStyle/>
                    <a:p>
                      <a:pPr algn="ctr"/>
                      <a:r>
                        <a:rPr lang="zh-TW" altLang="en-US" sz="4000" dirty="0" smtClean="0">
                          <a:solidFill>
                            <a:schemeClr val="accent5">
                              <a:lumMod val="75000"/>
                            </a:schemeClr>
                          </a:solidFill>
                        </a:rPr>
                        <a:t>回顧時間</a:t>
                      </a:r>
                      <a:endParaRPr lang="zh-CN" altLang="en-US" sz="4000" dirty="0">
                        <a:solidFill>
                          <a:schemeClr val="accent5">
                            <a:lumMod val="75000"/>
                          </a:schemeClr>
                        </a:solidFill>
                      </a:endParaRP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accent5">
                          <a:lumMod val="75000"/>
                        </a:schemeClr>
                      </a:solidFill>
                      <a:prstDash val="solid"/>
                      <a:round/>
                      <a:headEnd type="none" w="med" len="med"/>
                      <a:tailEnd type="none" w="med" len="med"/>
                    </a:lnB>
                    <a:noFill/>
                  </a:tcPr>
                </a:tc>
                <a:extLst>
                  <a:ext uri="{0D108BD9-81ED-4DB2-BD59-A6C34878D82A}">
                    <a16:rowId xmlns:a16="http://schemas.microsoft.com/office/drawing/2014/main" val="10000"/>
                  </a:ext>
                </a:extLst>
              </a:tr>
              <a:tr h="3324343">
                <a:tc>
                  <a:txBody>
                    <a:bodyPr/>
                    <a:lstStyle/>
                    <a:p>
                      <a:pPr marL="514350" marR="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sz="2800" b="0" i="0" kern="1200" dirty="0" smtClean="0">
                          <a:solidFill>
                            <a:schemeClr val="bg1"/>
                          </a:solidFill>
                          <a:effectLst/>
                          <a:latin typeface="Segoe UI Semibold" panose="020B0702040204020203" pitchFamily="34" charset="0"/>
                          <a:ea typeface="+mn-ea"/>
                          <a:cs typeface="+mn-cs"/>
                        </a:rPr>
                        <a:t>I </a:t>
                      </a:r>
                      <a:r>
                        <a:rPr lang="zh-TW" altLang="en-US" sz="2800" b="0" i="0" kern="1200" dirty="0" smtClean="0">
                          <a:solidFill>
                            <a:schemeClr val="bg1"/>
                          </a:solidFill>
                          <a:effectLst/>
                          <a:latin typeface="Segoe UI Semibold" panose="020B0702040204020203" pitchFamily="34" charset="0"/>
                          <a:ea typeface="+mn-ea"/>
                          <a:cs typeface="+mn-cs"/>
                        </a:rPr>
                        <a:t>每題三分，共計六題</a:t>
                      </a:r>
                      <a:endParaRPr lang="en-US" altLang="zh-CN" sz="2800" b="0" i="0" kern="1200" dirty="0" smtClean="0">
                        <a:solidFill>
                          <a:schemeClr val="bg1"/>
                        </a:solidFill>
                        <a:effectLst/>
                        <a:latin typeface="Segoe UI Semibold" panose="020B0702040204020203" pitchFamily="34" charset="0"/>
                        <a:ea typeface="+mn-ea"/>
                        <a:cs typeface="+mn-cs"/>
                      </a:endParaRPr>
                    </a:p>
                    <a:p>
                      <a:pPr marL="514350" marR="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sz="2800" b="0" i="0" kern="1200" dirty="0" smtClean="0">
                          <a:solidFill>
                            <a:schemeClr val="bg1"/>
                          </a:solidFill>
                          <a:effectLst/>
                          <a:latin typeface="Segoe UI Semibold" panose="020B0702040204020203" pitchFamily="34" charset="0"/>
                          <a:ea typeface="+mn-ea"/>
                          <a:cs typeface="+mn-cs"/>
                        </a:rPr>
                        <a:t>I </a:t>
                      </a:r>
                      <a:r>
                        <a:rPr lang="zh-TW" altLang="en-US" sz="2800" b="0" i="0" kern="1200" dirty="0" smtClean="0">
                          <a:solidFill>
                            <a:schemeClr val="bg1"/>
                          </a:solidFill>
                          <a:effectLst/>
                          <a:latin typeface="Segoe UI Semibold" panose="020B0702040204020203" pitchFamily="34" charset="0"/>
                          <a:ea typeface="+mn-ea"/>
                          <a:cs typeface="+mn-cs"/>
                        </a:rPr>
                        <a:t>成績以累計方式計算</a:t>
                      </a:r>
                      <a:endParaRPr lang="zh-CN" altLang="en-US" dirty="0"/>
                    </a:p>
                  </a:txBody>
                  <a:tcPr anchor="ctr">
                    <a:lnL w="19050" cap="flat" cmpd="sng" algn="ctr">
                      <a:solidFill>
                        <a:schemeClr val="accent5">
                          <a:lumMod val="75000"/>
                        </a:schemeClr>
                      </a:solidFill>
                      <a:prstDash val="solid"/>
                      <a:round/>
                      <a:headEnd type="none" w="med" len="med"/>
                      <a:tailEnd type="none" w="med" len="med"/>
                    </a:lnL>
                    <a:lnR w="19050" cap="flat" cmpd="sng" algn="ctr">
                      <a:solidFill>
                        <a:schemeClr val="accent5">
                          <a:lumMod val="75000"/>
                        </a:schemeClr>
                      </a:solidFill>
                      <a:prstDash val="solid"/>
                      <a:round/>
                      <a:headEnd type="none" w="med" len="med"/>
                      <a:tailEnd type="none" w="med" len="med"/>
                    </a:lnR>
                    <a:lnT w="19050" cap="flat" cmpd="sng" algn="ctr">
                      <a:solidFill>
                        <a:schemeClr val="accent5">
                          <a:lumMod val="75000"/>
                        </a:schemeClr>
                      </a:solidFill>
                      <a:prstDash val="solid"/>
                      <a:round/>
                      <a:headEnd type="none" w="med" len="med"/>
                      <a:tailEnd type="none" w="med" len="med"/>
                    </a:lnT>
                    <a:lnB w="19050" cap="flat" cmpd="sng" algn="ctr">
                      <a:solidFill>
                        <a:schemeClr val="accent5">
                          <a:lumMod val="75000"/>
                        </a:schemeClr>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10001"/>
                  </a:ext>
                </a:extLst>
              </a:tr>
            </a:tbl>
          </a:graphicData>
        </a:graphic>
      </p:graphicFrame>
      <p:cxnSp>
        <p:nvCxnSpPr>
          <p:cNvPr id="8" name="直接连接符 7"/>
          <p:cNvCxnSpPr/>
          <p:nvPr/>
        </p:nvCxnSpPr>
        <p:spPr>
          <a:xfrm>
            <a:off x="0" y="2133600"/>
            <a:ext cx="4743450" cy="0"/>
          </a:xfrm>
          <a:prstGeom prst="line">
            <a:avLst/>
          </a:prstGeom>
          <a:ln w="254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9" name="平行四边形 8"/>
          <p:cNvSpPr/>
          <p:nvPr/>
        </p:nvSpPr>
        <p:spPr>
          <a:xfrm>
            <a:off x="7486650" y="1828641"/>
            <a:ext cx="5086350" cy="609917"/>
          </a:xfrm>
          <a:prstGeom prst="parallelogram">
            <a:avLst>
              <a:gd name="adj" fmla="val 4374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10" name="直接连接符 9"/>
          <p:cNvCxnSpPr>
            <a:stCxn id="9" idx="5"/>
          </p:cNvCxnSpPr>
          <p:nvPr/>
        </p:nvCxnSpPr>
        <p:spPr>
          <a:xfrm>
            <a:off x="7620039" y="2133600"/>
            <a:ext cx="4952961" cy="0"/>
          </a:xfrm>
          <a:prstGeom prst="line">
            <a:avLst/>
          </a:prstGeom>
          <a:ln w="25400" cap="rnd">
            <a:solidFill>
              <a:schemeClr val="bg1"/>
            </a:solidFill>
          </a:ln>
        </p:spPr>
        <p:style>
          <a:lnRef idx="1">
            <a:schemeClr val="accent1"/>
          </a:lnRef>
          <a:fillRef idx="0">
            <a:schemeClr val="accent1"/>
          </a:fillRef>
          <a:effectRef idx="0">
            <a:schemeClr val="accent1"/>
          </a:effectRef>
          <a:fontRef idx="minor">
            <a:schemeClr val="tx1"/>
          </a:fontRef>
        </p:style>
      </p:cxnSp>
      <p:pic>
        <p:nvPicPr>
          <p:cNvPr id="3074" name="Picture 2" descr="https://cdn2.iconfinder.com/data/icons/essential-web-3/50/edit-document-note-writing-review-256.png"/>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702340" y="4524203"/>
            <a:ext cx="2186589" cy="2186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2775348"/>
      </p:ext>
    </p:extLst>
  </p:cSld>
  <p:clrMapOvr>
    <a:masterClrMapping/>
  </p:clrMapOvr>
  <p:transition advClick="0" advTm="0">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 name="表格 72"/>
          <p:cNvGraphicFramePr>
            <a:graphicFrameLocks noGrp="1"/>
          </p:cNvGraphicFramePr>
          <p:nvPr>
            <p:extLst>
              <p:ext uri="{D42A27DB-BD31-4B8C-83A1-F6EECF244321}">
                <p14:modId xmlns:p14="http://schemas.microsoft.com/office/powerpoint/2010/main" val="3273319122"/>
              </p:ext>
            </p:extLst>
          </p:nvPr>
        </p:nvGraphicFramePr>
        <p:xfrm>
          <a:off x="5084374" y="1220509"/>
          <a:ext cx="5012128" cy="4453864"/>
        </p:xfrm>
        <a:graphic>
          <a:graphicData uri="http://schemas.openxmlformats.org/drawingml/2006/table">
            <a:tbl>
              <a:tblPr firstRow="1" bandRow="1">
                <a:tableStyleId>{5C22544A-7EE6-4342-B048-85BDC9FD1C3A}</a:tableStyleId>
              </a:tblPr>
              <a:tblGrid>
                <a:gridCol w="626516">
                  <a:extLst>
                    <a:ext uri="{9D8B030D-6E8A-4147-A177-3AD203B41FA5}">
                      <a16:colId xmlns:a16="http://schemas.microsoft.com/office/drawing/2014/main" val="20000"/>
                    </a:ext>
                  </a:extLst>
                </a:gridCol>
                <a:gridCol w="626516">
                  <a:extLst>
                    <a:ext uri="{9D8B030D-6E8A-4147-A177-3AD203B41FA5}">
                      <a16:colId xmlns:a16="http://schemas.microsoft.com/office/drawing/2014/main" val="20001"/>
                    </a:ext>
                  </a:extLst>
                </a:gridCol>
                <a:gridCol w="626516">
                  <a:extLst>
                    <a:ext uri="{9D8B030D-6E8A-4147-A177-3AD203B41FA5}">
                      <a16:colId xmlns:a16="http://schemas.microsoft.com/office/drawing/2014/main" val="20002"/>
                    </a:ext>
                  </a:extLst>
                </a:gridCol>
                <a:gridCol w="626516">
                  <a:extLst>
                    <a:ext uri="{9D8B030D-6E8A-4147-A177-3AD203B41FA5}">
                      <a16:colId xmlns:a16="http://schemas.microsoft.com/office/drawing/2014/main" val="20003"/>
                    </a:ext>
                  </a:extLst>
                </a:gridCol>
                <a:gridCol w="626516">
                  <a:extLst>
                    <a:ext uri="{9D8B030D-6E8A-4147-A177-3AD203B41FA5}">
                      <a16:colId xmlns:a16="http://schemas.microsoft.com/office/drawing/2014/main" val="20004"/>
                    </a:ext>
                  </a:extLst>
                </a:gridCol>
                <a:gridCol w="626516">
                  <a:extLst>
                    <a:ext uri="{9D8B030D-6E8A-4147-A177-3AD203B41FA5}">
                      <a16:colId xmlns:a16="http://schemas.microsoft.com/office/drawing/2014/main" val="20005"/>
                    </a:ext>
                  </a:extLst>
                </a:gridCol>
                <a:gridCol w="626516">
                  <a:extLst>
                    <a:ext uri="{9D8B030D-6E8A-4147-A177-3AD203B41FA5}">
                      <a16:colId xmlns:a16="http://schemas.microsoft.com/office/drawing/2014/main" val="20006"/>
                    </a:ext>
                  </a:extLst>
                </a:gridCol>
                <a:gridCol w="626516">
                  <a:extLst>
                    <a:ext uri="{9D8B030D-6E8A-4147-A177-3AD203B41FA5}">
                      <a16:colId xmlns:a16="http://schemas.microsoft.com/office/drawing/2014/main" val="20007"/>
                    </a:ext>
                  </a:extLst>
                </a:gridCol>
              </a:tblGrid>
              <a:tr h="1175372">
                <a:tc gridSpan="8">
                  <a:txBody>
                    <a:bodyPr/>
                    <a:lstStyle/>
                    <a:p>
                      <a:pPr algn="just"/>
                      <a:r>
                        <a:rPr lang="zh-TW" altLang="en-US" sz="2400" b="0" i="0" kern="1200" dirty="0" smtClean="0">
                          <a:solidFill>
                            <a:schemeClr val="accent5">
                              <a:lumMod val="75000"/>
                            </a:schemeClr>
                          </a:solidFill>
                          <a:effectLst/>
                          <a:latin typeface="Segoe UI Semibold" panose="020B0702040204020203" pitchFamily="34" charset="0"/>
                          <a:ea typeface="+mn-ea"/>
                          <a:cs typeface="+mn-cs"/>
                        </a:rPr>
                        <a:t>請說出個案中提到的與公部門或是客戶溝通時應該要注意什麼</a:t>
                      </a:r>
                      <a:r>
                        <a:rPr lang="en-US" altLang="zh-TW" sz="2400" b="0" i="0" kern="1200" dirty="0" smtClean="0">
                          <a:solidFill>
                            <a:schemeClr val="accent5">
                              <a:lumMod val="75000"/>
                            </a:schemeClr>
                          </a:solidFill>
                          <a:effectLst/>
                          <a:latin typeface="Segoe UI Semibold" panose="020B0702040204020203" pitchFamily="34" charset="0"/>
                          <a:ea typeface="+mn-ea"/>
                          <a:cs typeface="+mn-cs"/>
                        </a:rPr>
                        <a:t>?</a:t>
                      </a:r>
                      <a:r>
                        <a:rPr lang="zh-TW" altLang="en-US" sz="2400" b="0" i="0" kern="1200" dirty="0" smtClean="0">
                          <a:solidFill>
                            <a:schemeClr val="accent5">
                              <a:lumMod val="75000"/>
                            </a:schemeClr>
                          </a:solidFill>
                          <a:effectLst/>
                          <a:latin typeface="Segoe UI Semibold" panose="020B0702040204020203" pitchFamily="34" charset="0"/>
                          <a:ea typeface="+mn-ea"/>
                          <a:cs typeface="+mn-cs"/>
                        </a:rPr>
                        <a:t>最重要的是什麼</a:t>
                      </a:r>
                      <a:r>
                        <a:rPr lang="en-US" altLang="zh-TW" sz="2400" b="0" i="0" kern="1200" dirty="0" smtClean="0">
                          <a:solidFill>
                            <a:schemeClr val="accent5">
                              <a:lumMod val="75000"/>
                            </a:schemeClr>
                          </a:solidFill>
                          <a:effectLst/>
                          <a:latin typeface="Segoe UI Semibold" panose="020B0702040204020203" pitchFamily="34" charset="0"/>
                          <a:ea typeface="+mn-ea"/>
                          <a:cs typeface="+mn-cs"/>
                        </a:rPr>
                        <a:t>?</a:t>
                      </a:r>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zh-CN"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455612">
                <a:tc>
                  <a:txBody>
                    <a:bodyPr/>
                    <a:lstStyle/>
                    <a:p>
                      <a:pPr algn="just"/>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just"/>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just"/>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just"/>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just"/>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just"/>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just"/>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just"/>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1"/>
                  </a:ext>
                </a:extLst>
              </a:tr>
              <a:tr h="1175372">
                <a:tc gridSpan="8">
                  <a:txBody>
                    <a:bodyPr/>
                    <a:lstStyle/>
                    <a:p>
                      <a:pPr algn="just"/>
                      <a:r>
                        <a:rPr lang="zh-TW" altLang="en-US" sz="2400" b="0" i="0" kern="1200" dirty="0" smtClean="0">
                          <a:solidFill>
                            <a:schemeClr val="accent5">
                              <a:lumMod val="75000"/>
                            </a:schemeClr>
                          </a:solidFill>
                          <a:effectLst/>
                          <a:latin typeface="Segoe UI Semibold" panose="020B0702040204020203" pitchFamily="34" charset="0"/>
                          <a:ea typeface="+mn-ea"/>
                          <a:cs typeface="+mn-cs"/>
                        </a:rPr>
                        <a:t>請說出為什麼要建立</a:t>
                      </a:r>
                      <a:r>
                        <a:rPr lang="en-US" altLang="zh-TW" sz="2400" b="0" i="0" kern="1200" dirty="0" smtClean="0">
                          <a:solidFill>
                            <a:schemeClr val="accent5">
                              <a:lumMod val="75000"/>
                            </a:schemeClr>
                          </a:solidFill>
                          <a:effectLst/>
                          <a:latin typeface="Segoe UI Semibold" panose="020B0702040204020203" pitchFamily="34" charset="0"/>
                          <a:ea typeface="+mn-ea"/>
                          <a:cs typeface="+mn-cs"/>
                        </a:rPr>
                        <a:t>Web</a:t>
                      </a:r>
                      <a:r>
                        <a:rPr lang="zh-TW" altLang="en-US" sz="2400" b="0" i="0" kern="1200" dirty="0" smtClean="0">
                          <a:solidFill>
                            <a:schemeClr val="accent5">
                              <a:lumMod val="75000"/>
                            </a:schemeClr>
                          </a:solidFill>
                          <a:effectLst/>
                          <a:latin typeface="Segoe UI Semibold" panose="020B0702040204020203" pitchFamily="34" charset="0"/>
                          <a:ea typeface="+mn-ea"/>
                          <a:cs typeface="+mn-cs"/>
                        </a:rPr>
                        <a:t>化的後台管理系統</a:t>
                      </a:r>
                      <a:r>
                        <a:rPr lang="en-US" altLang="zh-TW" sz="2400" b="0" i="0" kern="1200" dirty="0" smtClean="0">
                          <a:solidFill>
                            <a:schemeClr val="accent5">
                              <a:lumMod val="75000"/>
                            </a:schemeClr>
                          </a:solidFill>
                          <a:effectLst/>
                          <a:latin typeface="Segoe UI Semibold" panose="020B0702040204020203" pitchFamily="34" charset="0"/>
                          <a:ea typeface="+mn-ea"/>
                          <a:cs typeface="+mn-cs"/>
                        </a:rPr>
                        <a:t>?</a:t>
                      </a:r>
                      <a:r>
                        <a:rPr lang="zh-TW" altLang="en-US" sz="2400" b="0" i="0" kern="1200" dirty="0" smtClean="0">
                          <a:solidFill>
                            <a:schemeClr val="accent5">
                              <a:lumMod val="75000"/>
                            </a:schemeClr>
                          </a:solidFill>
                          <a:effectLst/>
                          <a:latin typeface="Segoe UI Semibold" panose="020B0702040204020203" pitchFamily="34" charset="0"/>
                          <a:ea typeface="+mn-ea"/>
                          <a:cs typeface="+mn-cs"/>
                        </a:rPr>
                        <a:t>有什麼好處</a:t>
                      </a:r>
                      <a:r>
                        <a:rPr lang="en-US" altLang="zh-TW" sz="2400" b="0" i="0" kern="1200" dirty="0" smtClean="0">
                          <a:solidFill>
                            <a:schemeClr val="accent5">
                              <a:lumMod val="75000"/>
                            </a:schemeClr>
                          </a:solidFill>
                          <a:effectLst/>
                          <a:latin typeface="Segoe UI Semibold" panose="020B0702040204020203" pitchFamily="34" charset="0"/>
                          <a:ea typeface="+mn-ea"/>
                          <a:cs typeface="+mn-cs"/>
                        </a:rPr>
                        <a:t>?</a:t>
                      </a:r>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455612">
                <a:tc>
                  <a:txBody>
                    <a:bodyPr/>
                    <a:lstStyle/>
                    <a:p>
                      <a:pPr algn="just"/>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just"/>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just"/>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just"/>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just"/>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just"/>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just"/>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just"/>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3"/>
                  </a:ext>
                </a:extLst>
              </a:tr>
              <a:tr h="1175372">
                <a:tc gridSpan="8">
                  <a:txBody>
                    <a:bodyPr/>
                    <a:lstStyle/>
                    <a:p>
                      <a:pPr algn="just"/>
                      <a:r>
                        <a:rPr lang="zh-TW" altLang="en-US" sz="2400" b="0" i="0" kern="1200" dirty="0" smtClean="0">
                          <a:solidFill>
                            <a:schemeClr val="accent5">
                              <a:lumMod val="75000"/>
                            </a:schemeClr>
                          </a:solidFill>
                          <a:effectLst/>
                          <a:latin typeface="Segoe UI Semibold" panose="020B0702040204020203" pitchFamily="34" charset="0"/>
                          <a:ea typeface="+mn-ea"/>
                          <a:cs typeface="+mn-cs"/>
                        </a:rPr>
                        <a:t>請上台示範</a:t>
                      </a:r>
                      <a:r>
                        <a:rPr lang="en-US" altLang="zh-TW" sz="2400" b="0" i="0" kern="1200" dirty="0" smtClean="0">
                          <a:solidFill>
                            <a:schemeClr val="accent5">
                              <a:lumMod val="75000"/>
                            </a:schemeClr>
                          </a:solidFill>
                          <a:effectLst/>
                          <a:latin typeface="Segoe UI Semibold" panose="020B0702040204020203" pitchFamily="34" charset="0"/>
                          <a:ea typeface="+mn-ea"/>
                          <a:cs typeface="+mn-cs"/>
                        </a:rPr>
                        <a:t>C</a:t>
                      </a:r>
                      <a:r>
                        <a:rPr lang="zh-TW" altLang="en-US" sz="2400" b="0" i="0" kern="1200" dirty="0" smtClean="0">
                          <a:solidFill>
                            <a:schemeClr val="accent5">
                              <a:lumMod val="75000"/>
                            </a:schemeClr>
                          </a:solidFill>
                          <a:effectLst/>
                          <a:latin typeface="Segoe UI Semibold" panose="020B0702040204020203" pitchFamily="34" charset="0"/>
                          <a:ea typeface="+mn-ea"/>
                          <a:cs typeface="+mn-cs"/>
                        </a:rPr>
                        <a:t> </a:t>
                      </a:r>
                      <a:r>
                        <a:rPr lang="en-US" altLang="zh-TW" sz="2400" b="0" i="0" kern="1200" dirty="0" smtClean="0">
                          <a:solidFill>
                            <a:schemeClr val="accent5">
                              <a:lumMod val="75000"/>
                            </a:schemeClr>
                          </a:solidFill>
                          <a:effectLst/>
                          <a:latin typeface="Segoe UI Semibold" panose="020B0702040204020203" pitchFamily="34" charset="0"/>
                          <a:ea typeface="+mn-ea"/>
                          <a:cs typeface="+mn-cs"/>
                        </a:rPr>
                        <a:t>Bike</a:t>
                      </a:r>
                      <a:r>
                        <a:rPr lang="zh-TW" altLang="en-US" sz="2400" b="0" i="0" kern="1200" dirty="0" smtClean="0">
                          <a:solidFill>
                            <a:schemeClr val="accent5">
                              <a:lumMod val="75000"/>
                            </a:schemeClr>
                          </a:solidFill>
                          <a:effectLst/>
                          <a:latin typeface="Segoe UI Semibold" panose="020B0702040204020203" pitchFamily="34" charset="0"/>
                          <a:ea typeface="+mn-ea"/>
                          <a:cs typeface="+mn-cs"/>
                        </a:rPr>
                        <a:t>的租</a:t>
                      </a:r>
                      <a:r>
                        <a:rPr lang="en-US" altLang="zh-TW" sz="2400" b="0" i="0" kern="1200" dirty="0" smtClean="0">
                          <a:solidFill>
                            <a:schemeClr val="accent5">
                              <a:lumMod val="75000"/>
                            </a:schemeClr>
                          </a:solidFill>
                          <a:effectLst/>
                          <a:latin typeface="Segoe UI Semibold" panose="020B0702040204020203" pitchFamily="34" charset="0"/>
                          <a:ea typeface="+mn-ea"/>
                          <a:cs typeface="+mn-cs"/>
                        </a:rPr>
                        <a:t>/</a:t>
                      </a:r>
                      <a:r>
                        <a:rPr lang="zh-TW" altLang="en-US" sz="2400" b="0" i="0" kern="1200" dirty="0" smtClean="0">
                          <a:solidFill>
                            <a:schemeClr val="accent5">
                              <a:lumMod val="75000"/>
                            </a:schemeClr>
                          </a:solidFill>
                          <a:effectLst/>
                          <a:latin typeface="Segoe UI Semibold" panose="020B0702040204020203" pitchFamily="34" charset="0"/>
                          <a:ea typeface="+mn-ea"/>
                          <a:cs typeface="+mn-cs"/>
                        </a:rPr>
                        <a:t>還車流程，並說明與</a:t>
                      </a:r>
                      <a:r>
                        <a:rPr lang="en-US" altLang="zh-TW" sz="2400" b="0" i="0" kern="1200" dirty="0" smtClean="0">
                          <a:solidFill>
                            <a:schemeClr val="accent5">
                              <a:lumMod val="75000"/>
                            </a:schemeClr>
                          </a:solidFill>
                          <a:effectLst/>
                          <a:latin typeface="Segoe UI Semibold" panose="020B0702040204020203" pitchFamily="34" charset="0"/>
                          <a:ea typeface="+mn-ea"/>
                          <a:cs typeface="+mn-cs"/>
                        </a:rPr>
                        <a:t>U</a:t>
                      </a:r>
                      <a:r>
                        <a:rPr lang="zh-TW" altLang="en-US" sz="2400" b="0" i="0" kern="1200" dirty="0" smtClean="0">
                          <a:solidFill>
                            <a:schemeClr val="accent5">
                              <a:lumMod val="75000"/>
                            </a:schemeClr>
                          </a:solidFill>
                          <a:effectLst/>
                          <a:latin typeface="Segoe UI Semibold" panose="020B0702040204020203" pitchFamily="34" charset="0"/>
                          <a:ea typeface="+mn-ea"/>
                          <a:cs typeface="+mn-cs"/>
                        </a:rPr>
                        <a:t> </a:t>
                      </a:r>
                      <a:r>
                        <a:rPr lang="en-US" altLang="zh-TW" sz="2400" b="0" i="0" kern="1200" dirty="0" smtClean="0">
                          <a:solidFill>
                            <a:schemeClr val="accent5">
                              <a:lumMod val="75000"/>
                            </a:schemeClr>
                          </a:solidFill>
                          <a:effectLst/>
                          <a:latin typeface="Segoe UI Semibold" panose="020B0702040204020203" pitchFamily="34" charset="0"/>
                          <a:ea typeface="+mn-ea"/>
                          <a:cs typeface="+mn-cs"/>
                        </a:rPr>
                        <a:t>Bike</a:t>
                      </a:r>
                      <a:r>
                        <a:rPr lang="zh-TW" altLang="en-US" sz="2400" b="0" i="0" kern="1200" dirty="0" smtClean="0">
                          <a:solidFill>
                            <a:schemeClr val="accent5">
                              <a:lumMod val="75000"/>
                            </a:schemeClr>
                          </a:solidFill>
                          <a:effectLst/>
                          <a:latin typeface="Segoe UI Semibold" panose="020B0702040204020203" pitchFamily="34" charset="0"/>
                          <a:ea typeface="+mn-ea"/>
                          <a:cs typeface="+mn-cs"/>
                        </a:rPr>
                        <a:t>有什麼不同</a:t>
                      </a:r>
                      <a:r>
                        <a:rPr lang="en-US" altLang="zh-TW" sz="2400" b="0" i="0" kern="1200" dirty="0" smtClean="0">
                          <a:solidFill>
                            <a:schemeClr val="accent5">
                              <a:lumMod val="75000"/>
                            </a:schemeClr>
                          </a:solidFill>
                          <a:effectLst/>
                          <a:latin typeface="Segoe UI Semibold" panose="020B0702040204020203" pitchFamily="34" charset="0"/>
                          <a:ea typeface="+mn-ea"/>
                          <a:cs typeface="+mn-cs"/>
                        </a:rPr>
                        <a:t>?</a:t>
                      </a:r>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zh-CN"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圆角矩形 41"/>
          <p:cNvSpPr/>
          <p:nvPr/>
        </p:nvSpPr>
        <p:spPr>
          <a:xfrm>
            <a:off x="2599238" y="2896476"/>
            <a:ext cx="179498" cy="1080000"/>
          </a:xfrm>
          <a:prstGeom prst="roundRect">
            <a:avLst>
              <a:gd name="adj" fmla="val 5000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3" name="矩形 42"/>
          <p:cNvSpPr/>
          <p:nvPr/>
        </p:nvSpPr>
        <p:spPr>
          <a:xfrm>
            <a:off x="1379538" y="2877611"/>
            <a:ext cx="1080000" cy="1080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44" name="组合 43"/>
          <p:cNvGrpSpPr/>
          <p:nvPr/>
        </p:nvGrpSpPr>
        <p:grpSpPr>
          <a:xfrm>
            <a:off x="1551237" y="3059629"/>
            <a:ext cx="736601" cy="715963"/>
            <a:chOff x="1143000" y="5686627"/>
            <a:chExt cx="736601" cy="715963"/>
          </a:xfrm>
          <a:solidFill>
            <a:schemeClr val="bg1"/>
          </a:solidFill>
        </p:grpSpPr>
        <p:sp>
          <p:nvSpPr>
            <p:cNvPr id="45" name="Freeform 852"/>
            <p:cNvSpPr>
              <a:spLocks/>
            </p:cNvSpPr>
            <p:nvPr/>
          </p:nvSpPr>
          <p:spPr bwMode="auto">
            <a:xfrm>
              <a:off x="1466850" y="6256540"/>
              <a:ext cx="88900" cy="142875"/>
            </a:xfrm>
            <a:custGeom>
              <a:avLst/>
              <a:gdLst>
                <a:gd name="T0" fmla="*/ 20 w 24"/>
                <a:gd name="T1" fmla="*/ 1 h 38"/>
                <a:gd name="T2" fmla="*/ 18 w 24"/>
                <a:gd name="T3" fmla="*/ 0 h 38"/>
                <a:gd name="T4" fmla="*/ 16 w 24"/>
                <a:gd name="T5" fmla="*/ 1 h 38"/>
                <a:gd name="T6" fmla="*/ 12 w 24"/>
                <a:gd name="T7" fmla="*/ 1 h 38"/>
                <a:gd name="T8" fmla="*/ 8 w 24"/>
                <a:gd name="T9" fmla="*/ 1 h 38"/>
                <a:gd name="T10" fmla="*/ 6 w 24"/>
                <a:gd name="T11" fmla="*/ 0 h 38"/>
                <a:gd name="T12" fmla="*/ 5 w 24"/>
                <a:gd name="T13" fmla="*/ 1 h 38"/>
                <a:gd name="T14" fmla="*/ 0 w 24"/>
                <a:gd name="T15" fmla="*/ 17 h 38"/>
                <a:gd name="T16" fmla="*/ 0 w 24"/>
                <a:gd name="T17" fmla="*/ 17 h 38"/>
                <a:gd name="T18" fmla="*/ 4 w 24"/>
                <a:gd name="T19" fmla="*/ 37 h 38"/>
                <a:gd name="T20" fmla="*/ 5 w 24"/>
                <a:gd name="T21" fmla="*/ 38 h 38"/>
                <a:gd name="T22" fmla="*/ 19 w 24"/>
                <a:gd name="T23" fmla="*/ 38 h 38"/>
                <a:gd name="T24" fmla="*/ 20 w 24"/>
                <a:gd name="T25" fmla="*/ 37 h 38"/>
                <a:gd name="T26" fmla="*/ 24 w 24"/>
                <a:gd name="T27" fmla="*/ 17 h 38"/>
                <a:gd name="T28" fmla="*/ 24 w 24"/>
                <a:gd name="T29" fmla="*/ 16 h 38"/>
                <a:gd name="T30" fmla="*/ 20 w 24"/>
                <a:gd name="T31"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38">
                  <a:moveTo>
                    <a:pt x="20" y="1"/>
                  </a:moveTo>
                  <a:cubicBezTo>
                    <a:pt x="19" y="1"/>
                    <a:pt x="19" y="0"/>
                    <a:pt x="18" y="0"/>
                  </a:cubicBezTo>
                  <a:cubicBezTo>
                    <a:pt x="17" y="1"/>
                    <a:pt x="17" y="1"/>
                    <a:pt x="16" y="1"/>
                  </a:cubicBezTo>
                  <a:cubicBezTo>
                    <a:pt x="15" y="1"/>
                    <a:pt x="14" y="1"/>
                    <a:pt x="12" y="1"/>
                  </a:cubicBezTo>
                  <a:cubicBezTo>
                    <a:pt x="10" y="1"/>
                    <a:pt x="9" y="1"/>
                    <a:pt x="8" y="1"/>
                  </a:cubicBezTo>
                  <a:cubicBezTo>
                    <a:pt x="8" y="1"/>
                    <a:pt x="7" y="1"/>
                    <a:pt x="6" y="0"/>
                  </a:cubicBezTo>
                  <a:cubicBezTo>
                    <a:pt x="5" y="0"/>
                    <a:pt x="5" y="1"/>
                    <a:pt x="5" y="1"/>
                  </a:cubicBezTo>
                  <a:cubicBezTo>
                    <a:pt x="0" y="17"/>
                    <a:pt x="0" y="17"/>
                    <a:pt x="0" y="17"/>
                  </a:cubicBezTo>
                  <a:cubicBezTo>
                    <a:pt x="0" y="17"/>
                    <a:pt x="0" y="17"/>
                    <a:pt x="0" y="17"/>
                  </a:cubicBezTo>
                  <a:cubicBezTo>
                    <a:pt x="4" y="37"/>
                    <a:pt x="4" y="37"/>
                    <a:pt x="4" y="37"/>
                  </a:cubicBezTo>
                  <a:cubicBezTo>
                    <a:pt x="4" y="38"/>
                    <a:pt x="5" y="38"/>
                    <a:pt x="5" y="38"/>
                  </a:cubicBezTo>
                  <a:cubicBezTo>
                    <a:pt x="19" y="38"/>
                    <a:pt x="19" y="38"/>
                    <a:pt x="19" y="38"/>
                  </a:cubicBezTo>
                  <a:cubicBezTo>
                    <a:pt x="19" y="38"/>
                    <a:pt x="20" y="38"/>
                    <a:pt x="20" y="37"/>
                  </a:cubicBezTo>
                  <a:cubicBezTo>
                    <a:pt x="24" y="17"/>
                    <a:pt x="24" y="17"/>
                    <a:pt x="24" y="17"/>
                  </a:cubicBezTo>
                  <a:cubicBezTo>
                    <a:pt x="24" y="17"/>
                    <a:pt x="24" y="16"/>
                    <a:pt x="24" y="16"/>
                  </a:cubicBezTo>
                  <a:lnTo>
                    <a:pt x="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853"/>
            <p:cNvSpPr>
              <a:spLocks/>
            </p:cNvSpPr>
            <p:nvPr/>
          </p:nvSpPr>
          <p:spPr bwMode="auto">
            <a:xfrm>
              <a:off x="1579563" y="6180340"/>
              <a:ext cx="300038" cy="222250"/>
            </a:xfrm>
            <a:custGeom>
              <a:avLst/>
              <a:gdLst>
                <a:gd name="T0" fmla="*/ 79 w 80"/>
                <a:gd name="T1" fmla="*/ 37 h 59"/>
                <a:gd name="T2" fmla="*/ 15 w 80"/>
                <a:gd name="T3" fmla="*/ 1 h 59"/>
                <a:gd name="T4" fmla="*/ 13 w 80"/>
                <a:gd name="T5" fmla="*/ 0 h 59"/>
                <a:gd name="T6" fmla="*/ 11 w 80"/>
                <a:gd name="T7" fmla="*/ 0 h 59"/>
                <a:gd name="T8" fmla="*/ 11 w 80"/>
                <a:gd name="T9" fmla="*/ 0 h 59"/>
                <a:gd name="T10" fmla="*/ 21 w 80"/>
                <a:gd name="T11" fmla="*/ 22 h 59"/>
                <a:gd name="T12" fmla="*/ 0 w 80"/>
                <a:gd name="T13" fmla="*/ 59 h 59"/>
                <a:gd name="T14" fmla="*/ 76 w 80"/>
                <a:gd name="T15" fmla="*/ 59 h 59"/>
                <a:gd name="T16" fmla="*/ 80 w 80"/>
                <a:gd name="T17" fmla="*/ 54 h 59"/>
                <a:gd name="T18" fmla="*/ 80 w 80"/>
                <a:gd name="T19" fmla="*/ 40 h 59"/>
                <a:gd name="T20" fmla="*/ 79 w 80"/>
                <a:gd name="T21"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59">
                  <a:moveTo>
                    <a:pt x="79" y="37"/>
                  </a:moveTo>
                  <a:cubicBezTo>
                    <a:pt x="61" y="19"/>
                    <a:pt x="39" y="7"/>
                    <a:pt x="15" y="1"/>
                  </a:cubicBezTo>
                  <a:cubicBezTo>
                    <a:pt x="15" y="1"/>
                    <a:pt x="14" y="0"/>
                    <a:pt x="13" y="0"/>
                  </a:cubicBezTo>
                  <a:cubicBezTo>
                    <a:pt x="11" y="0"/>
                    <a:pt x="11" y="0"/>
                    <a:pt x="11" y="0"/>
                  </a:cubicBezTo>
                  <a:cubicBezTo>
                    <a:pt x="11" y="0"/>
                    <a:pt x="11" y="0"/>
                    <a:pt x="11" y="0"/>
                  </a:cubicBezTo>
                  <a:cubicBezTo>
                    <a:pt x="21" y="22"/>
                    <a:pt x="21" y="22"/>
                    <a:pt x="21" y="22"/>
                  </a:cubicBezTo>
                  <a:cubicBezTo>
                    <a:pt x="0" y="59"/>
                    <a:pt x="0" y="59"/>
                    <a:pt x="0" y="59"/>
                  </a:cubicBezTo>
                  <a:cubicBezTo>
                    <a:pt x="76" y="59"/>
                    <a:pt x="76" y="59"/>
                    <a:pt x="76" y="59"/>
                  </a:cubicBezTo>
                  <a:cubicBezTo>
                    <a:pt x="78" y="59"/>
                    <a:pt x="80" y="57"/>
                    <a:pt x="80" y="54"/>
                  </a:cubicBezTo>
                  <a:cubicBezTo>
                    <a:pt x="80" y="40"/>
                    <a:pt x="80" y="40"/>
                    <a:pt x="80" y="40"/>
                  </a:cubicBezTo>
                  <a:cubicBezTo>
                    <a:pt x="80" y="39"/>
                    <a:pt x="80" y="38"/>
                    <a:pt x="79"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854"/>
            <p:cNvSpPr>
              <a:spLocks/>
            </p:cNvSpPr>
            <p:nvPr/>
          </p:nvSpPr>
          <p:spPr bwMode="auto">
            <a:xfrm>
              <a:off x="1143000" y="6180340"/>
              <a:ext cx="296863" cy="222250"/>
            </a:xfrm>
            <a:custGeom>
              <a:avLst/>
              <a:gdLst>
                <a:gd name="T0" fmla="*/ 69 w 79"/>
                <a:gd name="T1" fmla="*/ 0 h 59"/>
                <a:gd name="T2" fmla="*/ 69 w 79"/>
                <a:gd name="T3" fmla="*/ 0 h 59"/>
                <a:gd name="T4" fmla="*/ 68 w 79"/>
                <a:gd name="T5" fmla="*/ 0 h 59"/>
                <a:gd name="T6" fmla="*/ 67 w 79"/>
                <a:gd name="T7" fmla="*/ 1 h 59"/>
                <a:gd name="T8" fmla="*/ 1 w 79"/>
                <a:gd name="T9" fmla="*/ 37 h 59"/>
                <a:gd name="T10" fmla="*/ 0 w 79"/>
                <a:gd name="T11" fmla="*/ 40 h 59"/>
                <a:gd name="T12" fmla="*/ 0 w 79"/>
                <a:gd name="T13" fmla="*/ 54 h 59"/>
                <a:gd name="T14" fmla="*/ 4 w 79"/>
                <a:gd name="T15" fmla="*/ 59 h 59"/>
                <a:gd name="T16" fmla="*/ 79 w 79"/>
                <a:gd name="T17" fmla="*/ 59 h 59"/>
                <a:gd name="T18" fmla="*/ 60 w 79"/>
                <a:gd name="T19" fmla="*/ 22 h 59"/>
                <a:gd name="T20" fmla="*/ 69 w 79"/>
                <a:gd name="T2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59">
                  <a:moveTo>
                    <a:pt x="69" y="0"/>
                  </a:moveTo>
                  <a:cubicBezTo>
                    <a:pt x="69" y="0"/>
                    <a:pt x="69" y="0"/>
                    <a:pt x="69" y="0"/>
                  </a:cubicBezTo>
                  <a:cubicBezTo>
                    <a:pt x="68" y="0"/>
                    <a:pt x="68" y="0"/>
                    <a:pt x="68" y="0"/>
                  </a:cubicBezTo>
                  <a:cubicBezTo>
                    <a:pt x="67" y="0"/>
                    <a:pt x="67" y="0"/>
                    <a:pt x="67" y="1"/>
                  </a:cubicBezTo>
                  <a:cubicBezTo>
                    <a:pt x="42" y="6"/>
                    <a:pt x="20" y="19"/>
                    <a:pt x="1" y="37"/>
                  </a:cubicBezTo>
                  <a:cubicBezTo>
                    <a:pt x="1" y="38"/>
                    <a:pt x="0" y="39"/>
                    <a:pt x="0" y="40"/>
                  </a:cubicBezTo>
                  <a:cubicBezTo>
                    <a:pt x="0" y="54"/>
                    <a:pt x="0" y="54"/>
                    <a:pt x="0" y="54"/>
                  </a:cubicBezTo>
                  <a:cubicBezTo>
                    <a:pt x="0" y="57"/>
                    <a:pt x="2" y="59"/>
                    <a:pt x="4" y="59"/>
                  </a:cubicBezTo>
                  <a:cubicBezTo>
                    <a:pt x="79" y="59"/>
                    <a:pt x="79" y="59"/>
                    <a:pt x="79" y="59"/>
                  </a:cubicBezTo>
                  <a:cubicBezTo>
                    <a:pt x="60" y="22"/>
                    <a:pt x="60" y="22"/>
                    <a:pt x="60" y="22"/>
                  </a:cubicBezTo>
                  <a:lnTo>
                    <a:pt x="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Freeform 855"/>
            <p:cNvSpPr>
              <a:spLocks/>
            </p:cNvSpPr>
            <p:nvPr/>
          </p:nvSpPr>
          <p:spPr bwMode="auto">
            <a:xfrm>
              <a:off x="1338263" y="5686627"/>
              <a:ext cx="346075" cy="539750"/>
            </a:xfrm>
            <a:custGeom>
              <a:avLst/>
              <a:gdLst>
                <a:gd name="T0" fmla="*/ 70 w 92"/>
                <a:gd name="T1" fmla="*/ 122 h 144"/>
                <a:gd name="T2" fmla="*/ 70 w 92"/>
                <a:gd name="T3" fmla="*/ 109 h 144"/>
                <a:gd name="T4" fmla="*/ 85 w 92"/>
                <a:gd name="T5" fmla="*/ 77 h 144"/>
                <a:gd name="T6" fmla="*/ 85 w 92"/>
                <a:gd name="T7" fmla="*/ 77 h 144"/>
                <a:gd name="T8" fmla="*/ 92 w 92"/>
                <a:gd name="T9" fmla="*/ 69 h 144"/>
                <a:gd name="T10" fmla="*/ 88 w 92"/>
                <a:gd name="T11" fmla="*/ 62 h 144"/>
                <a:gd name="T12" fmla="*/ 90 w 92"/>
                <a:gd name="T13" fmla="*/ 47 h 144"/>
                <a:gd name="T14" fmla="*/ 46 w 92"/>
                <a:gd name="T15" fmla="*/ 0 h 144"/>
                <a:gd name="T16" fmla="*/ 2 w 92"/>
                <a:gd name="T17" fmla="*/ 47 h 144"/>
                <a:gd name="T18" fmla="*/ 4 w 92"/>
                <a:gd name="T19" fmla="*/ 62 h 144"/>
                <a:gd name="T20" fmla="*/ 0 w 92"/>
                <a:gd name="T21" fmla="*/ 69 h 144"/>
                <a:gd name="T22" fmla="*/ 7 w 92"/>
                <a:gd name="T23" fmla="*/ 77 h 144"/>
                <a:gd name="T24" fmla="*/ 8 w 92"/>
                <a:gd name="T25" fmla="*/ 77 h 144"/>
                <a:gd name="T26" fmla="*/ 22 w 92"/>
                <a:gd name="T27" fmla="*/ 109 h 144"/>
                <a:gd name="T28" fmla="*/ 22 w 92"/>
                <a:gd name="T29" fmla="*/ 122 h 144"/>
                <a:gd name="T30" fmla="*/ 22 w 92"/>
                <a:gd name="T31" fmla="*/ 123 h 144"/>
                <a:gd name="T32" fmla="*/ 46 w 92"/>
                <a:gd name="T33" fmla="*/ 144 h 144"/>
                <a:gd name="T34" fmla="*/ 46 w 92"/>
                <a:gd name="T35" fmla="*/ 144 h 144"/>
                <a:gd name="T36" fmla="*/ 46 w 92"/>
                <a:gd name="T37" fmla="*/ 144 h 144"/>
                <a:gd name="T38" fmla="*/ 70 w 92"/>
                <a:gd name="T39" fmla="*/ 123 h 144"/>
                <a:gd name="T40" fmla="*/ 70 w 92"/>
                <a:gd name="T41" fmla="*/ 12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2" h="144">
                  <a:moveTo>
                    <a:pt x="70" y="122"/>
                  </a:moveTo>
                  <a:cubicBezTo>
                    <a:pt x="70" y="109"/>
                    <a:pt x="70" y="109"/>
                    <a:pt x="70" y="109"/>
                  </a:cubicBezTo>
                  <a:cubicBezTo>
                    <a:pt x="78" y="101"/>
                    <a:pt x="84" y="89"/>
                    <a:pt x="85" y="77"/>
                  </a:cubicBezTo>
                  <a:cubicBezTo>
                    <a:pt x="85" y="77"/>
                    <a:pt x="85" y="77"/>
                    <a:pt x="85" y="77"/>
                  </a:cubicBezTo>
                  <a:cubicBezTo>
                    <a:pt x="89" y="77"/>
                    <a:pt x="92" y="74"/>
                    <a:pt x="92" y="69"/>
                  </a:cubicBezTo>
                  <a:cubicBezTo>
                    <a:pt x="92" y="66"/>
                    <a:pt x="91" y="63"/>
                    <a:pt x="88" y="62"/>
                  </a:cubicBezTo>
                  <a:cubicBezTo>
                    <a:pt x="89" y="57"/>
                    <a:pt x="90" y="52"/>
                    <a:pt x="90" y="47"/>
                  </a:cubicBezTo>
                  <a:cubicBezTo>
                    <a:pt x="90" y="21"/>
                    <a:pt x="71" y="0"/>
                    <a:pt x="46" y="0"/>
                  </a:cubicBezTo>
                  <a:cubicBezTo>
                    <a:pt x="22" y="0"/>
                    <a:pt x="2" y="21"/>
                    <a:pt x="2" y="47"/>
                  </a:cubicBezTo>
                  <a:cubicBezTo>
                    <a:pt x="2" y="52"/>
                    <a:pt x="3" y="57"/>
                    <a:pt x="4" y="62"/>
                  </a:cubicBezTo>
                  <a:cubicBezTo>
                    <a:pt x="2" y="63"/>
                    <a:pt x="0" y="66"/>
                    <a:pt x="0" y="69"/>
                  </a:cubicBezTo>
                  <a:cubicBezTo>
                    <a:pt x="0" y="74"/>
                    <a:pt x="3" y="77"/>
                    <a:pt x="7" y="77"/>
                  </a:cubicBezTo>
                  <a:cubicBezTo>
                    <a:pt x="7" y="77"/>
                    <a:pt x="7" y="77"/>
                    <a:pt x="8" y="77"/>
                  </a:cubicBezTo>
                  <a:cubicBezTo>
                    <a:pt x="8" y="89"/>
                    <a:pt x="14" y="101"/>
                    <a:pt x="22" y="109"/>
                  </a:cubicBezTo>
                  <a:cubicBezTo>
                    <a:pt x="22" y="122"/>
                    <a:pt x="22" y="122"/>
                    <a:pt x="22" y="122"/>
                  </a:cubicBezTo>
                  <a:cubicBezTo>
                    <a:pt x="22" y="122"/>
                    <a:pt x="22" y="123"/>
                    <a:pt x="22" y="123"/>
                  </a:cubicBezTo>
                  <a:cubicBezTo>
                    <a:pt x="23" y="125"/>
                    <a:pt x="33" y="144"/>
                    <a:pt x="46" y="144"/>
                  </a:cubicBezTo>
                  <a:cubicBezTo>
                    <a:pt x="46" y="144"/>
                    <a:pt x="46" y="144"/>
                    <a:pt x="46" y="144"/>
                  </a:cubicBezTo>
                  <a:cubicBezTo>
                    <a:pt x="46" y="144"/>
                    <a:pt x="46" y="144"/>
                    <a:pt x="46" y="144"/>
                  </a:cubicBezTo>
                  <a:cubicBezTo>
                    <a:pt x="59" y="144"/>
                    <a:pt x="68" y="125"/>
                    <a:pt x="70" y="123"/>
                  </a:cubicBezTo>
                  <a:cubicBezTo>
                    <a:pt x="70" y="123"/>
                    <a:pt x="70" y="122"/>
                    <a:pt x="70"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cxnSp>
        <p:nvCxnSpPr>
          <p:cNvPr id="50" name="直接连接符 49"/>
          <p:cNvCxnSpPr>
            <a:stCxn id="42" idx="0"/>
            <a:endCxn id="60" idx="2"/>
          </p:cNvCxnSpPr>
          <p:nvPr/>
        </p:nvCxnSpPr>
        <p:spPr>
          <a:xfrm flipV="1">
            <a:off x="2688987" y="1796192"/>
            <a:ext cx="1456317" cy="1100284"/>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42" idx="3"/>
            <a:endCxn id="66" idx="2"/>
          </p:cNvCxnSpPr>
          <p:nvPr/>
        </p:nvCxnSpPr>
        <p:spPr>
          <a:xfrm flipV="1">
            <a:off x="2778736" y="3417611"/>
            <a:ext cx="1366568" cy="18865"/>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42" idx="2"/>
            <a:endCxn id="67" idx="2"/>
          </p:cNvCxnSpPr>
          <p:nvPr/>
        </p:nvCxnSpPr>
        <p:spPr>
          <a:xfrm>
            <a:off x="2688987" y="3976476"/>
            <a:ext cx="1456317" cy="1062554"/>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nvGrpSpPr>
          <p:cNvPr id="68" name="组合 67"/>
          <p:cNvGrpSpPr/>
          <p:nvPr/>
        </p:nvGrpSpPr>
        <p:grpSpPr>
          <a:xfrm>
            <a:off x="4145304" y="1387678"/>
            <a:ext cx="817028" cy="4059866"/>
            <a:chOff x="4813609" y="1391640"/>
            <a:chExt cx="817028" cy="4059866"/>
          </a:xfrm>
        </p:grpSpPr>
        <p:sp>
          <p:nvSpPr>
            <p:cNvPr id="60" name="椭圆 59"/>
            <p:cNvSpPr/>
            <p:nvPr/>
          </p:nvSpPr>
          <p:spPr>
            <a:xfrm>
              <a:off x="4813609" y="1391640"/>
              <a:ext cx="817028" cy="817028"/>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smtClean="0"/>
                <a:t>1</a:t>
              </a:r>
              <a:endParaRPr lang="zh-CN" altLang="en-US" sz="4000" dirty="0"/>
            </a:p>
          </p:txBody>
        </p:sp>
        <p:sp>
          <p:nvSpPr>
            <p:cNvPr id="66" name="椭圆 65"/>
            <p:cNvSpPr/>
            <p:nvPr/>
          </p:nvSpPr>
          <p:spPr>
            <a:xfrm>
              <a:off x="4813609" y="3013059"/>
              <a:ext cx="817028" cy="817028"/>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smtClean="0"/>
                <a:t>2</a:t>
              </a:r>
              <a:endParaRPr lang="zh-CN" altLang="en-US" sz="4000" dirty="0"/>
            </a:p>
          </p:txBody>
        </p:sp>
        <p:sp>
          <p:nvSpPr>
            <p:cNvPr id="67" name="椭圆 66"/>
            <p:cNvSpPr/>
            <p:nvPr/>
          </p:nvSpPr>
          <p:spPr>
            <a:xfrm>
              <a:off x="4813609" y="4634478"/>
              <a:ext cx="817028" cy="817028"/>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smtClean="0"/>
                <a:t>3</a:t>
              </a:r>
              <a:endParaRPr lang="zh-CN" altLang="en-US" sz="4000" dirty="0"/>
            </a:p>
          </p:txBody>
        </p:sp>
      </p:grpSp>
      <p:sp>
        <p:nvSpPr>
          <p:cNvPr id="4" name="向右箭號 3">
            <a:hlinkClick r:id="rId2" action="ppaction://hlinksldjump"/>
          </p:cNvPr>
          <p:cNvSpPr/>
          <p:nvPr/>
        </p:nvSpPr>
        <p:spPr>
          <a:xfrm>
            <a:off x="6682811" y="2083584"/>
            <a:ext cx="256374" cy="242100"/>
          </a:xfrm>
          <a:prstGeom prst="right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p>
        </p:txBody>
      </p:sp>
      <p:sp>
        <p:nvSpPr>
          <p:cNvPr id="23" name="向右箭號 22">
            <a:hlinkClick r:id="rId3" action="ppaction://hlinksldjump"/>
          </p:cNvPr>
          <p:cNvSpPr/>
          <p:nvPr/>
        </p:nvSpPr>
        <p:spPr>
          <a:xfrm>
            <a:off x="8273357" y="3530317"/>
            <a:ext cx="256374" cy="242100"/>
          </a:xfrm>
          <a:prstGeom prst="right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p>
        </p:txBody>
      </p:sp>
      <p:sp>
        <p:nvSpPr>
          <p:cNvPr id="24" name="向右箭號 23">
            <a:hlinkClick r:id="rId4" action="ppaction://hlinksldjump"/>
          </p:cNvPr>
          <p:cNvSpPr/>
          <p:nvPr/>
        </p:nvSpPr>
        <p:spPr>
          <a:xfrm>
            <a:off x="8979449" y="5147962"/>
            <a:ext cx="256374" cy="242100"/>
          </a:xfrm>
          <a:prstGeom prst="right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p>
        </p:txBody>
      </p:sp>
      <p:sp>
        <p:nvSpPr>
          <p:cNvPr id="19" name="圆角矩形 15"/>
          <p:cNvSpPr/>
          <p:nvPr/>
        </p:nvSpPr>
        <p:spPr>
          <a:xfrm>
            <a:off x="5078227" y="1175271"/>
            <a:ext cx="6390257" cy="1383684"/>
          </a:xfrm>
          <a:prstGeom prst="roundRect">
            <a:avLst/>
          </a:prstGeom>
          <a:solidFill>
            <a:srgbClr val="5E86CE"/>
          </a:solidFill>
          <a:ln>
            <a:solidFill>
              <a:srgbClr val="7B9CD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cs typeface="Times New Roman" panose="02020603050405020304" pitchFamily="18" charset="0"/>
            </a:endParaRPr>
          </a:p>
        </p:txBody>
      </p:sp>
      <p:sp>
        <p:nvSpPr>
          <p:cNvPr id="20" name="圆角矩形 15"/>
          <p:cNvSpPr/>
          <p:nvPr/>
        </p:nvSpPr>
        <p:spPr>
          <a:xfrm>
            <a:off x="5095478" y="2799941"/>
            <a:ext cx="6390257" cy="1383684"/>
          </a:xfrm>
          <a:prstGeom prst="roundRect">
            <a:avLst/>
          </a:prstGeom>
          <a:solidFill>
            <a:srgbClr val="5E86CE"/>
          </a:solidFill>
          <a:ln>
            <a:solidFill>
              <a:srgbClr val="7B9CD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cs typeface="Times New Roman" panose="02020603050405020304" pitchFamily="18" charset="0"/>
            </a:endParaRPr>
          </a:p>
        </p:txBody>
      </p:sp>
      <p:sp>
        <p:nvSpPr>
          <p:cNvPr id="21" name="圆角矩形 15"/>
          <p:cNvSpPr/>
          <p:nvPr/>
        </p:nvSpPr>
        <p:spPr>
          <a:xfrm>
            <a:off x="5121984" y="4456120"/>
            <a:ext cx="6390257" cy="1383684"/>
          </a:xfrm>
          <a:prstGeom prst="roundRect">
            <a:avLst/>
          </a:prstGeom>
          <a:solidFill>
            <a:srgbClr val="5E86CE"/>
          </a:solidFill>
          <a:ln>
            <a:solidFill>
              <a:srgbClr val="7B9CD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cs typeface="Times New Roman" panose="02020603050405020304" pitchFamily="18" charset="0"/>
            </a:endParaRPr>
          </a:p>
        </p:txBody>
      </p:sp>
    </p:spTree>
    <p:extLst>
      <p:ext uri="{BB962C8B-B14F-4D97-AF65-F5344CB8AC3E}">
        <p14:creationId xmlns:p14="http://schemas.microsoft.com/office/powerpoint/2010/main" val="2920785004"/>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 name="表格 72"/>
          <p:cNvGraphicFramePr>
            <a:graphicFrameLocks noGrp="1"/>
          </p:cNvGraphicFramePr>
          <p:nvPr>
            <p:extLst>
              <p:ext uri="{D42A27DB-BD31-4B8C-83A1-F6EECF244321}">
                <p14:modId xmlns:p14="http://schemas.microsoft.com/office/powerpoint/2010/main" val="3941237384"/>
              </p:ext>
            </p:extLst>
          </p:nvPr>
        </p:nvGraphicFramePr>
        <p:xfrm>
          <a:off x="5084374" y="1220509"/>
          <a:ext cx="5012128" cy="4846320"/>
        </p:xfrm>
        <a:graphic>
          <a:graphicData uri="http://schemas.openxmlformats.org/drawingml/2006/table">
            <a:tbl>
              <a:tblPr firstRow="1" bandRow="1">
                <a:tableStyleId>{5C22544A-7EE6-4342-B048-85BDC9FD1C3A}</a:tableStyleId>
              </a:tblPr>
              <a:tblGrid>
                <a:gridCol w="626516">
                  <a:extLst>
                    <a:ext uri="{9D8B030D-6E8A-4147-A177-3AD203B41FA5}">
                      <a16:colId xmlns:a16="http://schemas.microsoft.com/office/drawing/2014/main" val="20000"/>
                    </a:ext>
                  </a:extLst>
                </a:gridCol>
                <a:gridCol w="626516">
                  <a:extLst>
                    <a:ext uri="{9D8B030D-6E8A-4147-A177-3AD203B41FA5}">
                      <a16:colId xmlns:a16="http://schemas.microsoft.com/office/drawing/2014/main" val="20001"/>
                    </a:ext>
                  </a:extLst>
                </a:gridCol>
                <a:gridCol w="626516">
                  <a:extLst>
                    <a:ext uri="{9D8B030D-6E8A-4147-A177-3AD203B41FA5}">
                      <a16:colId xmlns:a16="http://schemas.microsoft.com/office/drawing/2014/main" val="20002"/>
                    </a:ext>
                  </a:extLst>
                </a:gridCol>
                <a:gridCol w="626516">
                  <a:extLst>
                    <a:ext uri="{9D8B030D-6E8A-4147-A177-3AD203B41FA5}">
                      <a16:colId xmlns:a16="http://schemas.microsoft.com/office/drawing/2014/main" val="20003"/>
                    </a:ext>
                  </a:extLst>
                </a:gridCol>
                <a:gridCol w="626516">
                  <a:extLst>
                    <a:ext uri="{9D8B030D-6E8A-4147-A177-3AD203B41FA5}">
                      <a16:colId xmlns:a16="http://schemas.microsoft.com/office/drawing/2014/main" val="20004"/>
                    </a:ext>
                  </a:extLst>
                </a:gridCol>
                <a:gridCol w="626516">
                  <a:extLst>
                    <a:ext uri="{9D8B030D-6E8A-4147-A177-3AD203B41FA5}">
                      <a16:colId xmlns:a16="http://schemas.microsoft.com/office/drawing/2014/main" val="20005"/>
                    </a:ext>
                  </a:extLst>
                </a:gridCol>
                <a:gridCol w="626516">
                  <a:extLst>
                    <a:ext uri="{9D8B030D-6E8A-4147-A177-3AD203B41FA5}">
                      <a16:colId xmlns:a16="http://schemas.microsoft.com/office/drawing/2014/main" val="20006"/>
                    </a:ext>
                  </a:extLst>
                </a:gridCol>
                <a:gridCol w="626516">
                  <a:extLst>
                    <a:ext uri="{9D8B030D-6E8A-4147-A177-3AD203B41FA5}">
                      <a16:colId xmlns:a16="http://schemas.microsoft.com/office/drawing/2014/main" val="20007"/>
                    </a:ext>
                  </a:extLst>
                </a:gridCol>
              </a:tblGrid>
              <a:tr h="1175372">
                <a:tc gridSpan="8">
                  <a:txBody>
                    <a:bodyPr/>
                    <a:lstStyle/>
                    <a:p>
                      <a:pPr algn="just"/>
                      <a:r>
                        <a:rPr lang="zh-TW" altLang="en-US" sz="2400" b="0" dirty="0" smtClean="0">
                          <a:solidFill>
                            <a:schemeClr val="accent5">
                              <a:lumMod val="75000"/>
                            </a:schemeClr>
                          </a:solidFill>
                        </a:rPr>
                        <a:t>請先說出水靈科技對租賃地點的考量是哪三個</a:t>
                      </a:r>
                      <a:r>
                        <a:rPr lang="en-US" altLang="zh-TW" sz="2400" b="0" dirty="0" smtClean="0">
                          <a:solidFill>
                            <a:schemeClr val="accent5">
                              <a:lumMod val="75000"/>
                            </a:schemeClr>
                          </a:solidFill>
                        </a:rPr>
                        <a:t>?</a:t>
                      </a:r>
                      <a:r>
                        <a:rPr lang="zh-TW" altLang="en-US" sz="2400" b="0" dirty="0" smtClean="0">
                          <a:solidFill>
                            <a:schemeClr val="accent5">
                              <a:lumMod val="75000"/>
                            </a:schemeClr>
                          </a:solidFill>
                        </a:rPr>
                        <a:t>再說出你認為還有什麼因素應該要考量</a:t>
                      </a:r>
                      <a:r>
                        <a:rPr lang="en-US" altLang="zh-TW" sz="2400" b="0" dirty="0" smtClean="0">
                          <a:solidFill>
                            <a:schemeClr val="accent5">
                              <a:lumMod val="75000"/>
                            </a:schemeClr>
                          </a:solidFill>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zh-CN"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455612">
                <a:tc>
                  <a:txBody>
                    <a:bodyPr/>
                    <a:lstStyle/>
                    <a:p>
                      <a:pPr algn="just"/>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just"/>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just"/>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just"/>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just"/>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just"/>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just"/>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just"/>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1"/>
                  </a:ext>
                </a:extLst>
              </a:tr>
              <a:tr h="1175372">
                <a:tc gridSpan="8">
                  <a:txBody>
                    <a:bodyPr/>
                    <a:lstStyle/>
                    <a:p>
                      <a:pPr algn="just"/>
                      <a:r>
                        <a:rPr lang="zh-TW" altLang="en-US" sz="2400" b="0" i="0" kern="1200" dirty="0" smtClean="0">
                          <a:solidFill>
                            <a:schemeClr val="accent5">
                              <a:lumMod val="75000"/>
                            </a:schemeClr>
                          </a:solidFill>
                          <a:effectLst/>
                          <a:latin typeface="Segoe UI Semibold" panose="020B0702040204020203" pitchFamily="34" charset="0"/>
                          <a:ea typeface="+mn-ea"/>
                          <a:cs typeface="+mn-cs"/>
                        </a:rPr>
                        <a:t>請說出</a:t>
                      </a:r>
                      <a:r>
                        <a:rPr lang="en-US" altLang="zh-TW" sz="2400" b="0" i="0" kern="1200" dirty="0" smtClean="0">
                          <a:solidFill>
                            <a:schemeClr val="accent5">
                              <a:lumMod val="75000"/>
                            </a:schemeClr>
                          </a:solidFill>
                          <a:effectLst/>
                          <a:latin typeface="Segoe UI Semibold" panose="020B0702040204020203" pitchFamily="34" charset="0"/>
                          <a:ea typeface="+mn-ea"/>
                          <a:cs typeface="+mn-cs"/>
                        </a:rPr>
                        <a:t>C</a:t>
                      </a:r>
                      <a:r>
                        <a:rPr lang="zh-TW" altLang="en-US" sz="2400" b="0" i="0" kern="1200" dirty="0" smtClean="0">
                          <a:solidFill>
                            <a:schemeClr val="accent5">
                              <a:lumMod val="75000"/>
                            </a:schemeClr>
                          </a:solidFill>
                          <a:effectLst/>
                          <a:latin typeface="Segoe UI Semibold" panose="020B0702040204020203" pitchFamily="34" charset="0"/>
                          <a:ea typeface="+mn-ea"/>
                          <a:cs typeface="+mn-cs"/>
                        </a:rPr>
                        <a:t> </a:t>
                      </a:r>
                      <a:r>
                        <a:rPr lang="en-US" altLang="zh-TW" sz="2400" b="0" i="0" kern="1200" dirty="0" smtClean="0">
                          <a:solidFill>
                            <a:schemeClr val="accent5">
                              <a:lumMod val="75000"/>
                            </a:schemeClr>
                          </a:solidFill>
                          <a:effectLst/>
                          <a:latin typeface="Segoe UI Semibold" panose="020B0702040204020203" pitchFamily="34" charset="0"/>
                          <a:ea typeface="+mn-ea"/>
                          <a:cs typeface="+mn-cs"/>
                        </a:rPr>
                        <a:t>Bike</a:t>
                      </a:r>
                      <a:r>
                        <a:rPr lang="zh-TW" altLang="en-US" sz="2400" b="0" i="0" kern="1200" dirty="0" smtClean="0">
                          <a:solidFill>
                            <a:schemeClr val="accent5">
                              <a:lumMod val="75000"/>
                            </a:schemeClr>
                          </a:solidFill>
                          <a:effectLst/>
                          <a:latin typeface="Segoe UI Semibold" panose="020B0702040204020203" pitchFamily="34" charset="0"/>
                          <a:ea typeface="+mn-ea"/>
                          <a:cs typeface="+mn-cs"/>
                        </a:rPr>
                        <a:t>防失竊的方法是什麼</a:t>
                      </a:r>
                      <a:r>
                        <a:rPr lang="en-US" altLang="zh-TW" sz="2400" b="0" i="0" kern="1200" dirty="0" smtClean="0">
                          <a:solidFill>
                            <a:schemeClr val="accent5">
                              <a:lumMod val="75000"/>
                            </a:schemeClr>
                          </a:solidFill>
                          <a:effectLst/>
                          <a:latin typeface="Segoe UI Semibold" panose="020B0702040204020203" pitchFamily="34" charset="0"/>
                          <a:ea typeface="+mn-ea"/>
                          <a:cs typeface="+mn-cs"/>
                        </a:rPr>
                        <a:t>?</a:t>
                      </a:r>
                      <a:r>
                        <a:rPr lang="zh-TW" altLang="en-US" sz="2400" b="0" i="0" kern="1200" dirty="0" smtClean="0">
                          <a:solidFill>
                            <a:schemeClr val="accent5">
                              <a:lumMod val="75000"/>
                            </a:schemeClr>
                          </a:solidFill>
                          <a:effectLst/>
                          <a:latin typeface="Segoe UI Semibold" panose="020B0702040204020203" pitchFamily="34" charset="0"/>
                          <a:ea typeface="+mn-ea"/>
                          <a:cs typeface="+mn-cs"/>
                        </a:rPr>
                        <a:t>再分享一下你是如何防範腳踏車被偷</a:t>
                      </a:r>
                      <a:r>
                        <a:rPr lang="en-US" altLang="zh-TW" sz="2400" b="0" i="0" kern="1200" dirty="0" smtClean="0">
                          <a:solidFill>
                            <a:schemeClr val="accent5">
                              <a:lumMod val="75000"/>
                            </a:schemeClr>
                          </a:solidFill>
                          <a:effectLst/>
                          <a:latin typeface="Segoe UI Semibold" panose="020B0702040204020203" pitchFamily="34" charset="0"/>
                          <a:ea typeface="+mn-ea"/>
                          <a:cs typeface="+mn-cs"/>
                        </a:rPr>
                        <a:t>?</a:t>
                      </a:r>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455612">
                <a:tc>
                  <a:txBody>
                    <a:bodyPr/>
                    <a:lstStyle/>
                    <a:p>
                      <a:pPr algn="just"/>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just"/>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just"/>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just"/>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just"/>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just"/>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just"/>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just"/>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3"/>
                  </a:ext>
                </a:extLst>
              </a:tr>
              <a:tr h="1175372">
                <a:tc gridSpan="8">
                  <a:txBody>
                    <a:bodyPr/>
                    <a:lstStyle/>
                    <a:p>
                      <a:pPr algn="just"/>
                      <a:r>
                        <a:rPr lang="zh-TW" altLang="en-US" sz="2400" b="0" i="0" kern="1200" dirty="0" smtClean="0">
                          <a:solidFill>
                            <a:schemeClr val="accent5">
                              <a:lumMod val="75000"/>
                            </a:schemeClr>
                          </a:solidFill>
                          <a:effectLst/>
                          <a:latin typeface="Segoe UI Semibold" panose="020B0702040204020203" pitchFamily="34" charset="0"/>
                          <a:ea typeface="+mn-ea"/>
                          <a:cs typeface="+mn-cs"/>
                        </a:rPr>
                        <a:t>請說出轉乘優惠是</a:t>
                      </a:r>
                      <a:r>
                        <a:rPr lang="en-US" altLang="zh-TW" sz="2400" b="0" i="0" kern="1200" dirty="0" smtClean="0">
                          <a:solidFill>
                            <a:schemeClr val="accent5">
                              <a:lumMod val="75000"/>
                            </a:schemeClr>
                          </a:solidFill>
                          <a:effectLst/>
                          <a:latin typeface="Segoe UI Semibold" panose="020B0702040204020203" pitchFamily="34" charset="0"/>
                          <a:ea typeface="+mn-ea"/>
                          <a:cs typeface="+mn-cs"/>
                        </a:rPr>
                        <a:t>C</a:t>
                      </a:r>
                      <a:r>
                        <a:rPr lang="zh-TW" altLang="en-US" sz="2400" b="0" i="0" kern="1200" dirty="0" smtClean="0">
                          <a:solidFill>
                            <a:schemeClr val="accent5">
                              <a:lumMod val="75000"/>
                            </a:schemeClr>
                          </a:solidFill>
                          <a:effectLst/>
                          <a:latin typeface="Segoe UI Semibold" panose="020B0702040204020203" pitchFamily="34" charset="0"/>
                          <a:ea typeface="+mn-ea"/>
                          <a:cs typeface="+mn-cs"/>
                        </a:rPr>
                        <a:t> </a:t>
                      </a:r>
                      <a:r>
                        <a:rPr lang="en-US" altLang="zh-TW" sz="2400" b="0" i="0" kern="1200" dirty="0" smtClean="0">
                          <a:solidFill>
                            <a:schemeClr val="accent5">
                              <a:lumMod val="75000"/>
                            </a:schemeClr>
                          </a:solidFill>
                          <a:effectLst/>
                          <a:latin typeface="Segoe UI Semibold" panose="020B0702040204020203" pitchFamily="34" charset="0"/>
                          <a:ea typeface="+mn-ea"/>
                          <a:cs typeface="+mn-cs"/>
                        </a:rPr>
                        <a:t>Bike</a:t>
                      </a:r>
                      <a:r>
                        <a:rPr lang="zh-TW" altLang="en-US" sz="2400" b="0" i="0" kern="1200" dirty="0" smtClean="0">
                          <a:solidFill>
                            <a:schemeClr val="accent5">
                              <a:lumMod val="75000"/>
                            </a:schemeClr>
                          </a:solidFill>
                          <a:effectLst/>
                          <a:latin typeface="Segoe UI Semibold" panose="020B0702040204020203" pitchFamily="34" charset="0"/>
                          <a:ea typeface="+mn-ea"/>
                          <a:cs typeface="+mn-cs"/>
                        </a:rPr>
                        <a:t>與哪個大眾運輸工具的合作</a:t>
                      </a:r>
                      <a:r>
                        <a:rPr lang="en-US" altLang="zh-TW" sz="2400" b="0" i="0" kern="1200" dirty="0" smtClean="0">
                          <a:solidFill>
                            <a:schemeClr val="accent5">
                              <a:lumMod val="75000"/>
                            </a:schemeClr>
                          </a:solidFill>
                          <a:effectLst/>
                          <a:latin typeface="Segoe UI Semibold" panose="020B0702040204020203" pitchFamily="34" charset="0"/>
                          <a:ea typeface="+mn-ea"/>
                          <a:cs typeface="+mn-cs"/>
                        </a:rPr>
                        <a:t>?</a:t>
                      </a:r>
                      <a:r>
                        <a:rPr lang="zh-TW" altLang="en-US" sz="2400" b="0" i="0" kern="1200" dirty="0" smtClean="0">
                          <a:solidFill>
                            <a:schemeClr val="accent5">
                              <a:lumMod val="75000"/>
                            </a:schemeClr>
                          </a:solidFill>
                          <a:effectLst/>
                          <a:latin typeface="Segoe UI Semibold" panose="020B0702040204020203" pitchFamily="34" charset="0"/>
                          <a:ea typeface="+mn-ea"/>
                          <a:cs typeface="+mn-cs"/>
                        </a:rPr>
                        <a:t>假設今天透過此大眾運輸工具轉乘</a:t>
                      </a:r>
                      <a:r>
                        <a:rPr lang="en-US" altLang="zh-TW" sz="2400" b="0" i="0" kern="1200" dirty="0" smtClean="0">
                          <a:solidFill>
                            <a:schemeClr val="accent5">
                              <a:lumMod val="75000"/>
                            </a:schemeClr>
                          </a:solidFill>
                          <a:effectLst/>
                          <a:latin typeface="Segoe UI Semibold" panose="020B0702040204020203" pitchFamily="34" charset="0"/>
                          <a:ea typeface="+mn-ea"/>
                          <a:cs typeface="+mn-cs"/>
                        </a:rPr>
                        <a:t>C</a:t>
                      </a:r>
                      <a:r>
                        <a:rPr lang="zh-TW" altLang="en-US" sz="2400" b="0" i="0" kern="1200" dirty="0" smtClean="0">
                          <a:solidFill>
                            <a:schemeClr val="accent5">
                              <a:lumMod val="75000"/>
                            </a:schemeClr>
                          </a:solidFill>
                          <a:effectLst/>
                          <a:latin typeface="Segoe UI Semibold" panose="020B0702040204020203" pitchFamily="34" charset="0"/>
                          <a:ea typeface="+mn-ea"/>
                          <a:cs typeface="+mn-cs"/>
                        </a:rPr>
                        <a:t> </a:t>
                      </a:r>
                      <a:r>
                        <a:rPr lang="en-US" altLang="zh-TW" sz="2400" b="0" i="0" kern="1200" dirty="0" smtClean="0">
                          <a:solidFill>
                            <a:schemeClr val="accent5">
                              <a:lumMod val="75000"/>
                            </a:schemeClr>
                          </a:solidFill>
                          <a:effectLst/>
                          <a:latin typeface="Segoe UI Semibold" panose="020B0702040204020203" pitchFamily="34" charset="0"/>
                          <a:ea typeface="+mn-ea"/>
                          <a:cs typeface="+mn-cs"/>
                        </a:rPr>
                        <a:t>Bike</a:t>
                      </a:r>
                      <a:r>
                        <a:rPr lang="zh-TW" altLang="en-US" sz="2400" b="0" i="0" kern="1200" dirty="0" smtClean="0">
                          <a:solidFill>
                            <a:schemeClr val="accent5">
                              <a:lumMod val="75000"/>
                            </a:schemeClr>
                          </a:solidFill>
                          <a:effectLst/>
                          <a:latin typeface="Segoe UI Semibold" panose="020B0702040204020203" pitchFamily="34" charset="0"/>
                          <a:ea typeface="+mn-ea"/>
                          <a:cs typeface="+mn-cs"/>
                        </a:rPr>
                        <a:t>，租借後</a:t>
                      </a:r>
                      <a:r>
                        <a:rPr lang="en-US" altLang="zh-TW" sz="2400" b="0" i="0" kern="1200" dirty="0" smtClean="0">
                          <a:solidFill>
                            <a:schemeClr val="accent5">
                              <a:lumMod val="75000"/>
                            </a:schemeClr>
                          </a:solidFill>
                          <a:effectLst/>
                          <a:latin typeface="Segoe UI Semibold" panose="020B0702040204020203" pitchFamily="34" charset="0"/>
                          <a:ea typeface="+mn-ea"/>
                          <a:cs typeface="+mn-cs"/>
                        </a:rPr>
                        <a:t>62</a:t>
                      </a:r>
                      <a:r>
                        <a:rPr lang="zh-TW" altLang="en-US" sz="2400" b="0" i="0" kern="1200" dirty="0" smtClean="0">
                          <a:solidFill>
                            <a:schemeClr val="accent5">
                              <a:lumMod val="75000"/>
                            </a:schemeClr>
                          </a:solidFill>
                          <a:effectLst/>
                          <a:latin typeface="Segoe UI Semibold" panose="020B0702040204020203" pitchFamily="34" charset="0"/>
                          <a:ea typeface="+mn-ea"/>
                          <a:cs typeface="+mn-cs"/>
                        </a:rPr>
                        <a:t>分鐘完成還車，請問我需付多少錢</a:t>
                      </a:r>
                      <a:r>
                        <a:rPr lang="en-US" altLang="zh-TW" sz="2400" b="0" i="0" kern="1200" dirty="0" smtClean="0">
                          <a:solidFill>
                            <a:schemeClr val="accent5">
                              <a:lumMod val="75000"/>
                            </a:schemeClr>
                          </a:solidFill>
                          <a:effectLst/>
                          <a:latin typeface="Segoe UI Semibold" panose="020B0702040204020203" pitchFamily="34" charset="0"/>
                          <a:ea typeface="+mn-ea"/>
                          <a:cs typeface="+mn-cs"/>
                        </a:rPr>
                        <a:t>?</a:t>
                      </a:r>
                      <a:endParaRPr lang="en-US" altLang="zh-TW" sz="2400" b="0" i="0" kern="1200" dirty="0" smtClean="0">
                        <a:solidFill>
                          <a:schemeClr val="accent5">
                            <a:lumMod val="75000"/>
                          </a:schemeClr>
                        </a:solidFill>
                        <a:effectLst/>
                        <a:latin typeface="Segoe UI Semibold" panose="020B0702040204020203" pitchFamily="34" charset="0"/>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zh-CN"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3" name="向右箭號 22">
            <a:hlinkClick r:id="rId2" action="ppaction://hlinksldjump"/>
          </p:cNvPr>
          <p:cNvSpPr/>
          <p:nvPr/>
        </p:nvSpPr>
        <p:spPr>
          <a:xfrm>
            <a:off x="9962170" y="5803193"/>
            <a:ext cx="256374" cy="242100"/>
          </a:xfrm>
          <a:prstGeom prst="right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p>
        </p:txBody>
      </p:sp>
      <p:sp>
        <p:nvSpPr>
          <p:cNvPr id="24" name="向右箭號 23">
            <a:hlinkClick r:id="rId3" action="ppaction://hlinksldjump"/>
          </p:cNvPr>
          <p:cNvSpPr/>
          <p:nvPr/>
        </p:nvSpPr>
        <p:spPr>
          <a:xfrm>
            <a:off x="5773215" y="3715511"/>
            <a:ext cx="256374" cy="242100"/>
          </a:xfrm>
          <a:prstGeom prst="right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p>
        </p:txBody>
      </p:sp>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圆角矩形 41"/>
          <p:cNvSpPr/>
          <p:nvPr/>
        </p:nvSpPr>
        <p:spPr>
          <a:xfrm>
            <a:off x="2599238" y="2896476"/>
            <a:ext cx="179498" cy="1080000"/>
          </a:xfrm>
          <a:prstGeom prst="roundRect">
            <a:avLst>
              <a:gd name="adj" fmla="val 5000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3" name="矩形 42"/>
          <p:cNvSpPr/>
          <p:nvPr/>
        </p:nvSpPr>
        <p:spPr>
          <a:xfrm>
            <a:off x="1379538" y="2877611"/>
            <a:ext cx="1080000" cy="1080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44" name="组合 43"/>
          <p:cNvGrpSpPr/>
          <p:nvPr/>
        </p:nvGrpSpPr>
        <p:grpSpPr>
          <a:xfrm>
            <a:off x="1551237" y="3059629"/>
            <a:ext cx="736601" cy="715963"/>
            <a:chOff x="1143000" y="5686627"/>
            <a:chExt cx="736601" cy="715963"/>
          </a:xfrm>
          <a:solidFill>
            <a:schemeClr val="bg1"/>
          </a:solidFill>
        </p:grpSpPr>
        <p:sp>
          <p:nvSpPr>
            <p:cNvPr id="45" name="Freeform 852"/>
            <p:cNvSpPr>
              <a:spLocks/>
            </p:cNvSpPr>
            <p:nvPr/>
          </p:nvSpPr>
          <p:spPr bwMode="auto">
            <a:xfrm>
              <a:off x="1466850" y="6256540"/>
              <a:ext cx="88900" cy="142875"/>
            </a:xfrm>
            <a:custGeom>
              <a:avLst/>
              <a:gdLst>
                <a:gd name="T0" fmla="*/ 20 w 24"/>
                <a:gd name="T1" fmla="*/ 1 h 38"/>
                <a:gd name="T2" fmla="*/ 18 w 24"/>
                <a:gd name="T3" fmla="*/ 0 h 38"/>
                <a:gd name="T4" fmla="*/ 16 w 24"/>
                <a:gd name="T5" fmla="*/ 1 h 38"/>
                <a:gd name="T6" fmla="*/ 12 w 24"/>
                <a:gd name="T7" fmla="*/ 1 h 38"/>
                <a:gd name="T8" fmla="*/ 8 w 24"/>
                <a:gd name="T9" fmla="*/ 1 h 38"/>
                <a:gd name="T10" fmla="*/ 6 w 24"/>
                <a:gd name="T11" fmla="*/ 0 h 38"/>
                <a:gd name="T12" fmla="*/ 5 w 24"/>
                <a:gd name="T13" fmla="*/ 1 h 38"/>
                <a:gd name="T14" fmla="*/ 0 w 24"/>
                <a:gd name="T15" fmla="*/ 17 h 38"/>
                <a:gd name="T16" fmla="*/ 0 w 24"/>
                <a:gd name="T17" fmla="*/ 17 h 38"/>
                <a:gd name="T18" fmla="*/ 4 w 24"/>
                <a:gd name="T19" fmla="*/ 37 h 38"/>
                <a:gd name="T20" fmla="*/ 5 w 24"/>
                <a:gd name="T21" fmla="*/ 38 h 38"/>
                <a:gd name="T22" fmla="*/ 19 w 24"/>
                <a:gd name="T23" fmla="*/ 38 h 38"/>
                <a:gd name="T24" fmla="*/ 20 w 24"/>
                <a:gd name="T25" fmla="*/ 37 h 38"/>
                <a:gd name="T26" fmla="*/ 24 w 24"/>
                <a:gd name="T27" fmla="*/ 17 h 38"/>
                <a:gd name="T28" fmla="*/ 24 w 24"/>
                <a:gd name="T29" fmla="*/ 16 h 38"/>
                <a:gd name="T30" fmla="*/ 20 w 24"/>
                <a:gd name="T31"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38">
                  <a:moveTo>
                    <a:pt x="20" y="1"/>
                  </a:moveTo>
                  <a:cubicBezTo>
                    <a:pt x="19" y="1"/>
                    <a:pt x="19" y="0"/>
                    <a:pt x="18" y="0"/>
                  </a:cubicBezTo>
                  <a:cubicBezTo>
                    <a:pt x="17" y="1"/>
                    <a:pt x="17" y="1"/>
                    <a:pt x="16" y="1"/>
                  </a:cubicBezTo>
                  <a:cubicBezTo>
                    <a:pt x="15" y="1"/>
                    <a:pt x="14" y="1"/>
                    <a:pt x="12" y="1"/>
                  </a:cubicBezTo>
                  <a:cubicBezTo>
                    <a:pt x="10" y="1"/>
                    <a:pt x="9" y="1"/>
                    <a:pt x="8" y="1"/>
                  </a:cubicBezTo>
                  <a:cubicBezTo>
                    <a:pt x="8" y="1"/>
                    <a:pt x="7" y="1"/>
                    <a:pt x="6" y="0"/>
                  </a:cubicBezTo>
                  <a:cubicBezTo>
                    <a:pt x="5" y="0"/>
                    <a:pt x="5" y="1"/>
                    <a:pt x="5" y="1"/>
                  </a:cubicBezTo>
                  <a:cubicBezTo>
                    <a:pt x="0" y="17"/>
                    <a:pt x="0" y="17"/>
                    <a:pt x="0" y="17"/>
                  </a:cubicBezTo>
                  <a:cubicBezTo>
                    <a:pt x="0" y="17"/>
                    <a:pt x="0" y="17"/>
                    <a:pt x="0" y="17"/>
                  </a:cubicBezTo>
                  <a:cubicBezTo>
                    <a:pt x="4" y="37"/>
                    <a:pt x="4" y="37"/>
                    <a:pt x="4" y="37"/>
                  </a:cubicBezTo>
                  <a:cubicBezTo>
                    <a:pt x="4" y="38"/>
                    <a:pt x="5" y="38"/>
                    <a:pt x="5" y="38"/>
                  </a:cubicBezTo>
                  <a:cubicBezTo>
                    <a:pt x="19" y="38"/>
                    <a:pt x="19" y="38"/>
                    <a:pt x="19" y="38"/>
                  </a:cubicBezTo>
                  <a:cubicBezTo>
                    <a:pt x="19" y="38"/>
                    <a:pt x="20" y="38"/>
                    <a:pt x="20" y="37"/>
                  </a:cubicBezTo>
                  <a:cubicBezTo>
                    <a:pt x="24" y="17"/>
                    <a:pt x="24" y="17"/>
                    <a:pt x="24" y="17"/>
                  </a:cubicBezTo>
                  <a:cubicBezTo>
                    <a:pt x="24" y="17"/>
                    <a:pt x="24" y="16"/>
                    <a:pt x="24" y="16"/>
                  </a:cubicBezTo>
                  <a:lnTo>
                    <a:pt x="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853"/>
            <p:cNvSpPr>
              <a:spLocks/>
            </p:cNvSpPr>
            <p:nvPr/>
          </p:nvSpPr>
          <p:spPr bwMode="auto">
            <a:xfrm>
              <a:off x="1579563" y="6180340"/>
              <a:ext cx="300038" cy="222250"/>
            </a:xfrm>
            <a:custGeom>
              <a:avLst/>
              <a:gdLst>
                <a:gd name="T0" fmla="*/ 79 w 80"/>
                <a:gd name="T1" fmla="*/ 37 h 59"/>
                <a:gd name="T2" fmla="*/ 15 w 80"/>
                <a:gd name="T3" fmla="*/ 1 h 59"/>
                <a:gd name="T4" fmla="*/ 13 w 80"/>
                <a:gd name="T5" fmla="*/ 0 h 59"/>
                <a:gd name="T6" fmla="*/ 11 w 80"/>
                <a:gd name="T7" fmla="*/ 0 h 59"/>
                <a:gd name="T8" fmla="*/ 11 w 80"/>
                <a:gd name="T9" fmla="*/ 0 h 59"/>
                <a:gd name="T10" fmla="*/ 21 w 80"/>
                <a:gd name="T11" fmla="*/ 22 h 59"/>
                <a:gd name="T12" fmla="*/ 0 w 80"/>
                <a:gd name="T13" fmla="*/ 59 h 59"/>
                <a:gd name="T14" fmla="*/ 76 w 80"/>
                <a:gd name="T15" fmla="*/ 59 h 59"/>
                <a:gd name="T16" fmla="*/ 80 w 80"/>
                <a:gd name="T17" fmla="*/ 54 h 59"/>
                <a:gd name="T18" fmla="*/ 80 w 80"/>
                <a:gd name="T19" fmla="*/ 40 h 59"/>
                <a:gd name="T20" fmla="*/ 79 w 80"/>
                <a:gd name="T21"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59">
                  <a:moveTo>
                    <a:pt x="79" y="37"/>
                  </a:moveTo>
                  <a:cubicBezTo>
                    <a:pt x="61" y="19"/>
                    <a:pt x="39" y="7"/>
                    <a:pt x="15" y="1"/>
                  </a:cubicBezTo>
                  <a:cubicBezTo>
                    <a:pt x="15" y="1"/>
                    <a:pt x="14" y="0"/>
                    <a:pt x="13" y="0"/>
                  </a:cubicBezTo>
                  <a:cubicBezTo>
                    <a:pt x="11" y="0"/>
                    <a:pt x="11" y="0"/>
                    <a:pt x="11" y="0"/>
                  </a:cubicBezTo>
                  <a:cubicBezTo>
                    <a:pt x="11" y="0"/>
                    <a:pt x="11" y="0"/>
                    <a:pt x="11" y="0"/>
                  </a:cubicBezTo>
                  <a:cubicBezTo>
                    <a:pt x="21" y="22"/>
                    <a:pt x="21" y="22"/>
                    <a:pt x="21" y="22"/>
                  </a:cubicBezTo>
                  <a:cubicBezTo>
                    <a:pt x="0" y="59"/>
                    <a:pt x="0" y="59"/>
                    <a:pt x="0" y="59"/>
                  </a:cubicBezTo>
                  <a:cubicBezTo>
                    <a:pt x="76" y="59"/>
                    <a:pt x="76" y="59"/>
                    <a:pt x="76" y="59"/>
                  </a:cubicBezTo>
                  <a:cubicBezTo>
                    <a:pt x="78" y="59"/>
                    <a:pt x="80" y="57"/>
                    <a:pt x="80" y="54"/>
                  </a:cubicBezTo>
                  <a:cubicBezTo>
                    <a:pt x="80" y="40"/>
                    <a:pt x="80" y="40"/>
                    <a:pt x="80" y="40"/>
                  </a:cubicBezTo>
                  <a:cubicBezTo>
                    <a:pt x="80" y="39"/>
                    <a:pt x="80" y="38"/>
                    <a:pt x="79"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854"/>
            <p:cNvSpPr>
              <a:spLocks/>
            </p:cNvSpPr>
            <p:nvPr/>
          </p:nvSpPr>
          <p:spPr bwMode="auto">
            <a:xfrm>
              <a:off x="1143000" y="6180340"/>
              <a:ext cx="296863" cy="222250"/>
            </a:xfrm>
            <a:custGeom>
              <a:avLst/>
              <a:gdLst>
                <a:gd name="T0" fmla="*/ 69 w 79"/>
                <a:gd name="T1" fmla="*/ 0 h 59"/>
                <a:gd name="T2" fmla="*/ 69 w 79"/>
                <a:gd name="T3" fmla="*/ 0 h 59"/>
                <a:gd name="T4" fmla="*/ 68 w 79"/>
                <a:gd name="T5" fmla="*/ 0 h 59"/>
                <a:gd name="T6" fmla="*/ 67 w 79"/>
                <a:gd name="T7" fmla="*/ 1 h 59"/>
                <a:gd name="T8" fmla="*/ 1 w 79"/>
                <a:gd name="T9" fmla="*/ 37 h 59"/>
                <a:gd name="T10" fmla="*/ 0 w 79"/>
                <a:gd name="T11" fmla="*/ 40 h 59"/>
                <a:gd name="T12" fmla="*/ 0 w 79"/>
                <a:gd name="T13" fmla="*/ 54 h 59"/>
                <a:gd name="T14" fmla="*/ 4 w 79"/>
                <a:gd name="T15" fmla="*/ 59 h 59"/>
                <a:gd name="T16" fmla="*/ 79 w 79"/>
                <a:gd name="T17" fmla="*/ 59 h 59"/>
                <a:gd name="T18" fmla="*/ 60 w 79"/>
                <a:gd name="T19" fmla="*/ 22 h 59"/>
                <a:gd name="T20" fmla="*/ 69 w 79"/>
                <a:gd name="T2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59">
                  <a:moveTo>
                    <a:pt x="69" y="0"/>
                  </a:moveTo>
                  <a:cubicBezTo>
                    <a:pt x="69" y="0"/>
                    <a:pt x="69" y="0"/>
                    <a:pt x="69" y="0"/>
                  </a:cubicBezTo>
                  <a:cubicBezTo>
                    <a:pt x="68" y="0"/>
                    <a:pt x="68" y="0"/>
                    <a:pt x="68" y="0"/>
                  </a:cubicBezTo>
                  <a:cubicBezTo>
                    <a:pt x="67" y="0"/>
                    <a:pt x="67" y="0"/>
                    <a:pt x="67" y="1"/>
                  </a:cubicBezTo>
                  <a:cubicBezTo>
                    <a:pt x="42" y="6"/>
                    <a:pt x="20" y="19"/>
                    <a:pt x="1" y="37"/>
                  </a:cubicBezTo>
                  <a:cubicBezTo>
                    <a:pt x="1" y="38"/>
                    <a:pt x="0" y="39"/>
                    <a:pt x="0" y="40"/>
                  </a:cubicBezTo>
                  <a:cubicBezTo>
                    <a:pt x="0" y="54"/>
                    <a:pt x="0" y="54"/>
                    <a:pt x="0" y="54"/>
                  </a:cubicBezTo>
                  <a:cubicBezTo>
                    <a:pt x="0" y="57"/>
                    <a:pt x="2" y="59"/>
                    <a:pt x="4" y="59"/>
                  </a:cubicBezTo>
                  <a:cubicBezTo>
                    <a:pt x="79" y="59"/>
                    <a:pt x="79" y="59"/>
                    <a:pt x="79" y="59"/>
                  </a:cubicBezTo>
                  <a:cubicBezTo>
                    <a:pt x="60" y="22"/>
                    <a:pt x="60" y="22"/>
                    <a:pt x="60" y="22"/>
                  </a:cubicBezTo>
                  <a:lnTo>
                    <a:pt x="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Freeform 855"/>
            <p:cNvSpPr>
              <a:spLocks/>
            </p:cNvSpPr>
            <p:nvPr/>
          </p:nvSpPr>
          <p:spPr bwMode="auto">
            <a:xfrm>
              <a:off x="1338263" y="5686627"/>
              <a:ext cx="346075" cy="539750"/>
            </a:xfrm>
            <a:custGeom>
              <a:avLst/>
              <a:gdLst>
                <a:gd name="T0" fmla="*/ 70 w 92"/>
                <a:gd name="T1" fmla="*/ 122 h 144"/>
                <a:gd name="T2" fmla="*/ 70 w 92"/>
                <a:gd name="T3" fmla="*/ 109 h 144"/>
                <a:gd name="T4" fmla="*/ 85 w 92"/>
                <a:gd name="T5" fmla="*/ 77 h 144"/>
                <a:gd name="T6" fmla="*/ 85 w 92"/>
                <a:gd name="T7" fmla="*/ 77 h 144"/>
                <a:gd name="T8" fmla="*/ 92 w 92"/>
                <a:gd name="T9" fmla="*/ 69 h 144"/>
                <a:gd name="T10" fmla="*/ 88 w 92"/>
                <a:gd name="T11" fmla="*/ 62 h 144"/>
                <a:gd name="T12" fmla="*/ 90 w 92"/>
                <a:gd name="T13" fmla="*/ 47 h 144"/>
                <a:gd name="T14" fmla="*/ 46 w 92"/>
                <a:gd name="T15" fmla="*/ 0 h 144"/>
                <a:gd name="T16" fmla="*/ 2 w 92"/>
                <a:gd name="T17" fmla="*/ 47 h 144"/>
                <a:gd name="T18" fmla="*/ 4 w 92"/>
                <a:gd name="T19" fmla="*/ 62 h 144"/>
                <a:gd name="T20" fmla="*/ 0 w 92"/>
                <a:gd name="T21" fmla="*/ 69 h 144"/>
                <a:gd name="T22" fmla="*/ 7 w 92"/>
                <a:gd name="T23" fmla="*/ 77 h 144"/>
                <a:gd name="T24" fmla="*/ 8 w 92"/>
                <a:gd name="T25" fmla="*/ 77 h 144"/>
                <a:gd name="T26" fmla="*/ 22 w 92"/>
                <a:gd name="T27" fmla="*/ 109 h 144"/>
                <a:gd name="T28" fmla="*/ 22 w 92"/>
                <a:gd name="T29" fmla="*/ 122 h 144"/>
                <a:gd name="T30" fmla="*/ 22 w 92"/>
                <a:gd name="T31" fmla="*/ 123 h 144"/>
                <a:gd name="T32" fmla="*/ 46 w 92"/>
                <a:gd name="T33" fmla="*/ 144 h 144"/>
                <a:gd name="T34" fmla="*/ 46 w 92"/>
                <a:gd name="T35" fmla="*/ 144 h 144"/>
                <a:gd name="T36" fmla="*/ 46 w 92"/>
                <a:gd name="T37" fmla="*/ 144 h 144"/>
                <a:gd name="T38" fmla="*/ 70 w 92"/>
                <a:gd name="T39" fmla="*/ 123 h 144"/>
                <a:gd name="T40" fmla="*/ 70 w 92"/>
                <a:gd name="T41" fmla="*/ 12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2" h="144">
                  <a:moveTo>
                    <a:pt x="70" y="122"/>
                  </a:moveTo>
                  <a:cubicBezTo>
                    <a:pt x="70" y="109"/>
                    <a:pt x="70" y="109"/>
                    <a:pt x="70" y="109"/>
                  </a:cubicBezTo>
                  <a:cubicBezTo>
                    <a:pt x="78" y="101"/>
                    <a:pt x="84" y="89"/>
                    <a:pt x="85" y="77"/>
                  </a:cubicBezTo>
                  <a:cubicBezTo>
                    <a:pt x="85" y="77"/>
                    <a:pt x="85" y="77"/>
                    <a:pt x="85" y="77"/>
                  </a:cubicBezTo>
                  <a:cubicBezTo>
                    <a:pt x="89" y="77"/>
                    <a:pt x="92" y="74"/>
                    <a:pt x="92" y="69"/>
                  </a:cubicBezTo>
                  <a:cubicBezTo>
                    <a:pt x="92" y="66"/>
                    <a:pt x="91" y="63"/>
                    <a:pt x="88" y="62"/>
                  </a:cubicBezTo>
                  <a:cubicBezTo>
                    <a:pt x="89" y="57"/>
                    <a:pt x="90" y="52"/>
                    <a:pt x="90" y="47"/>
                  </a:cubicBezTo>
                  <a:cubicBezTo>
                    <a:pt x="90" y="21"/>
                    <a:pt x="71" y="0"/>
                    <a:pt x="46" y="0"/>
                  </a:cubicBezTo>
                  <a:cubicBezTo>
                    <a:pt x="22" y="0"/>
                    <a:pt x="2" y="21"/>
                    <a:pt x="2" y="47"/>
                  </a:cubicBezTo>
                  <a:cubicBezTo>
                    <a:pt x="2" y="52"/>
                    <a:pt x="3" y="57"/>
                    <a:pt x="4" y="62"/>
                  </a:cubicBezTo>
                  <a:cubicBezTo>
                    <a:pt x="2" y="63"/>
                    <a:pt x="0" y="66"/>
                    <a:pt x="0" y="69"/>
                  </a:cubicBezTo>
                  <a:cubicBezTo>
                    <a:pt x="0" y="74"/>
                    <a:pt x="3" y="77"/>
                    <a:pt x="7" y="77"/>
                  </a:cubicBezTo>
                  <a:cubicBezTo>
                    <a:pt x="7" y="77"/>
                    <a:pt x="7" y="77"/>
                    <a:pt x="8" y="77"/>
                  </a:cubicBezTo>
                  <a:cubicBezTo>
                    <a:pt x="8" y="89"/>
                    <a:pt x="14" y="101"/>
                    <a:pt x="22" y="109"/>
                  </a:cubicBezTo>
                  <a:cubicBezTo>
                    <a:pt x="22" y="122"/>
                    <a:pt x="22" y="122"/>
                    <a:pt x="22" y="122"/>
                  </a:cubicBezTo>
                  <a:cubicBezTo>
                    <a:pt x="22" y="122"/>
                    <a:pt x="22" y="123"/>
                    <a:pt x="22" y="123"/>
                  </a:cubicBezTo>
                  <a:cubicBezTo>
                    <a:pt x="23" y="125"/>
                    <a:pt x="33" y="144"/>
                    <a:pt x="46" y="144"/>
                  </a:cubicBezTo>
                  <a:cubicBezTo>
                    <a:pt x="46" y="144"/>
                    <a:pt x="46" y="144"/>
                    <a:pt x="46" y="144"/>
                  </a:cubicBezTo>
                  <a:cubicBezTo>
                    <a:pt x="46" y="144"/>
                    <a:pt x="46" y="144"/>
                    <a:pt x="46" y="144"/>
                  </a:cubicBezTo>
                  <a:cubicBezTo>
                    <a:pt x="59" y="144"/>
                    <a:pt x="68" y="125"/>
                    <a:pt x="70" y="123"/>
                  </a:cubicBezTo>
                  <a:cubicBezTo>
                    <a:pt x="70" y="123"/>
                    <a:pt x="70" y="122"/>
                    <a:pt x="70"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cxnSp>
        <p:nvCxnSpPr>
          <p:cNvPr id="50" name="直接连接符 49"/>
          <p:cNvCxnSpPr>
            <a:stCxn id="42" idx="0"/>
            <a:endCxn id="60" idx="2"/>
          </p:cNvCxnSpPr>
          <p:nvPr/>
        </p:nvCxnSpPr>
        <p:spPr>
          <a:xfrm flipV="1">
            <a:off x="2688987" y="1796192"/>
            <a:ext cx="1456317" cy="1100284"/>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42" idx="3"/>
            <a:endCxn id="66" idx="2"/>
          </p:cNvCxnSpPr>
          <p:nvPr/>
        </p:nvCxnSpPr>
        <p:spPr>
          <a:xfrm flipV="1">
            <a:off x="2778736" y="3417611"/>
            <a:ext cx="1366568" cy="18865"/>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42" idx="2"/>
            <a:endCxn id="67" idx="2"/>
          </p:cNvCxnSpPr>
          <p:nvPr/>
        </p:nvCxnSpPr>
        <p:spPr>
          <a:xfrm>
            <a:off x="2688987" y="3976476"/>
            <a:ext cx="1456317" cy="1062554"/>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nvGrpSpPr>
          <p:cNvPr id="68" name="组合 67"/>
          <p:cNvGrpSpPr/>
          <p:nvPr/>
        </p:nvGrpSpPr>
        <p:grpSpPr>
          <a:xfrm>
            <a:off x="4145304" y="1387678"/>
            <a:ext cx="817028" cy="4059866"/>
            <a:chOff x="4813609" y="1391640"/>
            <a:chExt cx="817028" cy="4059866"/>
          </a:xfrm>
        </p:grpSpPr>
        <p:sp>
          <p:nvSpPr>
            <p:cNvPr id="60" name="椭圆 59"/>
            <p:cNvSpPr/>
            <p:nvPr/>
          </p:nvSpPr>
          <p:spPr>
            <a:xfrm>
              <a:off x="4813609" y="1391640"/>
              <a:ext cx="817028" cy="817028"/>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t>4</a:t>
              </a:r>
              <a:endParaRPr lang="zh-CN" altLang="en-US" sz="4000" dirty="0"/>
            </a:p>
          </p:txBody>
        </p:sp>
        <p:sp>
          <p:nvSpPr>
            <p:cNvPr id="66" name="椭圆 65"/>
            <p:cNvSpPr/>
            <p:nvPr/>
          </p:nvSpPr>
          <p:spPr>
            <a:xfrm>
              <a:off x="4813609" y="3013059"/>
              <a:ext cx="817028" cy="817028"/>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t>5</a:t>
              </a:r>
              <a:endParaRPr lang="zh-CN" altLang="en-US" sz="4000" dirty="0"/>
            </a:p>
          </p:txBody>
        </p:sp>
        <p:sp>
          <p:nvSpPr>
            <p:cNvPr id="67" name="椭圆 66"/>
            <p:cNvSpPr/>
            <p:nvPr/>
          </p:nvSpPr>
          <p:spPr>
            <a:xfrm>
              <a:off x="4813609" y="4634478"/>
              <a:ext cx="817028" cy="817028"/>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a:t>6</a:t>
              </a:r>
              <a:endParaRPr lang="zh-CN" altLang="en-US" sz="4000" dirty="0"/>
            </a:p>
          </p:txBody>
        </p:sp>
      </p:grpSp>
      <p:sp>
        <p:nvSpPr>
          <p:cNvPr id="22" name="向右箭號 21">
            <a:hlinkClick r:id="rId4" action="ppaction://hlinksldjump"/>
          </p:cNvPr>
          <p:cNvSpPr/>
          <p:nvPr/>
        </p:nvSpPr>
        <p:spPr>
          <a:xfrm>
            <a:off x="7543051" y="2083656"/>
            <a:ext cx="256374" cy="242100"/>
          </a:xfrm>
          <a:prstGeom prst="right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dirty="0"/>
          </a:p>
        </p:txBody>
      </p:sp>
      <p:sp>
        <p:nvSpPr>
          <p:cNvPr id="19" name="圆角矩形 15"/>
          <p:cNvSpPr/>
          <p:nvPr/>
        </p:nvSpPr>
        <p:spPr>
          <a:xfrm>
            <a:off x="5084373" y="1154583"/>
            <a:ext cx="6390257" cy="1383684"/>
          </a:xfrm>
          <a:prstGeom prst="roundRect">
            <a:avLst/>
          </a:prstGeom>
          <a:solidFill>
            <a:srgbClr val="5E86CE"/>
          </a:solidFill>
          <a:ln>
            <a:solidFill>
              <a:srgbClr val="7B9CD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cs typeface="Times New Roman" panose="02020603050405020304" pitchFamily="18" charset="0"/>
            </a:endParaRPr>
          </a:p>
        </p:txBody>
      </p:sp>
      <p:sp>
        <p:nvSpPr>
          <p:cNvPr id="20" name="圆角矩形 15"/>
          <p:cNvSpPr/>
          <p:nvPr/>
        </p:nvSpPr>
        <p:spPr>
          <a:xfrm>
            <a:off x="5092185" y="2744634"/>
            <a:ext cx="6390257" cy="1383684"/>
          </a:xfrm>
          <a:prstGeom prst="roundRect">
            <a:avLst/>
          </a:prstGeom>
          <a:solidFill>
            <a:srgbClr val="5E86CE"/>
          </a:solidFill>
          <a:ln>
            <a:solidFill>
              <a:srgbClr val="7B9CD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cs typeface="Times New Roman" panose="02020603050405020304" pitchFamily="18" charset="0"/>
            </a:endParaRPr>
          </a:p>
        </p:txBody>
      </p:sp>
      <p:sp>
        <p:nvSpPr>
          <p:cNvPr id="21" name="圆角矩形 15"/>
          <p:cNvSpPr/>
          <p:nvPr/>
        </p:nvSpPr>
        <p:spPr>
          <a:xfrm>
            <a:off x="5095479" y="4432256"/>
            <a:ext cx="6390257" cy="1638172"/>
          </a:xfrm>
          <a:prstGeom prst="roundRect">
            <a:avLst/>
          </a:prstGeom>
          <a:solidFill>
            <a:srgbClr val="5E86CE"/>
          </a:solidFill>
          <a:ln>
            <a:solidFill>
              <a:srgbClr val="7B9CD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cs typeface="Times New Roman" panose="02020603050405020304" pitchFamily="18" charset="0"/>
            </a:endParaRPr>
          </a:p>
        </p:txBody>
      </p:sp>
    </p:spTree>
    <p:extLst>
      <p:ext uri="{BB962C8B-B14F-4D97-AF65-F5344CB8AC3E}">
        <p14:creationId xmlns:p14="http://schemas.microsoft.com/office/powerpoint/2010/main" val="2656046212"/>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p:nvSpPr>
        <p:spPr>
          <a:xfrm>
            <a:off x="-342900" y="1828641"/>
            <a:ext cx="5086350" cy="609917"/>
          </a:xfrm>
          <a:prstGeom prst="parallelogram">
            <a:avLst>
              <a:gd name="adj" fmla="val 4374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aphicFrame>
        <p:nvGraphicFramePr>
          <p:cNvPr id="6" name="表格 5"/>
          <p:cNvGraphicFramePr>
            <a:graphicFrameLocks noGrp="1"/>
          </p:cNvGraphicFramePr>
          <p:nvPr>
            <p:extLst>
              <p:ext uri="{D42A27DB-BD31-4B8C-83A1-F6EECF244321}">
                <p14:modId xmlns:p14="http://schemas.microsoft.com/office/powerpoint/2010/main" val="2067584691"/>
              </p:ext>
            </p:extLst>
          </p:nvPr>
        </p:nvGraphicFramePr>
        <p:xfrm>
          <a:off x="3780631" y="1828641"/>
          <a:ext cx="4630738" cy="4286409"/>
        </p:xfrm>
        <a:graphic>
          <a:graphicData uri="http://schemas.openxmlformats.org/drawingml/2006/table">
            <a:tbl>
              <a:tblPr firstRow="1" bandRow="1">
                <a:tableStyleId>{5C22544A-7EE6-4342-B048-85BDC9FD1C3A}</a:tableStyleId>
              </a:tblPr>
              <a:tblGrid>
                <a:gridCol w="4630738">
                  <a:extLst>
                    <a:ext uri="{9D8B030D-6E8A-4147-A177-3AD203B41FA5}">
                      <a16:colId xmlns:a16="http://schemas.microsoft.com/office/drawing/2014/main" val="20000"/>
                    </a:ext>
                  </a:extLst>
                </a:gridCol>
              </a:tblGrid>
              <a:tr h="962066">
                <a:tc>
                  <a:txBody>
                    <a:bodyPr/>
                    <a:lstStyle/>
                    <a:p>
                      <a:pPr algn="ctr"/>
                      <a:r>
                        <a:rPr lang="zh-TW" altLang="en-US" sz="4000" dirty="0" smtClean="0">
                          <a:solidFill>
                            <a:schemeClr val="accent5">
                              <a:lumMod val="75000"/>
                            </a:schemeClr>
                          </a:solidFill>
                        </a:rPr>
                        <a:t>動腦時間</a:t>
                      </a:r>
                      <a:endParaRPr lang="zh-CN" altLang="en-US" sz="4000" dirty="0">
                        <a:solidFill>
                          <a:schemeClr val="accent5">
                            <a:lumMod val="75000"/>
                          </a:schemeClr>
                        </a:solidFill>
                      </a:endParaRP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accent5">
                          <a:lumMod val="75000"/>
                        </a:schemeClr>
                      </a:solidFill>
                      <a:prstDash val="solid"/>
                      <a:round/>
                      <a:headEnd type="none" w="med" len="med"/>
                      <a:tailEnd type="none" w="med" len="med"/>
                    </a:lnB>
                    <a:noFill/>
                  </a:tcPr>
                </a:tc>
                <a:extLst>
                  <a:ext uri="{0D108BD9-81ED-4DB2-BD59-A6C34878D82A}">
                    <a16:rowId xmlns:a16="http://schemas.microsoft.com/office/drawing/2014/main" val="10000"/>
                  </a:ext>
                </a:extLst>
              </a:tr>
              <a:tr h="3324343">
                <a:tc>
                  <a:txBody>
                    <a:bodyPr/>
                    <a:lstStyle/>
                    <a:p>
                      <a:pPr marL="514350" marR="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sz="2800" b="0" i="0" kern="1200" dirty="0" smtClean="0">
                          <a:solidFill>
                            <a:schemeClr val="bg1"/>
                          </a:solidFill>
                          <a:effectLst/>
                          <a:latin typeface="Segoe UI Semibold" panose="020B0702040204020203" pitchFamily="34" charset="0"/>
                          <a:ea typeface="+mn-ea"/>
                          <a:cs typeface="+mn-cs"/>
                        </a:rPr>
                        <a:t>I </a:t>
                      </a:r>
                      <a:r>
                        <a:rPr lang="zh-TW" altLang="en-US" sz="2800" b="0" i="0" kern="1200" dirty="0" smtClean="0">
                          <a:solidFill>
                            <a:schemeClr val="bg1"/>
                          </a:solidFill>
                          <a:effectLst/>
                          <a:latin typeface="Segoe UI Semibold" panose="020B0702040204020203" pitchFamily="34" charset="0"/>
                          <a:ea typeface="+mn-ea"/>
                          <a:cs typeface="+mn-cs"/>
                        </a:rPr>
                        <a:t>每題五分，共計三題</a:t>
                      </a:r>
                      <a:endParaRPr lang="en-US" altLang="zh-CN" sz="2800" b="0" i="0" kern="1200" dirty="0" smtClean="0">
                        <a:solidFill>
                          <a:schemeClr val="bg1"/>
                        </a:solidFill>
                        <a:effectLst/>
                        <a:latin typeface="Segoe UI Semibold" panose="020B0702040204020203" pitchFamily="34" charset="0"/>
                        <a:ea typeface="+mn-ea"/>
                        <a:cs typeface="+mn-cs"/>
                      </a:endParaRPr>
                    </a:p>
                    <a:p>
                      <a:pPr marL="514350" marR="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sz="2800" b="0" i="0" kern="1200" dirty="0" smtClean="0">
                          <a:solidFill>
                            <a:schemeClr val="bg1"/>
                          </a:solidFill>
                          <a:effectLst/>
                          <a:latin typeface="Segoe UI Semibold" panose="020B0702040204020203" pitchFamily="34" charset="0"/>
                          <a:ea typeface="+mn-ea"/>
                          <a:cs typeface="+mn-cs"/>
                        </a:rPr>
                        <a:t>I </a:t>
                      </a:r>
                      <a:r>
                        <a:rPr lang="zh-TW" altLang="en-US" sz="2800" b="0" i="0" kern="1200" dirty="0" smtClean="0">
                          <a:solidFill>
                            <a:schemeClr val="bg1"/>
                          </a:solidFill>
                          <a:effectLst/>
                          <a:latin typeface="Segoe UI Semibold" panose="020B0702040204020203" pitchFamily="34" charset="0"/>
                          <a:ea typeface="+mn-ea"/>
                          <a:cs typeface="+mn-cs"/>
                        </a:rPr>
                        <a:t>成績以累計方式計算</a:t>
                      </a:r>
                      <a:endParaRPr lang="en-US" altLang="zh-TW" sz="2800" b="0" i="0" kern="1200" dirty="0" smtClean="0">
                        <a:solidFill>
                          <a:schemeClr val="bg1"/>
                        </a:solidFill>
                        <a:effectLst/>
                        <a:latin typeface="Segoe UI Semibold" panose="020B0702040204020203" pitchFamily="34" charset="0"/>
                        <a:ea typeface="+mn-ea"/>
                        <a:cs typeface="+mn-cs"/>
                      </a:endParaRPr>
                    </a:p>
                    <a:p>
                      <a:pPr marL="514350" marR="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sz="2800" b="0" i="0" kern="1200" dirty="0" smtClean="0">
                          <a:solidFill>
                            <a:schemeClr val="bg1"/>
                          </a:solidFill>
                          <a:effectLst/>
                          <a:latin typeface="Segoe UI Semibold" panose="020B0702040204020203" pitchFamily="34" charset="0"/>
                          <a:ea typeface="+mn-ea"/>
                          <a:cs typeface="+mn-cs"/>
                        </a:rPr>
                        <a:t>I </a:t>
                      </a:r>
                      <a:r>
                        <a:rPr lang="zh-TW" altLang="en-US" sz="2800" b="0" i="0" kern="1200" dirty="0" smtClean="0">
                          <a:solidFill>
                            <a:schemeClr val="bg1"/>
                          </a:solidFill>
                          <a:effectLst/>
                          <a:latin typeface="Segoe UI Semibold" panose="020B0702040204020203" pitchFamily="34" charset="0"/>
                          <a:ea typeface="+mn-ea"/>
                          <a:cs typeface="+mn-cs"/>
                        </a:rPr>
                        <a:t>此題無須搶答</a:t>
                      </a:r>
                      <a:endParaRPr lang="en-US" altLang="zh-TW" sz="2800" b="0" i="0" kern="1200" dirty="0" smtClean="0">
                        <a:solidFill>
                          <a:schemeClr val="bg1"/>
                        </a:solidFill>
                        <a:effectLst/>
                        <a:latin typeface="Segoe UI Semibold" panose="020B0702040204020203" pitchFamily="34" charset="0"/>
                        <a:ea typeface="+mn-ea"/>
                        <a:cs typeface="+mn-cs"/>
                      </a:endParaRPr>
                    </a:p>
                    <a:p>
                      <a:pPr marL="514350" marR="0"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sz="2800" b="0" i="0" kern="1200" dirty="0" smtClean="0">
                          <a:solidFill>
                            <a:schemeClr val="bg1"/>
                          </a:solidFill>
                          <a:effectLst/>
                          <a:latin typeface="Segoe UI Semibold" panose="020B0702040204020203" pitchFamily="34" charset="0"/>
                          <a:ea typeface="+mn-ea"/>
                          <a:cs typeface="+mn-cs"/>
                        </a:rPr>
                        <a:t>I</a:t>
                      </a:r>
                      <a:r>
                        <a:rPr lang="zh-TW" altLang="en-US" sz="2800" b="0" i="0" kern="1200" dirty="0" smtClean="0">
                          <a:solidFill>
                            <a:schemeClr val="bg1"/>
                          </a:solidFill>
                          <a:effectLst/>
                          <a:latin typeface="Segoe UI Semibold" panose="020B0702040204020203" pitchFamily="34" charset="0"/>
                          <a:ea typeface="+mn-ea"/>
                          <a:cs typeface="+mn-cs"/>
                        </a:rPr>
                        <a:t>每題二十分鐘討論</a:t>
                      </a:r>
                      <a:endParaRPr lang="zh-CN" altLang="en-US" sz="2800" b="0" i="0" kern="1200" dirty="0">
                        <a:solidFill>
                          <a:schemeClr val="bg1"/>
                        </a:solidFill>
                        <a:effectLst/>
                        <a:latin typeface="Segoe UI Semibold" panose="020B0702040204020203" pitchFamily="34" charset="0"/>
                        <a:ea typeface="+mn-ea"/>
                        <a:cs typeface="+mn-cs"/>
                      </a:endParaRPr>
                    </a:p>
                  </a:txBody>
                  <a:tcPr anchor="ctr">
                    <a:lnL w="19050" cap="flat" cmpd="sng" algn="ctr">
                      <a:solidFill>
                        <a:schemeClr val="accent5">
                          <a:lumMod val="75000"/>
                        </a:schemeClr>
                      </a:solidFill>
                      <a:prstDash val="solid"/>
                      <a:round/>
                      <a:headEnd type="none" w="med" len="med"/>
                      <a:tailEnd type="none" w="med" len="med"/>
                    </a:lnL>
                    <a:lnR w="19050" cap="flat" cmpd="sng" algn="ctr">
                      <a:solidFill>
                        <a:schemeClr val="accent5">
                          <a:lumMod val="75000"/>
                        </a:schemeClr>
                      </a:solidFill>
                      <a:prstDash val="solid"/>
                      <a:round/>
                      <a:headEnd type="none" w="med" len="med"/>
                      <a:tailEnd type="none" w="med" len="med"/>
                    </a:lnR>
                    <a:lnT w="19050" cap="flat" cmpd="sng" algn="ctr">
                      <a:solidFill>
                        <a:schemeClr val="accent5">
                          <a:lumMod val="75000"/>
                        </a:schemeClr>
                      </a:solidFill>
                      <a:prstDash val="solid"/>
                      <a:round/>
                      <a:headEnd type="none" w="med" len="med"/>
                      <a:tailEnd type="none" w="med" len="med"/>
                    </a:lnT>
                    <a:lnB w="19050" cap="flat" cmpd="sng" algn="ctr">
                      <a:solidFill>
                        <a:schemeClr val="accent5">
                          <a:lumMod val="75000"/>
                        </a:schemeClr>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10001"/>
                  </a:ext>
                </a:extLst>
              </a:tr>
            </a:tbl>
          </a:graphicData>
        </a:graphic>
      </p:graphicFrame>
      <p:cxnSp>
        <p:nvCxnSpPr>
          <p:cNvPr id="8" name="直接连接符 7"/>
          <p:cNvCxnSpPr/>
          <p:nvPr/>
        </p:nvCxnSpPr>
        <p:spPr>
          <a:xfrm>
            <a:off x="0" y="2133600"/>
            <a:ext cx="4743450" cy="0"/>
          </a:xfrm>
          <a:prstGeom prst="line">
            <a:avLst/>
          </a:prstGeom>
          <a:ln w="254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9" name="平行四边形 8"/>
          <p:cNvSpPr/>
          <p:nvPr/>
        </p:nvSpPr>
        <p:spPr>
          <a:xfrm>
            <a:off x="7486650" y="1828641"/>
            <a:ext cx="5086350" cy="609917"/>
          </a:xfrm>
          <a:prstGeom prst="parallelogram">
            <a:avLst>
              <a:gd name="adj" fmla="val 4374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10" name="直接连接符 9"/>
          <p:cNvCxnSpPr>
            <a:stCxn id="9" idx="5"/>
          </p:cNvCxnSpPr>
          <p:nvPr/>
        </p:nvCxnSpPr>
        <p:spPr>
          <a:xfrm>
            <a:off x="7620039" y="2133600"/>
            <a:ext cx="4952961" cy="0"/>
          </a:xfrm>
          <a:prstGeom prst="line">
            <a:avLst/>
          </a:prstGeom>
          <a:ln w="25400" cap="rnd">
            <a:solidFill>
              <a:schemeClr val="bg1"/>
            </a:solidFill>
          </a:ln>
        </p:spPr>
        <p:style>
          <a:lnRef idx="1">
            <a:schemeClr val="accent1"/>
          </a:lnRef>
          <a:fillRef idx="0">
            <a:schemeClr val="accent1"/>
          </a:fillRef>
          <a:effectRef idx="0">
            <a:schemeClr val="accent1"/>
          </a:effectRef>
          <a:fontRef idx="minor">
            <a:schemeClr val="tx1"/>
          </a:fontRef>
        </p:style>
      </p:cxnSp>
      <p:pic>
        <p:nvPicPr>
          <p:cNvPr id="4098" name="Picture 2" descr="https://cdn2.iconfinder.com/data/icons/analytic-investment-and-balanced-scorecard/512/644_Algorithm_brain_conclusion_process_thinking-256.png"/>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310895" y="4419600"/>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171998"/>
      </p:ext>
    </p:extLst>
  </p:cSld>
  <p:clrMapOvr>
    <a:masterClrMapping/>
  </p:clrMapOvr>
  <p:transition advClick="0" advTm="0">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圆角矩形 41"/>
          <p:cNvSpPr/>
          <p:nvPr/>
        </p:nvSpPr>
        <p:spPr>
          <a:xfrm>
            <a:off x="2599238" y="2896476"/>
            <a:ext cx="179498" cy="1080000"/>
          </a:xfrm>
          <a:prstGeom prst="roundRect">
            <a:avLst>
              <a:gd name="adj" fmla="val 5000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3" name="矩形 42"/>
          <p:cNvSpPr/>
          <p:nvPr/>
        </p:nvSpPr>
        <p:spPr>
          <a:xfrm>
            <a:off x="1379538" y="2877611"/>
            <a:ext cx="1080000" cy="1080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44" name="组合 43"/>
          <p:cNvGrpSpPr/>
          <p:nvPr/>
        </p:nvGrpSpPr>
        <p:grpSpPr>
          <a:xfrm>
            <a:off x="1551237" y="3059629"/>
            <a:ext cx="736601" cy="715963"/>
            <a:chOff x="1143000" y="5686627"/>
            <a:chExt cx="736601" cy="715963"/>
          </a:xfrm>
          <a:solidFill>
            <a:schemeClr val="bg1"/>
          </a:solidFill>
        </p:grpSpPr>
        <p:sp>
          <p:nvSpPr>
            <p:cNvPr id="45" name="Freeform 852"/>
            <p:cNvSpPr>
              <a:spLocks/>
            </p:cNvSpPr>
            <p:nvPr/>
          </p:nvSpPr>
          <p:spPr bwMode="auto">
            <a:xfrm>
              <a:off x="1466850" y="6256540"/>
              <a:ext cx="88900" cy="142875"/>
            </a:xfrm>
            <a:custGeom>
              <a:avLst/>
              <a:gdLst>
                <a:gd name="T0" fmla="*/ 20 w 24"/>
                <a:gd name="T1" fmla="*/ 1 h 38"/>
                <a:gd name="T2" fmla="*/ 18 w 24"/>
                <a:gd name="T3" fmla="*/ 0 h 38"/>
                <a:gd name="T4" fmla="*/ 16 w 24"/>
                <a:gd name="T5" fmla="*/ 1 h 38"/>
                <a:gd name="T6" fmla="*/ 12 w 24"/>
                <a:gd name="T7" fmla="*/ 1 h 38"/>
                <a:gd name="T8" fmla="*/ 8 w 24"/>
                <a:gd name="T9" fmla="*/ 1 h 38"/>
                <a:gd name="T10" fmla="*/ 6 w 24"/>
                <a:gd name="T11" fmla="*/ 0 h 38"/>
                <a:gd name="T12" fmla="*/ 5 w 24"/>
                <a:gd name="T13" fmla="*/ 1 h 38"/>
                <a:gd name="T14" fmla="*/ 0 w 24"/>
                <a:gd name="T15" fmla="*/ 17 h 38"/>
                <a:gd name="T16" fmla="*/ 0 w 24"/>
                <a:gd name="T17" fmla="*/ 17 h 38"/>
                <a:gd name="T18" fmla="*/ 4 w 24"/>
                <a:gd name="T19" fmla="*/ 37 h 38"/>
                <a:gd name="T20" fmla="*/ 5 w 24"/>
                <a:gd name="T21" fmla="*/ 38 h 38"/>
                <a:gd name="T22" fmla="*/ 19 w 24"/>
                <a:gd name="T23" fmla="*/ 38 h 38"/>
                <a:gd name="T24" fmla="*/ 20 w 24"/>
                <a:gd name="T25" fmla="*/ 37 h 38"/>
                <a:gd name="T26" fmla="*/ 24 w 24"/>
                <a:gd name="T27" fmla="*/ 17 h 38"/>
                <a:gd name="T28" fmla="*/ 24 w 24"/>
                <a:gd name="T29" fmla="*/ 16 h 38"/>
                <a:gd name="T30" fmla="*/ 20 w 24"/>
                <a:gd name="T31"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38">
                  <a:moveTo>
                    <a:pt x="20" y="1"/>
                  </a:moveTo>
                  <a:cubicBezTo>
                    <a:pt x="19" y="1"/>
                    <a:pt x="19" y="0"/>
                    <a:pt x="18" y="0"/>
                  </a:cubicBezTo>
                  <a:cubicBezTo>
                    <a:pt x="17" y="1"/>
                    <a:pt x="17" y="1"/>
                    <a:pt x="16" y="1"/>
                  </a:cubicBezTo>
                  <a:cubicBezTo>
                    <a:pt x="15" y="1"/>
                    <a:pt x="14" y="1"/>
                    <a:pt x="12" y="1"/>
                  </a:cubicBezTo>
                  <a:cubicBezTo>
                    <a:pt x="10" y="1"/>
                    <a:pt x="9" y="1"/>
                    <a:pt x="8" y="1"/>
                  </a:cubicBezTo>
                  <a:cubicBezTo>
                    <a:pt x="8" y="1"/>
                    <a:pt x="7" y="1"/>
                    <a:pt x="6" y="0"/>
                  </a:cubicBezTo>
                  <a:cubicBezTo>
                    <a:pt x="5" y="0"/>
                    <a:pt x="5" y="1"/>
                    <a:pt x="5" y="1"/>
                  </a:cubicBezTo>
                  <a:cubicBezTo>
                    <a:pt x="0" y="17"/>
                    <a:pt x="0" y="17"/>
                    <a:pt x="0" y="17"/>
                  </a:cubicBezTo>
                  <a:cubicBezTo>
                    <a:pt x="0" y="17"/>
                    <a:pt x="0" y="17"/>
                    <a:pt x="0" y="17"/>
                  </a:cubicBezTo>
                  <a:cubicBezTo>
                    <a:pt x="4" y="37"/>
                    <a:pt x="4" y="37"/>
                    <a:pt x="4" y="37"/>
                  </a:cubicBezTo>
                  <a:cubicBezTo>
                    <a:pt x="4" y="38"/>
                    <a:pt x="5" y="38"/>
                    <a:pt x="5" y="38"/>
                  </a:cubicBezTo>
                  <a:cubicBezTo>
                    <a:pt x="19" y="38"/>
                    <a:pt x="19" y="38"/>
                    <a:pt x="19" y="38"/>
                  </a:cubicBezTo>
                  <a:cubicBezTo>
                    <a:pt x="19" y="38"/>
                    <a:pt x="20" y="38"/>
                    <a:pt x="20" y="37"/>
                  </a:cubicBezTo>
                  <a:cubicBezTo>
                    <a:pt x="24" y="17"/>
                    <a:pt x="24" y="17"/>
                    <a:pt x="24" y="17"/>
                  </a:cubicBezTo>
                  <a:cubicBezTo>
                    <a:pt x="24" y="17"/>
                    <a:pt x="24" y="16"/>
                    <a:pt x="24" y="16"/>
                  </a:cubicBezTo>
                  <a:lnTo>
                    <a:pt x="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853"/>
            <p:cNvSpPr>
              <a:spLocks/>
            </p:cNvSpPr>
            <p:nvPr/>
          </p:nvSpPr>
          <p:spPr bwMode="auto">
            <a:xfrm>
              <a:off x="1579563" y="6180340"/>
              <a:ext cx="300038" cy="222250"/>
            </a:xfrm>
            <a:custGeom>
              <a:avLst/>
              <a:gdLst>
                <a:gd name="T0" fmla="*/ 79 w 80"/>
                <a:gd name="T1" fmla="*/ 37 h 59"/>
                <a:gd name="T2" fmla="*/ 15 w 80"/>
                <a:gd name="T3" fmla="*/ 1 h 59"/>
                <a:gd name="T4" fmla="*/ 13 w 80"/>
                <a:gd name="T5" fmla="*/ 0 h 59"/>
                <a:gd name="T6" fmla="*/ 11 w 80"/>
                <a:gd name="T7" fmla="*/ 0 h 59"/>
                <a:gd name="T8" fmla="*/ 11 w 80"/>
                <a:gd name="T9" fmla="*/ 0 h 59"/>
                <a:gd name="T10" fmla="*/ 21 w 80"/>
                <a:gd name="T11" fmla="*/ 22 h 59"/>
                <a:gd name="T12" fmla="*/ 0 w 80"/>
                <a:gd name="T13" fmla="*/ 59 h 59"/>
                <a:gd name="T14" fmla="*/ 76 w 80"/>
                <a:gd name="T15" fmla="*/ 59 h 59"/>
                <a:gd name="T16" fmla="*/ 80 w 80"/>
                <a:gd name="T17" fmla="*/ 54 h 59"/>
                <a:gd name="T18" fmla="*/ 80 w 80"/>
                <a:gd name="T19" fmla="*/ 40 h 59"/>
                <a:gd name="T20" fmla="*/ 79 w 80"/>
                <a:gd name="T21" fmla="*/ 3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59">
                  <a:moveTo>
                    <a:pt x="79" y="37"/>
                  </a:moveTo>
                  <a:cubicBezTo>
                    <a:pt x="61" y="19"/>
                    <a:pt x="39" y="7"/>
                    <a:pt x="15" y="1"/>
                  </a:cubicBezTo>
                  <a:cubicBezTo>
                    <a:pt x="15" y="1"/>
                    <a:pt x="14" y="0"/>
                    <a:pt x="13" y="0"/>
                  </a:cubicBezTo>
                  <a:cubicBezTo>
                    <a:pt x="11" y="0"/>
                    <a:pt x="11" y="0"/>
                    <a:pt x="11" y="0"/>
                  </a:cubicBezTo>
                  <a:cubicBezTo>
                    <a:pt x="11" y="0"/>
                    <a:pt x="11" y="0"/>
                    <a:pt x="11" y="0"/>
                  </a:cubicBezTo>
                  <a:cubicBezTo>
                    <a:pt x="21" y="22"/>
                    <a:pt x="21" y="22"/>
                    <a:pt x="21" y="22"/>
                  </a:cubicBezTo>
                  <a:cubicBezTo>
                    <a:pt x="0" y="59"/>
                    <a:pt x="0" y="59"/>
                    <a:pt x="0" y="59"/>
                  </a:cubicBezTo>
                  <a:cubicBezTo>
                    <a:pt x="76" y="59"/>
                    <a:pt x="76" y="59"/>
                    <a:pt x="76" y="59"/>
                  </a:cubicBezTo>
                  <a:cubicBezTo>
                    <a:pt x="78" y="59"/>
                    <a:pt x="80" y="57"/>
                    <a:pt x="80" y="54"/>
                  </a:cubicBezTo>
                  <a:cubicBezTo>
                    <a:pt x="80" y="40"/>
                    <a:pt x="80" y="40"/>
                    <a:pt x="80" y="40"/>
                  </a:cubicBezTo>
                  <a:cubicBezTo>
                    <a:pt x="80" y="39"/>
                    <a:pt x="80" y="38"/>
                    <a:pt x="79"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854"/>
            <p:cNvSpPr>
              <a:spLocks/>
            </p:cNvSpPr>
            <p:nvPr/>
          </p:nvSpPr>
          <p:spPr bwMode="auto">
            <a:xfrm>
              <a:off x="1143000" y="6180340"/>
              <a:ext cx="296863" cy="222250"/>
            </a:xfrm>
            <a:custGeom>
              <a:avLst/>
              <a:gdLst>
                <a:gd name="T0" fmla="*/ 69 w 79"/>
                <a:gd name="T1" fmla="*/ 0 h 59"/>
                <a:gd name="T2" fmla="*/ 69 w 79"/>
                <a:gd name="T3" fmla="*/ 0 h 59"/>
                <a:gd name="T4" fmla="*/ 68 w 79"/>
                <a:gd name="T5" fmla="*/ 0 h 59"/>
                <a:gd name="T6" fmla="*/ 67 w 79"/>
                <a:gd name="T7" fmla="*/ 1 h 59"/>
                <a:gd name="T8" fmla="*/ 1 w 79"/>
                <a:gd name="T9" fmla="*/ 37 h 59"/>
                <a:gd name="T10" fmla="*/ 0 w 79"/>
                <a:gd name="T11" fmla="*/ 40 h 59"/>
                <a:gd name="T12" fmla="*/ 0 w 79"/>
                <a:gd name="T13" fmla="*/ 54 h 59"/>
                <a:gd name="T14" fmla="*/ 4 w 79"/>
                <a:gd name="T15" fmla="*/ 59 h 59"/>
                <a:gd name="T16" fmla="*/ 79 w 79"/>
                <a:gd name="T17" fmla="*/ 59 h 59"/>
                <a:gd name="T18" fmla="*/ 60 w 79"/>
                <a:gd name="T19" fmla="*/ 22 h 59"/>
                <a:gd name="T20" fmla="*/ 69 w 79"/>
                <a:gd name="T2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59">
                  <a:moveTo>
                    <a:pt x="69" y="0"/>
                  </a:moveTo>
                  <a:cubicBezTo>
                    <a:pt x="69" y="0"/>
                    <a:pt x="69" y="0"/>
                    <a:pt x="69" y="0"/>
                  </a:cubicBezTo>
                  <a:cubicBezTo>
                    <a:pt x="68" y="0"/>
                    <a:pt x="68" y="0"/>
                    <a:pt x="68" y="0"/>
                  </a:cubicBezTo>
                  <a:cubicBezTo>
                    <a:pt x="67" y="0"/>
                    <a:pt x="67" y="0"/>
                    <a:pt x="67" y="1"/>
                  </a:cubicBezTo>
                  <a:cubicBezTo>
                    <a:pt x="42" y="6"/>
                    <a:pt x="20" y="19"/>
                    <a:pt x="1" y="37"/>
                  </a:cubicBezTo>
                  <a:cubicBezTo>
                    <a:pt x="1" y="38"/>
                    <a:pt x="0" y="39"/>
                    <a:pt x="0" y="40"/>
                  </a:cubicBezTo>
                  <a:cubicBezTo>
                    <a:pt x="0" y="54"/>
                    <a:pt x="0" y="54"/>
                    <a:pt x="0" y="54"/>
                  </a:cubicBezTo>
                  <a:cubicBezTo>
                    <a:pt x="0" y="57"/>
                    <a:pt x="2" y="59"/>
                    <a:pt x="4" y="59"/>
                  </a:cubicBezTo>
                  <a:cubicBezTo>
                    <a:pt x="79" y="59"/>
                    <a:pt x="79" y="59"/>
                    <a:pt x="79" y="59"/>
                  </a:cubicBezTo>
                  <a:cubicBezTo>
                    <a:pt x="60" y="22"/>
                    <a:pt x="60" y="22"/>
                    <a:pt x="60" y="22"/>
                  </a:cubicBezTo>
                  <a:lnTo>
                    <a:pt x="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Freeform 855"/>
            <p:cNvSpPr>
              <a:spLocks/>
            </p:cNvSpPr>
            <p:nvPr/>
          </p:nvSpPr>
          <p:spPr bwMode="auto">
            <a:xfrm>
              <a:off x="1338263" y="5686627"/>
              <a:ext cx="346075" cy="539750"/>
            </a:xfrm>
            <a:custGeom>
              <a:avLst/>
              <a:gdLst>
                <a:gd name="T0" fmla="*/ 70 w 92"/>
                <a:gd name="T1" fmla="*/ 122 h 144"/>
                <a:gd name="T2" fmla="*/ 70 w 92"/>
                <a:gd name="T3" fmla="*/ 109 h 144"/>
                <a:gd name="T4" fmla="*/ 85 w 92"/>
                <a:gd name="T5" fmla="*/ 77 h 144"/>
                <a:gd name="T6" fmla="*/ 85 w 92"/>
                <a:gd name="T7" fmla="*/ 77 h 144"/>
                <a:gd name="T8" fmla="*/ 92 w 92"/>
                <a:gd name="T9" fmla="*/ 69 h 144"/>
                <a:gd name="T10" fmla="*/ 88 w 92"/>
                <a:gd name="T11" fmla="*/ 62 h 144"/>
                <a:gd name="T12" fmla="*/ 90 w 92"/>
                <a:gd name="T13" fmla="*/ 47 h 144"/>
                <a:gd name="T14" fmla="*/ 46 w 92"/>
                <a:gd name="T15" fmla="*/ 0 h 144"/>
                <a:gd name="T16" fmla="*/ 2 w 92"/>
                <a:gd name="T17" fmla="*/ 47 h 144"/>
                <a:gd name="T18" fmla="*/ 4 w 92"/>
                <a:gd name="T19" fmla="*/ 62 h 144"/>
                <a:gd name="T20" fmla="*/ 0 w 92"/>
                <a:gd name="T21" fmla="*/ 69 h 144"/>
                <a:gd name="T22" fmla="*/ 7 w 92"/>
                <a:gd name="T23" fmla="*/ 77 h 144"/>
                <a:gd name="T24" fmla="*/ 8 w 92"/>
                <a:gd name="T25" fmla="*/ 77 h 144"/>
                <a:gd name="T26" fmla="*/ 22 w 92"/>
                <a:gd name="T27" fmla="*/ 109 h 144"/>
                <a:gd name="T28" fmla="*/ 22 w 92"/>
                <a:gd name="T29" fmla="*/ 122 h 144"/>
                <a:gd name="T30" fmla="*/ 22 w 92"/>
                <a:gd name="T31" fmla="*/ 123 h 144"/>
                <a:gd name="T32" fmla="*/ 46 w 92"/>
                <a:gd name="T33" fmla="*/ 144 h 144"/>
                <a:gd name="T34" fmla="*/ 46 w 92"/>
                <a:gd name="T35" fmla="*/ 144 h 144"/>
                <a:gd name="T36" fmla="*/ 46 w 92"/>
                <a:gd name="T37" fmla="*/ 144 h 144"/>
                <a:gd name="T38" fmla="*/ 70 w 92"/>
                <a:gd name="T39" fmla="*/ 123 h 144"/>
                <a:gd name="T40" fmla="*/ 70 w 92"/>
                <a:gd name="T41" fmla="*/ 12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2" h="144">
                  <a:moveTo>
                    <a:pt x="70" y="122"/>
                  </a:moveTo>
                  <a:cubicBezTo>
                    <a:pt x="70" y="109"/>
                    <a:pt x="70" y="109"/>
                    <a:pt x="70" y="109"/>
                  </a:cubicBezTo>
                  <a:cubicBezTo>
                    <a:pt x="78" y="101"/>
                    <a:pt x="84" y="89"/>
                    <a:pt x="85" y="77"/>
                  </a:cubicBezTo>
                  <a:cubicBezTo>
                    <a:pt x="85" y="77"/>
                    <a:pt x="85" y="77"/>
                    <a:pt x="85" y="77"/>
                  </a:cubicBezTo>
                  <a:cubicBezTo>
                    <a:pt x="89" y="77"/>
                    <a:pt x="92" y="74"/>
                    <a:pt x="92" y="69"/>
                  </a:cubicBezTo>
                  <a:cubicBezTo>
                    <a:pt x="92" y="66"/>
                    <a:pt x="91" y="63"/>
                    <a:pt x="88" y="62"/>
                  </a:cubicBezTo>
                  <a:cubicBezTo>
                    <a:pt x="89" y="57"/>
                    <a:pt x="90" y="52"/>
                    <a:pt x="90" y="47"/>
                  </a:cubicBezTo>
                  <a:cubicBezTo>
                    <a:pt x="90" y="21"/>
                    <a:pt x="71" y="0"/>
                    <a:pt x="46" y="0"/>
                  </a:cubicBezTo>
                  <a:cubicBezTo>
                    <a:pt x="22" y="0"/>
                    <a:pt x="2" y="21"/>
                    <a:pt x="2" y="47"/>
                  </a:cubicBezTo>
                  <a:cubicBezTo>
                    <a:pt x="2" y="52"/>
                    <a:pt x="3" y="57"/>
                    <a:pt x="4" y="62"/>
                  </a:cubicBezTo>
                  <a:cubicBezTo>
                    <a:pt x="2" y="63"/>
                    <a:pt x="0" y="66"/>
                    <a:pt x="0" y="69"/>
                  </a:cubicBezTo>
                  <a:cubicBezTo>
                    <a:pt x="0" y="74"/>
                    <a:pt x="3" y="77"/>
                    <a:pt x="7" y="77"/>
                  </a:cubicBezTo>
                  <a:cubicBezTo>
                    <a:pt x="7" y="77"/>
                    <a:pt x="7" y="77"/>
                    <a:pt x="8" y="77"/>
                  </a:cubicBezTo>
                  <a:cubicBezTo>
                    <a:pt x="8" y="89"/>
                    <a:pt x="14" y="101"/>
                    <a:pt x="22" y="109"/>
                  </a:cubicBezTo>
                  <a:cubicBezTo>
                    <a:pt x="22" y="122"/>
                    <a:pt x="22" y="122"/>
                    <a:pt x="22" y="122"/>
                  </a:cubicBezTo>
                  <a:cubicBezTo>
                    <a:pt x="22" y="122"/>
                    <a:pt x="22" y="123"/>
                    <a:pt x="22" y="123"/>
                  </a:cubicBezTo>
                  <a:cubicBezTo>
                    <a:pt x="23" y="125"/>
                    <a:pt x="33" y="144"/>
                    <a:pt x="46" y="144"/>
                  </a:cubicBezTo>
                  <a:cubicBezTo>
                    <a:pt x="46" y="144"/>
                    <a:pt x="46" y="144"/>
                    <a:pt x="46" y="144"/>
                  </a:cubicBezTo>
                  <a:cubicBezTo>
                    <a:pt x="46" y="144"/>
                    <a:pt x="46" y="144"/>
                    <a:pt x="46" y="144"/>
                  </a:cubicBezTo>
                  <a:cubicBezTo>
                    <a:pt x="59" y="144"/>
                    <a:pt x="68" y="125"/>
                    <a:pt x="70" y="123"/>
                  </a:cubicBezTo>
                  <a:cubicBezTo>
                    <a:pt x="70" y="123"/>
                    <a:pt x="70" y="122"/>
                    <a:pt x="70"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cxnSp>
        <p:nvCxnSpPr>
          <p:cNvPr id="50" name="直接连接符 49"/>
          <p:cNvCxnSpPr>
            <a:stCxn id="42" idx="0"/>
            <a:endCxn id="60" idx="2"/>
          </p:cNvCxnSpPr>
          <p:nvPr/>
        </p:nvCxnSpPr>
        <p:spPr>
          <a:xfrm flipV="1">
            <a:off x="2688987" y="1796192"/>
            <a:ext cx="1456317" cy="1100284"/>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42" idx="3"/>
            <a:endCxn id="66" idx="2"/>
          </p:cNvCxnSpPr>
          <p:nvPr/>
        </p:nvCxnSpPr>
        <p:spPr>
          <a:xfrm flipV="1">
            <a:off x="2778736" y="3417611"/>
            <a:ext cx="1366568" cy="18865"/>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42" idx="2"/>
            <a:endCxn id="67" idx="2"/>
          </p:cNvCxnSpPr>
          <p:nvPr/>
        </p:nvCxnSpPr>
        <p:spPr>
          <a:xfrm>
            <a:off x="2688987" y="3976476"/>
            <a:ext cx="1456317" cy="1062554"/>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nvGrpSpPr>
          <p:cNvPr id="68" name="组合 67"/>
          <p:cNvGrpSpPr/>
          <p:nvPr/>
        </p:nvGrpSpPr>
        <p:grpSpPr>
          <a:xfrm>
            <a:off x="4145304" y="1387678"/>
            <a:ext cx="817028" cy="4059866"/>
            <a:chOff x="4813609" y="1391640"/>
            <a:chExt cx="817028" cy="4059866"/>
          </a:xfrm>
        </p:grpSpPr>
        <p:sp>
          <p:nvSpPr>
            <p:cNvPr id="60" name="椭圆 59"/>
            <p:cNvSpPr/>
            <p:nvPr/>
          </p:nvSpPr>
          <p:spPr>
            <a:xfrm>
              <a:off x="4813609" y="1391640"/>
              <a:ext cx="817028" cy="817028"/>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smtClean="0"/>
                <a:t>1</a:t>
              </a:r>
              <a:endParaRPr lang="zh-CN" altLang="en-US" sz="4000" dirty="0"/>
            </a:p>
          </p:txBody>
        </p:sp>
        <p:sp>
          <p:nvSpPr>
            <p:cNvPr id="66" name="椭圆 65"/>
            <p:cNvSpPr/>
            <p:nvPr/>
          </p:nvSpPr>
          <p:spPr>
            <a:xfrm>
              <a:off x="4813609" y="3013059"/>
              <a:ext cx="817028" cy="817028"/>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smtClean="0"/>
                <a:t>2</a:t>
              </a:r>
              <a:endParaRPr lang="zh-CN" altLang="en-US" sz="4000" dirty="0"/>
            </a:p>
          </p:txBody>
        </p:sp>
        <p:sp>
          <p:nvSpPr>
            <p:cNvPr id="67" name="椭圆 66"/>
            <p:cNvSpPr/>
            <p:nvPr/>
          </p:nvSpPr>
          <p:spPr>
            <a:xfrm>
              <a:off x="4813609" y="4634478"/>
              <a:ext cx="817028" cy="817028"/>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smtClean="0"/>
                <a:t>3</a:t>
              </a:r>
              <a:endParaRPr lang="zh-CN" altLang="en-US" sz="4000" dirty="0"/>
            </a:p>
          </p:txBody>
        </p:sp>
      </p:grpSp>
      <p:graphicFrame>
        <p:nvGraphicFramePr>
          <p:cNvPr id="73" name="表格 72"/>
          <p:cNvGraphicFramePr>
            <a:graphicFrameLocks noGrp="1"/>
          </p:cNvGraphicFramePr>
          <p:nvPr>
            <p:extLst>
              <p:ext uri="{D42A27DB-BD31-4B8C-83A1-F6EECF244321}">
                <p14:modId xmlns:p14="http://schemas.microsoft.com/office/powerpoint/2010/main" val="402208296"/>
              </p:ext>
            </p:extLst>
          </p:nvPr>
        </p:nvGraphicFramePr>
        <p:xfrm>
          <a:off x="5084372" y="1220509"/>
          <a:ext cx="6110496" cy="4467212"/>
        </p:xfrm>
        <a:graphic>
          <a:graphicData uri="http://schemas.openxmlformats.org/drawingml/2006/table">
            <a:tbl>
              <a:tblPr firstRow="1" bandRow="1">
                <a:tableStyleId>{5C22544A-7EE6-4342-B048-85BDC9FD1C3A}</a:tableStyleId>
              </a:tblPr>
              <a:tblGrid>
                <a:gridCol w="763812">
                  <a:extLst>
                    <a:ext uri="{9D8B030D-6E8A-4147-A177-3AD203B41FA5}">
                      <a16:colId xmlns:a16="http://schemas.microsoft.com/office/drawing/2014/main" val="20000"/>
                    </a:ext>
                  </a:extLst>
                </a:gridCol>
                <a:gridCol w="763812">
                  <a:extLst>
                    <a:ext uri="{9D8B030D-6E8A-4147-A177-3AD203B41FA5}">
                      <a16:colId xmlns:a16="http://schemas.microsoft.com/office/drawing/2014/main" val="20001"/>
                    </a:ext>
                  </a:extLst>
                </a:gridCol>
                <a:gridCol w="763812">
                  <a:extLst>
                    <a:ext uri="{9D8B030D-6E8A-4147-A177-3AD203B41FA5}">
                      <a16:colId xmlns:a16="http://schemas.microsoft.com/office/drawing/2014/main" val="20002"/>
                    </a:ext>
                  </a:extLst>
                </a:gridCol>
                <a:gridCol w="763812">
                  <a:extLst>
                    <a:ext uri="{9D8B030D-6E8A-4147-A177-3AD203B41FA5}">
                      <a16:colId xmlns:a16="http://schemas.microsoft.com/office/drawing/2014/main" val="20003"/>
                    </a:ext>
                  </a:extLst>
                </a:gridCol>
                <a:gridCol w="763812">
                  <a:extLst>
                    <a:ext uri="{9D8B030D-6E8A-4147-A177-3AD203B41FA5}">
                      <a16:colId xmlns:a16="http://schemas.microsoft.com/office/drawing/2014/main" val="20004"/>
                    </a:ext>
                  </a:extLst>
                </a:gridCol>
                <a:gridCol w="763812">
                  <a:extLst>
                    <a:ext uri="{9D8B030D-6E8A-4147-A177-3AD203B41FA5}">
                      <a16:colId xmlns:a16="http://schemas.microsoft.com/office/drawing/2014/main" val="20005"/>
                    </a:ext>
                  </a:extLst>
                </a:gridCol>
                <a:gridCol w="763812">
                  <a:extLst>
                    <a:ext uri="{9D8B030D-6E8A-4147-A177-3AD203B41FA5}">
                      <a16:colId xmlns:a16="http://schemas.microsoft.com/office/drawing/2014/main" val="20006"/>
                    </a:ext>
                  </a:extLst>
                </a:gridCol>
                <a:gridCol w="763812">
                  <a:extLst>
                    <a:ext uri="{9D8B030D-6E8A-4147-A177-3AD203B41FA5}">
                      <a16:colId xmlns:a16="http://schemas.microsoft.com/office/drawing/2014/main" val="20007"/>
                    </a:ext>
                  </a:extLst>
                </a:gridCol>
              </a:tblGrid>
              <a:tr h="1175372">
                <a:tc gridSpan="8">
                  <a:txBody>
                    <a:bodyPr/>
                    <a:lstStyle/>
                    <a:p>
                      <a:pPr algn="just"/>
                      <a:r>
                        <a:rPr lang="zh-TW" altLang="en-US" sz="2400" b="0" i="0" kern="1200" dirty="0" smtClean="0">
                          <a:solidFill>
                            <a:schemeClr val="accent5">
                              <a:lumMod val="75000"/>
                            </a:schemeClr>
                          </a:solidFill>
                          <a:effectLst/>
                          <a:latin typeface="Segoe UI Semibold" panose="020B0702040204020203" pitchFamily="34" charset="0"/>
                          <a:ea typeface="+mn-ea"/>
                          <a:cs typeface="+mn-cs"/>
                        </a:rPr>
                        <a:t>在個案中，水靈科技是如何有效整合腳踏車租賃系統建置案，並推廣給民間大眾？</a:t>
                      </a:r>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zh-CN"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455612">
                <a:tc>
                  <a:txBody>
                    <a:bodyPr/>
                    <a:lstStyle/>
                    <a:p>
                      <a:pPr algn="just"/>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just"/>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just"/>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just"/>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just"/>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just"/>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just"/>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just"/>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1"/>
                  </a:ext>
                </a:extLst>
              </a:tr>
              <a:tr h="1175372">
                <a:tc gridSpan="8">
                  <a:txBody>
                    <a:bodyPr/>
                    <a:lstStyle/>
                    <a:p>
                      <a:pPr algn="just"/>
                      <a:r>
                        <a:rPr lang="zh-TW" altLang="en-US" sz="2400" b="0" i="0" kern="1200" dirty="0" smtClean="0">
                          <a:solidFill>
                            <a:schemeClr val="accent5">
                              <a:lumMod val="75000"/>
                            </a:schemeClr>
                          </a:solidFill>
                          <a:effectLst/>
                          <a:latin typeface="Segoe UI Semibold" panose="020B0702040204020203" pitchFamily="34" charset="0"/>
                          <a:ea typeface="+mn-ea"/>
                          <a:cs typeface="+mn-cs"/>
                        </a:rPr>
                        <a:t>身為系統整合商的水靈科技在建置過程中與相關公部門和硬體設備商進行基礎設施 </a:t>
                      </a:r>
                      <a:r>
                        <a:rPr lang="en-US" altLang="zh-TW" sz="2400" b="0" i="0" kern="1200" dirty="0" smtClean="0">
                          <a:solidFill>
                            <a:schemeClr val="accent5">
                              <a:lumMod val="75000"/>
                            </a:schemeClr>
                          </a:solidFill>
                          <a:effectLst/>
                          <a:latin typeface="Segoe UI Semibold" panose="020B0702040204020203" pitchFamily="34" charset="0"/>
                          <a:ea typeface="+mn-ea"/>
                          <a:cs typeface="+mn-cs"/>
                        </a:rPr>
                        <a:t>(</a:t>
                      </a:r>
                      <a:r>
                        <a:rPr lang="zh-TW" altLang="en-US" sz="2400" b="0" i="0" kern="1200" dirty="0" smtClean="0">
                          <a:solidFill>
                            <a:schemeClr val="accent5">
                              <a:lumMod val="75000"/>
                            </a:schemeClr>
                          </a:solidFill>
                          <a:effectLst/>
                          <a:latin typeface="Segoe UI Semibold" panose="020B0702040204020203" pitchFamily="34" charset="0"/>
                          <a:ea typeface="+mn-ea"/>
                          <a:cs typeface="+mn-cs"/>
                        </a:rPr>
                        <a:t>車、站點、中控台等</a:t>
                      </a:r>
                      <a:r>
                        <a:rPr lang="en-US" altLang="zh-TW" sz="2400" b="0" i="0" kern="1200" dirty="0" smtClean="0">
                          <a:solidFill>
                            <a:schemeClr val="accent5">
                              <a:lumMod val="75000"/>
                            </a:schemeClr>
                          </a:solidFill>
                          <a:effectLst/>
                          <a:latin typeface="Segoe UI Semibold" panose="020B0702040204020203" pitchFamily="34" charset="0"/>
                          <a:ea typeface="+mn-ea"/>
                          <a:cs typeface="+mn-cs"/>
                        </a:rPr>
                        <a:t>)</a:t>
                      </a:r>
                      <a:r>
                        <a:rPr lang="zh-TW" altLang="en-US" sz="2400" b="0" i="0" kern="1200" dirty="0" smtClean="0">
                          <a:solidFill>
                            <a:schemeClr val="accent5">
                              <a:lumMod val="75000"/>
                            </a:schemeClr>
                          </a:solidFill>
                          <a:effectLst/>
                          <a:latin typeface="Segoe UI Semibold" panose="020B0702040204020203" pitchFamily="34" charset="0"/>
                          <a:ea typeface="+mn-ea"/>
                          <a:cs typeface="+mn-cs"/>
                        </a:rPr>
                        <a:t>的取得上，會有那些考量？ </a:t>
                      </a:r>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455612">
                <a:tc>
                  <a:txBody>
                    <a:bodyPr/>
                    <a:lstStyle/>
                    <a:p>
                      <a:pPr algn="just"/>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just"/>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just"/>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just"/>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just"/>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just"/>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just"/>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just"/>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3"/>
                  </a:ext>
                </a:extLst>
              </a:tr>
              <a:tr h="1175372">
                <a:tc gridSpan="8">
                  <a:txBody>
                    <a:bodyPr/>
                    <a:lstStyle/>
                    <a:p>
                      <a:pPr algn="just"/>
                      <a:r>
                        <a:rPr lang="zh-TW" altLang="en-US" sz="2400" b="0" i="0" kern="1200" dirty="0" smtClean="0">
                          <a:solidFill>
                            <a:schemeClr val="accent5">
                              <a:lumMod val="75000"/>
                            </a:schemeClr>
                          </a:solidFill>
                          <a:effectLst/>
                          <a:latin typeface="Segoe UI Semibold" panose="020B0702040204020203" pitchFamily="34" charset="0"/>
                          <a:ea typeface="+mn-ea"/>
                          <a:cs typeface="+mn-cs"/>
                        </a:rPr>
                        <a:t>若與水靈科技合作的客戶不是身為公部門的高雄市環保局，而是一般的私人企業，那 在開發系統時，兩者有何差別？ </a:t>
                      </a:r>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zh-CN"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9" name="圆角矩形 15"/>
          <p:cNvSpPr/>
          <p:nvPr/>
        </p:nvSpPr>
        <p:spPr>
          <a:xfrm>
            <a:off x="5095479" y="1266022"/>
            <a:ext cx="6390257" cy="1383684"/>
          </a:xfrm>
          <a:prstGeom prst="roundRect">
            <a:avLst/>
          </a:prstGeom>
          <a:solidFill>
            <a:srgbClr val="5E86CE"/>
          </a:solidFill>
          <a:ln>
            <a:solidFill>
              <a:srgbClr val="7B9CD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cs typeface="Times New Roman" panose="02020603050405020304" pitchFamily="18" charset="0"/>
            </a:endParaRPr>
          </a:p>
        </p:txBody>
      </p:sp>
      <p:sp>
        <p:nvSpPr>
          <p:cNvPr id="20" name="圆角矩形 15"/>
          <p:cNvSpPr/>
          <p:nvPr/>
        </p:nvSpPr>
        <p:spPr>
          <a:xfrm>
            <a:off x="5095479" y="2861500"/>
            <a:ext cx="6390257" cy="1383684"/>
          </a:xfrm>
          <a:prstGeom prst="roundRect">
            <a:avLst/>
          </a:prstGeom>
          <a:solidFill>
            <a:srgbClr val="5E86CE"/>
          </a:solidFill>
          <a:ln>
            <a:solidFill>
              <a:srgbClr val="7B9CD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cs typeface="Times New Roman" panose="02020603050405020304" pitchFamily="18" charset="0"/>
            </a:endParaRPr>
          </a:p>
        </p:txBody>
      </p:sp>
      <p:sp>
        <p:nvSpPr>
          <p:cNvPr id="21" name="圆角矩形 15"/>
          <p:cNvSpPr/>
          <p:nvPr/>
        </p:nvSpPr>
        <p:spPr>
          <a:xfrm>
            <a:off x="5095479" y="4521139"/>
            <a:ext cx="6390257" cy="1383684"/>
          </a:xfrm>
          <a:prstGeom prst="roundRect">
            <a:avLst/>
          </a:prstGeom>
          <a:solidFill>
            <a:srgbClr val="5E86CE"/>
          </a:solidFill>
          <a:ln>
            <a:solidFill>
              <a:srgbClr val="7B9CD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dirty="0">
              <a:cs typeface="Times New Roman" panose="02020603050405020304" pitchFamily="18" charset="0"/>
            </a:endParaRPr>
          </a:p>
        </p:txBody>
      </p:sp>
      <p:sp>
        <p:nvSpPr>
          <p:cNvPr id="4" name="向右箭號 3">
            <a:hlinkClick r:id="rId2" action="ppaction://hlinksldjump"/>
          </p:cNvPr>
          <p:cNvSpPr/>
          <p:nvPr/>
        </p:nvSpPr>
        <p:spPr>
          <a:xfrm>
            <a:off x="10291609" y="1830376"/>
            <a:ext cx="470648" cy="408514"/>
          </a:xfrm>
          <a:prstGeom prst="rightArrow">
            <a:avLst/>
          </a:prstGeom>
          <a:solidFill>
            <a:srgbClr val="5E86C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23" name="向右箭號 22">
            <a:hlinkClick r:id="rId3" action="ppaction://hlinksldjump"/>
          </p:cNvPr>
          <p:cNvSpPr/>
          <p:nvPr/>
        </p:nvSpPr>
        <p:spPr>
          <a:xfrm>
            <a:off x="11003981" y="3676921"/>
            <a:ext cx="470648" cy="408514"/>
          </a:xfrm>
          <a:prstGeom prst="rightArrow">
            <a:avLst/>
          </a:prstGeom>
          <a:solidFill>
            <a:srgbClr val="5E86C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24" name="向右箭號 23">
            <a:hlinkClick r:id="rId4" action="ppaction://hlinksldjump"/>
          </p:cNvPr>
          <p:cNvSpPr/>
          <p:nvPr/>
        </p:nvSpPr>
        <p:spPr>
          <a:xfrm>
            <a:off x="9127670" y="5336665"/>
            <a:ext cx="470648" cy="408514"/>
          </a:xfrm>
          <a:prstGeom prst="rightArrow">
            <a:avLst/>
          </a:prstGeom>
          <a:solidFill>
            <a:srgbClr val="5E86C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Tree>
    <p:extLst>
      <p:ext uri="{BB962C8B-B14F-4D97-AF65-F5344CB8AC3E}">
        <p14:creationId xmlns:p14="http://schemas.microsoft.com/office/powerpoint/2010/main" val="1099383178"/>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67"/>
          <p:cNvSpPr/>
          <p:nvPr/>
        </p:nvSpPr>
        <p:spPr>
          <a:xfrm>
            <a:off x="1956304" y="2104854"/>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30" name="组合 6"/>
          <p:cNvGrpSpPr/>
          <p:nvPr/>
        </p:nvGrpSpPr>
        <p:grpSpPr>
          <a:xfrm>
            <a:off x="1511011" y="2132077"/>
            <a:ext cx="1870247" cy="1870246"/>
            <a:chOff x="3597449" y="985459"/>
            <a:chExt cx="1870247" cy="1870246"/>
          </a:xfrm>
        </p:grpSpPr>
        <p:sp>
          <p:nvSpPr>
            <p:cNvPr id="31" name="菱形 30"/>
            <p:cNvSpPr/>
            <p:nvPr/>
          </p:nvSpPr>
          <p:spPr>
            <a:xfrm>
              <a:off x="3597450" y="985459"/>
              <a:ext cx="1870246" cy="1870246"/>
            </a:xfrm>
            <a:prstGeom prst="diamond">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2" name="文本框 4"/>
            <p:cNvSpPr txBox="1"/>
            <p:nvPr/>
          </p:nvSpPr>
          <p:spPr>
            <a:xfrm>
              <a:off x="3908226" y="1628194"/>
              <a:ext cx="1248693" cy="584775"/>
            </a:xfrm>
            <a:prstGeom prst="rect">
              <a:avLst/>
            </a:prstGeom>
            <a:noFill/>
          </p:spPr>
          <p:txBody>
            <a:bodyPr wrap="square" rtlCol="0">
              <a:spAutoFit/>
            </a:bodyPr>
            <a:lstStyle/>
            <a:p>
              <a:pPr algn="ctr"/>
              <a:r>
                <a:rPr lang="en-US" altLang="zh-CN" sz="3200" dirty="0" smtClean="0">
                  <a:solidFill>
                    <a:schemeClr val="bg1"/>
                  </a:solidFill>
                </a:rPr>
                <a:t>1</a:t>
              </a:r>
              <a:endParaRPr lang="zh-CN" altLang="en-US" sz="3200" dirty="0">
                <a:solidFill>
                  <a:schemeClr val="bg1"/>
                </a:solidFill>
              </a:endParaRPr>
            </a:p>
          </p:txBody>
        </p:sp>
        <p:sp>
          <p:nvSpPr>
            <p:cNvPr id="33" name="任意多边形 22"/>
            <p:cNvSpPr/>
            <p:nvPr/>
          </p:nvSpPr>
          <p:spPr>
            <a:xfrm>
              <a:off x="5173588" y="1626474"/>
              <a:ext cx="294108" cy="588216"/>
            </a:xfrm>
            <a:custGeom>
              <a:avLst/>
              <a:gdLst>
                <a:gd name="connsiteX0" fmla="*/ 0 w 294108"/>
                <a:gd name="connsiteY0" fmla="*/ 0 h 588216"/>
                <a:gd name="connsiteX1" fmla="*/ 294108 w 294108"/>
                <a:gd name="connsiteY1" fmla="*/ 294108 h 588216"/>
                <a:gd name="connsiteX2" fmla="*/ 0 w 294108"/>
                <a:gd name="connsiteY2" fmla="*/ 588216 h 588216"/>
              </a:gdLst>
              <a:ahLst/>
              <a:cxnLst>
                <a:cxn ang="0">
                  <a:pos x="connsiteX0" y="connsiteY0"/>
                </a:cxn>
                <a:cxn ang="0">
                  <a:pos x="connsiteX1" y="connsiteY1"/>
                </a:cxn>
                <a:cxn ang="0">
                  <a:pos x="connsiteX2" y="connsiteY2"/>
                </a:cxn>
              </a:cxnLst>
              <a:rect l="l" t="t" r="r" b="b"/>
              <a:pathLst>
                <a:path w="294108" h="588216">
                  <a:moveTo>
                    <a:pt x="0" y="0"/>
                  </a:moveTo>
                  <a:lnTo>
                    <a:pt x="294108" y="294108"/>
                  </a:lnTo>
                  <a:lnTo>
                    <a:pt x="0" y="588216"/>
                  </a:lnTo>
                  <a:close/>
                </a:path>
              </a:pathLst>
            </a:custGeom>
            <a:solidFill>
              <a:srgbClr val="7B9C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4" name="任意多边形 23"/>
            <p:cNvSpPr/>
            <p:nvPr/>
          </p:nvSpPr>
          <p:spPr>
            <a:xfrm flipH="1">
              <a:off x="3597449" y="1626474"/>
              <a:ext cx="294108" cy="588216"/>
            </a:xfrm>
            <a:custGeom>
              <a:avLst/>
              <a:gdLst>
                <a:gd name="connsiteX0" fmla="*/ 0 w 294108"/>
                <a:gd name="connsiteY0" fmla="*/ 0 h 588216"/>
                <a:gd name="connsiteX1" fmla="*/ 294108 w 294108"/>
                <a:gd name="connsiteY1" fmla="*/ 294108 h 588216"/>
                <a:gd name="connsiteX2" fmla="*/ 0 w 294108"/>
                <a:gd name="connsiteY2" fmla="*/ 588216 h 588216"/>
              </a:gdLst>
              <a:ahLst/>
              <a:cxnLst>
                <a:cxn ang="0">
                  <a:pos x="connsiteX0" y="connsiteY0"/>
                </a:cxn>
                <a:cxn ang="0">
                  <a:pos x="connsiteX1" y="connsiteY1"/>
                </a:cxn>
                <a:cxn ang="0">
                  <a:pos x="connsiteX2" y="connsiteY2"/>
                </a:cxn>
              </a:cxnLst>
              <a:rect l="l" t="t" r="r" b="b"/>
              <a:pathLst>
                <a:path w="294108" h="588216">
                  <a:moveTo>
                    <a:pt x="0" y="0"/>
                  </a:moveTo>
                  <a:lnTo>
                    <a:pt x="294108" y="294108"/>
                  </a:lnTo>
                  <a:lnTo>
                    <a:pt x="0" y="588216"/>
                  </a:lnTo>
                  <a:close/>
                </a:path>
              </a:pathLst>
            </a:custGeom>
            <a:solidFill>
              <a:srgbClr val="7B9C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35" name="组合 25"/>
          <p:cNvGrpSpPr/>
          <p:nvPr/>
        </p:nvGrpSpPr>
        <p:grpSpPr>
          <a:xfrm>
            <a:off x="5021375" y="2103342"/>
            <a:ext cx="1870247" cy="1870246"/>
            <a:chOff x="3597449" y="985459"/>
            <a:chExt cx="1870247" cy="1870246"/>
          </a:xfrm>
        </p:grpSpPr>
        <p:sp>
          <p:nvSpPr>
            <p:cNvPr id="36" name="菱形 35"/>
            <p:cNvSpPr/>
            <p:nvPr/>
          </p:nvSpPr>
          <p:spPr>
            <a:xfrm>
              <a:off x="3597450" y="985459"/>
              <a:ext cx="1870246" cy="1870246"/>
            </a:xfrm>
            <a:prstGeom prst="diamond">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文本框 27"/>
            <p:cNvSpPr txBox="1"/>
            <p:nvPr/>
          </p:nvSpPr>
          <p:spPr>
            <a:xfrm>
              <a:off x="3908226" y="1628194"/>
              <a:ext cx="1248693" cy="584775"/>
            </a:xfrm>
            <a:prstGeom prst="rect">
              <a:avLst/>
            </a:prstGeom>
            <a:noFill/>
          </p:spPr>
          <p:txBody>
            <a:bodyPr wrap="square" rtlCol="0">
              <a:spAutoFit/>
            </a:bodyPr>
            <a:lstStyle/>
            <a:p>
              <a:pPr algn="ctr"/>
              <a:r>
                <a:rPr lang="en-US" altLang="zh-CN" sz="3200" dirty="0" smtClean="0">
                  <a:solidFill>
                    <a:schemeClr val="bg1"/>
                  </a:solidFill>
                </a:rPr>
                <a:t>2</a:t>
              </a:r>
              <a:endParaRPr lang="zh-CN" altLang="en-US" sz="3200" dirty="0">
                <a:solidFill>
                  <a:schemeClr val="bg1"/>
                </a:solidFill>
              </a:endParaRPr>
            </a:p>
          </p:txBody>
        </p:sp>
        <p:sp>
          <p:nvSpPr>
            <p:cNvPr id="38" name="任意多边形 28"/>
            <p:cNvSpPr/>
            <p:nvPr/>
          </p:nvSpPr>
          <p:spPr>
            <a:xfrm>
              <a:off x="5173588" y="1626474"/>
              <a:ext cx="294108" cy="588216"/>
            </a:xfrm>
            <a:custGeom>
              <a:avLst/>
              <a:gdLst>
                <a:gd name="connsiteX0" fmla="*/ 0 w 294108"/>
                <a:gd name="connsiteY0" fmla="*/ 0 h 588216"/>
                <a:gd name="connsiteX1" fmla="*/ 294108 w 294108"/>
                <a:gd name="connsiteY1" fmla="*/ 294108 h 588216"/>
                <a:gd name="connsiteX2" fmla="*/ 0 w 294108"/>
                <a:gd name="connsiteY2" fmla="*/ 588216 h 588216"/>
              </a:gdLst>
              <a:ahLst/>
              <a:cxnLst>
                <a:cxn ang="0">
                  <a:pos x="connsiteX0" y="connsiteY0"/>
                </a:cxn>
                <a:cxn ang="0">
                  <a:pos x="connsiteX1" y="connsiteY1"/>
                </a:cxn>
                <a:cxn ang="0">
                  <a:pos x="connsiteX2" y="connsiteY2"/>
                </a:cxn>
              </a:cxnLst>
              <a:rect l="l" t="t" r="r" b="b"/>
              <a:pathLst>
                <a:path w="294108" h="588216">
                  <a:moveTo>
                    <a:pt x="0" y="0"/>
                  </a:moveTo>
                  <a:lnTo>
                    <a:pt x="294108" y="294108"/>
                  </a:lnTo>
                  <a:lnTo>
                    <a:pt x="0" y="588216"/>
                  </a:lnTo>
                  <a:close/>
                </a:path>
              </a:pathLst>
            </a:custGeom>
            <a:solidFill>
              <a:srgbClr val="7B9C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9" name="任意多边形 29"/>
            <p:cNvSpPr/>
            <p:nvPr/>
          </p:nvSpPr>
          <p:spPr>
            <a:xfrm flipH="1">
              <a:off x="3597449" y="1626474"/>
              <a:ext cx="294108" cy="588216"/>
            </a:xfrm>
            <a:custGeom>
              <a:avLst/>
              <a:gdLst>
                <a:gd name="connsiteX0" fmla="*/ 0 w 294108"/>
                <a:gd name="connsiteY0" fmla="*/ 0 h 588216"/>
                <a:gd name="connsiteX1" fmla="*/ 294108 w 294108"/>
                <a:gd name="connsiteY1" fmla="*/ 294108 h 588216"/>
                <a:gd name="connsiteX2" fmla="*/ 0 w 294108"/>
                <a:gd name="connsiteY2" fmla="*/ 588216 h 588216"/>
              </a:gdLst>
              <a:ahLst/>
              <a:cxnLst>
                <a:cxn ang="0">
                  <a:pos x="connsiteX0" y="connsiteY0"/>
                </a:cxn>
                <a:cxn ang="0">
                  <a:pos x="connsiteX1" y="connsiteY1"/>
                </a:cxn>
                <a:cxn ang="0">
                  <a:pos x="connsiteX2" y="connsiteY2"/>
                </a:cxn>
              </a:cxnLst>
              <a:rect l="l" t="t" r="r" b="b"/>
              <a:pathLst>
                <a:path w="294108" h="588216">
                  <a:moveTo>
                    <a:pt x="0" y="0"/>
                  </a:moveTo>
                  <a:lnTo>
                    <a:pt x="294108" y="294108"/>
                  </a:lnTo>
                  <a:lnTo>
                    <a:pt x="0" y="588216"/>
                  </a:lnTo>
                  <a:close/>
                </a:path>
              </a:pathLst>
            </a:custGeom>
            <a:solidFill>
              <a:srgbClr val="7B9C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0" name="组合 30"/>
          <p:cNvGrpSpPr/>
          <p:nvPr/>
        </p:nvGrpSpPr>
        <p:grpSpPr>
          <a:xfrm>
            <a:off x="8663193" y="2103341"/>
            <a:ext cx="1870247" cy="1870246"/>
            <a:chOff x="3597449" y="985459"/>
            <a:chExt cx="1870247" cy="1870246"/>
          </a:xfrm>
        </p:grpSpPr>
        <p:sp>
          <p:nvSpPr>
            <p:cNvPr id="41" name="菱形 40"/>
            <p:cNvSpPr/>
            <p:nvPr/>
          </p:nvSpPr>
          <p:spPr>
            <a:xfrm>
              <a:off x="3597450" y="985459"/>
              <a:ext cx="1870246" cy="1870246"/>
            </a:xfrm>
            <a:prstGeom prst="diamond">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2" name="文本框 36"/>
            <p:cNvSpPr txBox="1"/>
            <p:nvPr/>
          </p:nvSpPr>
          <p:spPr>
            <a:xfrm>
              <a:off x="3908226" y="1628194"/>
              <a:ext cx="1248693" cy="584775"/>
            </a:xfrm>
            <a:prstGeom prst="rect">
              <a:avLst/>
            </a:prstGeom>
            <a:noFill/>
          </p:spPr>
          <p:txBody>
            <a:bodyPr wrap="square" rtlCol="0">
              <a:spAutoFit/>
            </a:bodyPr>
            <a:lstStyle/>
            <a:p>
              <a:pPr algn="ctr"/>
              <a:r>
                <a:rPr lang="en-US" altLang="zh-CN" sz="3200" dirty="0" smtClean="0">
                  <a:solidFill>
                    <a:schemeClr val="bg1"/>
                  </a:solidFill>
                </a:rPr>
                <a:t>3</a:t>
              </a:r>
              <a:endParaRPr lang="zh-CN" altLang="en-US" sz="3200" dirty="0">
                <a:solidFill>
                  <a:schemeClr val="bg1"/>
                </a:solidFill>
              </a:endParaRPr>
            </a:p>
          </p:txBody>
        </p:sp>
        <p:sp>
          <p:nvSpPr>
            <p:cNvPr id="43" name="任意多边形 37"/>
            <p:cNvSpPr/>
            <p:nvPr/>
          </p:nvSpPr>
          <p:spPr>
            <a:xfrm>
              <a:off x="5173588" y="1626474"/>
              <a:ext cx="294108" cy="588216"/>
            </a:xfrm>
            <a:custGeom>
              <a:avLst/>
              <a:gdLst>
                <a:gd name="connsiteX0" fmla="*/ 0 w 294108"/>
                <a:gd name="connsiteY0" fmla="*/ 0 h 588216"/>
                <a:gd name="connsiteX1" fmla="*/ 294108 w 294108"/>
                <a:gd name="connsiteY1" fmla="*/ 294108 h 588216"/>
                <a:gd name="connsiteX2" fmla="*/ 0 w 294108"/>
                <a:gd name="connsiteY2" fmla="*/ 588216 h 588216"/>
              </a:gdLst>
              <a:ahLst/>
              <a:cxnLst>
                <a:cxn ang="0">
                  <a:pos x="connsiteX0" y="connsiteY0"/>
                </a:cxn>
                <a:cxn ang="0">
                  <a:pos x="connsiteX1" y="connsiteY1"/>
                </a:cxn>
                <a:cxn ang="0">
                  <a:pos x="connsiteX2" y="connsiteY2"/>
                </a:cxn>
              </a:cxnLst>
              <a:rect l="l" t="t" r="r" b="b"/>
              <a:pathLst>
                <a:path w="294108" h="588216">
                  <a:moveTo>
                    <a:pt x="0" y="0"/>
                  </a:moveTo>
                  <a:lnTo>
                    <a:pt x="294108" y="294108"/>
                  </a:lnTo>
                  <a:lnTo>
                    <a:pt x="0" y="588216"/>
                  </a:lnTo>
                  <a:close/>
                </a:path>
              </a:pathLst>
            </a:custGeom>
            <a:solidFill>
              <a:srgbClr val="7B9C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4" name="任意多边形 38"/>
            <p:cNvSpPr/>
            <p:nvPr/>
          </p:nvSpPr>
          <p:spPr>
            <a:xfrm flipH="1">
              <a:off x="3597449" y="1626474"/>
              <a:ext cx="294108" cy="588216"/>
            </a:xfrm>
            <a:custGeom>
              <a:avLst/>
              <a:gdLst>
                <a:gd name="connsiteX0" fmla="*/ 0 w 294108"/>
                <a:gd name="connsiteY0" fmla="*/ 0 h 588216"/>
                <a:gd name="connsiteX1" fmla="*/ 294108 w 294108"/>
                <a:gd name="connsiteY1" fmla="*/ 294108 h 588216"/>
                <a:gd name="connsiteX2" fmla="*/ 0 w 294108"/>
                <a:gd name="connsiteY2" fmla="*/ 588216 h 588216"/>
              </a:gdLst>
              <a:ahLst/>
              <a:cxnLst>
                <a:cxn ang="0">
                  <a:pos x="connsiteX0" y="connsiteY0"/>
                </a:cxn>
                <a:cxn ang="0">
                  <a:pos x="connsiteX1" y="connsiteY1"/>
                </a:cxn>
                <a:cxn ang="0">
                  <a:pos x="connsiteX2" y="connsiteY2"/>
                </a:cxn>
              </a:cxnLst>
              <a:rect l="l" t="t" r="r" b="b"/>
              <a:pathLst>
                <a:path w="294108" h="588216">
                  <a:moveTo>
                    <a:pt x="0" y="0"/>
                  </a:moveTo>
                  <a:lnTo>
                    <a:pt x="294108" y="294108"/>
                  </a:lnTo>
                  <a:lnTo>
                    <a:pt x="0" y="588216"/>
                  </a:lnTo>
                  <a:close/>
                </a:path>
              </a:pathLst>
            </a:custGeom>
            <a:solidFill>
              <a:srgbClr val="7B9C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45" name="文本框 7"/>
          <p:cNvSpPr txBox="1"/>
          <p:nvPr/>
        </p:nvSpPr>
        <p:spPr>
          <a:xfrm>
            <a:off x="1168821" y="4212825"/>
            <a:ext cx="2722880" cy="523220"/>
          </a:xfrm>
          <a:prstGeom prst="rect">
            <a:avLst/>
          </a:prstGeom>
          <a:noFill/>
        </p:spPr>
        <p:txBody>
          <a:bodyPr wrap="square" rtlCol="0">
            <a:spAutoFit/>
          </a:bodyPr>
          <a:lstStyle/>
          <a:p>
            <a:pPr algn="ctr"/>
            <a:r>
              <a:rPr lang="en-US" altLang="zh-TW" sz="2800" dirty="0">
                <a:solidFill>
                  <a:schemeClr val="accent5">
                    <a:lumMod val="75000"/>
                  </a:schemeClr>
                </a:solidFill>
              </a:rPr>
              <a:t>ITS</a:t>
            </a:r>
            <a:r>
              <a:rPr lang="zh-TW" altLang="en-US" sz="2800" dirty="0">
                <a:solidFill>
                  <a:schemeClr val="accent5">
                    <a:lumMod val="75000"/>
                  </a:schemeClr>
                </a:solidFill>
              </a:rPr>
              <a:t>智慧運輸</a:t>
            </a:r>
          </a:p>
        </p:txBody>
      </p:sp>
      <p:sp>
        <p:nvSpPr>
          <p:cNvPr id="46" name="文本框 44"/>
          <p:cNvSpPr txBox="1"/>
          <p:nvPr/>
        </p:nvSpPr>
        <p:spPr>
          <a:xfrm>
            <a:off x="4293343" y="4212824"/>
            <a:ext cx="3255775" cy="523220"/>
          </a:xfrm>
          <a:prstGeom prst="rect">
            <a:avLst/>
          </a:prstGeom>
          <a:noFill/>
        </p:spPr>
        <p:txBody>
          <a:bodyPr wrap="square" rtlCol="0">
            <a:spAutoFit/>
          </a:bodyPr>
          <a:lstStyle/>
          <a:p>
            <a:pPr algn="ctr"/>
            <a:r>
              <a:rPr lang="zh-TW" altLang="en-US" sz="2800" dirty="0">
                <a:solidFill>
                  <a:schemeClr val="accent5">
                    <a:lumMod val="75000"/>
                  </a:schemeClr>
                </a:solidFill>
              </a:rPr>
              <a:t>警政路口監控</a:t>
            </a:r>
            <a:endParaRPr lang="zh-CN" altLang="en-US" sz="2800" dirty="0">
              <a:solidFill>
                <a:schemeClr val="accent5">
                  <a:lumMod val="75000"/>
                </a:schemeClr>
              </a:solidFill>
            </a:endParaRPr>
          </a:p>
        </p:txBody>
      </p:sp>
      <p:sp>
        <p:nvSpPr>
          <p:cNvPr id="47" name="文本框 45"/>
          <p:cNvSpPr txBox="1"/>
          <p:nvPr/>
        </p:nvSpPr>
        <p:spPr>
          <a:xfrm>
            <a:off x="7875225" y="4212823"/>
            <a:ext cx="3446185" cy="523220"/>
          </a:xfrm>
          <a:prstGeom prst="rect">
            <a:avLst/>
          </a:prstGeom>
          <a:noFill/>
        </p:spPr>
        <p:txBody>
          <a:bodyPr wrap="square" rtlCol="0">
            <a:spAutoFit/>
          </a:bodyPr>
          <a:lstStyle/>
          <a:p>
            <a:pPr algn="ctr"/>
            <a:r>
              <a:rPr lang="zh-TW" altLang="en-US" sz="2800" dirty="0">
                <a:solidFill>
                  <a:schemeClr val="accent5">
                    <a:lumMod val="75000"/>
                  </a:schemeClr>
                </a:solidFill>
                <a:latin typeface="Segoe UI Semibold" panose="020B0702040204020203" pitchFamily="34" charset="0"/>
              </a:rPr>
              <a:t>河川局監控中心</a:t>
            </a:r>
            <a:endParaRPr lang="zh-CN" altLang="en-US" sz="2800" dirty="0">
              <a:solidFill>
                <a:schemeClr val="accent5">
                  <a:lumMod val="75000"/>
                </a:schemeClr>
              </a:solidFill>
            </a:endParaRPr>
          </a:p>
        </p:txBody>
      </p:sp>
      <p:sp>
        <p:nvSpPr>
          <p:cNvPr id="48" name="文本框 58"/>
          <p:cNvSpPr txBox="1"/>
          <p:nvPr/>
        </p:nvSpPr>
        <p:spPr>
          <a:xfrm>
            <a:off x="1511011" y="484413"/>
            <a:ext cx="7770174" cy="769441"/>
          </a:xfrm>
          <a:prstGeom prst="rect">
            <a:avLst/>
          </a:prstGeom>
          <a:noFill/>
        </p:spPr>
        <p:txBody>
          <a:bodyPr wrap="square" rtlCol="0">
            <a:spAutoFit/>
          </a:bodyPr>
          <a:lstStyle/>
          <a:p>
            <a:r>
              <a:rPr lang="zh-TW" altLang="en-US" sz="4400" b="1" dirty="0">
                <a:solidFill>
                  <a:schemeClr val="accent5">
                    <a:lumMod val="75000"/>
                  </a:schemeClr>
                </a:solidFill>
                <a:latin typeface="微軟正黑體" panose="020B0604030504040204" pitchFamily="34" charset="-120"/>
                <a:ea typeface="微軟正黑體" panose="020B0604030504040204" pitchFamily="34" charset="-120"/>
              </a:rPr>
              <a:t>公部門標案</a:t>
            </a:r>
          </a:p>
        </p:txBody>
      </p:sp>
      <p:grpSp>
        <p:nvGrpSpPr>
          <p:cNvPr id="49" name="组合 64"/>
          <p:cNvGrpSpPr/>
          <p:nvPr/>
        </p:nvGrpSpPr>
        <p:grpSpPr>
          <a:xfrm>
            <a:off x="679272" y="440429"/>
            <a:ext cx="756383" cy="856472"/>
            <a:chOff x="1379538" y="735534"/>
            <a:chExt cx="756383" cy="856472"/>
          </a:xfrm>
        </p:grpSpPr>
        <p:sp>
          <p:nvSpPr>
            <p:cNvPr id="50" name="矩形 49"/>
            <p:cNvSpPr/>
            <p:nvPr/>
          </p:nvSpPr>
          <p:spPr>
            <a:xfrm>
              <a:off x="1379538" y="735534"/>
              <a:ext cx="119478"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1" name="矩形 50"/>
            <p:cNvSpPr/>
            <p:nvPr/>
          </p:nvSpPr>
          <p:spPr>
            <a:xfrm>
              <a:off x="1574373" y="735534"/>
              <a:ext cx="36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2" name="矩形 51"/>
            <p:cNvSpPr/>
            <p:nvPr/>
          </p:nvSpPr>
          <p:spPr>
            <a:xfrm>
              <a:off x="1685730" y="735534"/>
              <a:ext cx="108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3" name="矩形 52"/>
            <p:cNvSpPr/>
            <p:nvPr/>
          </p:nvSpPr>
          <p:spPr>
            <a:xfrm>
              <a:off x="1869087" y="735534"/>
              <a:ext cx="119478"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4" name="矩形 53"/>
            <p:cNvSpPr/>
            <p:nvPr/>
          </p:nvSpPr>
          <p:spPr>
            <a:xfrm>
              <a:off x="2063921" y="735534"/>
              <a:ext cx="72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Tree>
    <p:extLst>
      <p:ext uri="{BB962C8B-B14F-4D97-AF65-F5344CB8AC3E}">
        <p14:creationId xmlns:p14="http://schemas.microsoft.com/office/powerpoint/2010/main" val="786116132"/>
      </p:ext>
    </p:extLst>
  </p:cSld>
  <p:clrMapOvr>
    <a:masterClrMapping/>
  </p:clrMapOvr>
  <p:transition advClick="0" advTm="0">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剪去对角的矩形 3"/>
          <p:cNvSpPr/>
          <p:nvPr/>
        </p:nvSpPr>
        <p:spPr>
          <a:xfrm>
            <a:off x="785738" y="436297"/>
            <a:ext cx="8652552" cy="1034772"/>
          </a:xfrm>
          <a:prstGeom prst="snip2DiagRect">
            <a:avLst>
              <a:gd name="adj1" fmla="val 0"/>
              <a:gd name="adj2" fmla="val 24031"/>
            </a:avLst>
          </a:prstGeom>
          <a:solidFill>
            <a:srgbClr val="5E86C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12"/>
          <p:cNvSpPr/>
          <p:nvPr/>
        </p:nvSpPr>
        <p:spPr>
          <a:xfrm>
            <a:off x="1071945" y="436297"/>
            <a:ext cx="8069320" cy="10347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altLang="zh-TW" sz="2000" b="1" dirty="0" smtClean="0">
                <a:solidFill>
                  <a:prstClr val="white"/>
                </a:solidFill>
              </a:rPr>
              <a:t>Q1</a:t>
            </a:r>
            <a:r>
              <a:rPr lang="zh-TW" altLang="en-US" sz="2000" b="1" dirty="0" smtClean="0">
                <a:solidFill>
                  <a:prstClr val="white"/>
                </a:solidFill>
              </a:rPr>
              <a:t>在</a:t>
            </a:r>
            <a:r>
              <a:rPr lang="zh-TW" altLang="en-US" sz="2000" b="1" dirty="0">
                <a:solidFill>
                  <a:prstClr val="white"/>
                </a:solidFill>
              </a:rPr>
              <a:t>個案中，水靈科技是如何有效整合腳踏車租賃系統建置案，並推廣給民間</a:t>
            </a:r>
            <a:r>
              <a:rPr lang="zh-TW" altLang="en-US" sz="2000" b="1" dirty="0" smtClean="0">
                <a:solidFill>
                  <a:prstClr val="white"/>
                </a:solidFill>
              </a:rPr>
              <a:t>大眾</a:t>
            </a:r>
            <a:r>
              <a:rPr lang="en-US" altLang="zh-TW" sz="2000" b="1" dirty="0">
                <a:solidFill>
                  <a:prstClr val="white"/>
                </a:solidFill>
              </a:rPr>
              <a:t>?</a:t>
            </a:r>
            <a:endParaRPr lang="zh-CN" altLang="en-US" b="1" dirty="0">
              <a:solidFill>
                <a:prstClr val="white"/>
              </a:solidFill>
            </a:endParaRPr>
          </a:p>
        </p:txBody>
      </p:sp>
      <p:grpSp>
        <p:nvGrpSpPr>
          <p:cNvPr id="14" name="群組 13"/>
          <p:cNvGrpSpPr/>
          <p:nvPr/>
        </p:nvGrpSpPr>
        <p:grpSpPr>
          <a:xfrm>
            <a:off x="352254" y="237198"/>
            <a:ext cx="576588" cy="576588"/>
            <a:chOff x="241685" y="171110"/>
            <a:chExt cx="720000" cy="720000"/>
          </a:xfrm>
        </p:grpSpPr>
        <p:sp>
          <p:nvSpPr>
            <p:cNvPr id="15" name="任意多边形 8"/>
            <p:cNvSpPr/>
            <p:nvPr/>
          </p:nvSpPr>
          <p:spPr>
            <a:xfrm>
              <a:off x="241685" y="171110"/>
              <a:ext cx="720000" cy="720000"/>
            </a:xfrm>
            <a:custGeom>
              <a:avLst/>
              <a:gdLst>
                <a:gd name="connsiteX0" fmla="*/ 500062 w 1000126"/>
                <a:gd name="connsiteY0" fmla="*/ 263817 h 1000126"/>
                <a:gd name="connsiteX1" fmla="*/ 263817 w 1000126"/>
                <a:gd name="connsiteY1" fmla="*/ 500062 h 1000126"/>
                <a:gd name="connsiteX2" fmla="*/ 500062 w 1000126"/>
                <a:gd name="connsiteY2" fmla="*/ 736307 h 1000126"/>
                <a:gd name="connsiteX3" fmla="*/ 736307 w 1000126"/>
                <a:gd name="connsiteY3" fmla="*/ 500062 h 1000126"/>
                <a:gd name="connsiteX4" fmla="*/ 500062 w 1000126"/>
                <a:gd name="connsiteY4" fmla="*/ 263817 h 1000126"/>
                <a:gd name="connsiteX5" fmla="*/ 500063 w 1000126"/>
                <a:gd name="connsiteY5" fmla="*/ 0 h 1000126"/>
                <a:gd name="connsiteX6" fmla="*/ 1000126 w 1000126"/>
                <a:gd name="connsiteY6" fmla="*/ 500063 h 1000126"/>
                <a:gd name="connsiteX7" fmla="*/ 500063 w 1000126"/>
                <a:gd name="connsiteY7" fmla="*/ 1000126 h 1000126"/>
                <a:gd name="connsiteX8" fmla="*/ 0 w 1000126"/>
                <a:gd name="connsiteY8" fmla="*/ 500063 h 1000126"/>
                <a:gd name="connsiteX9" fmla="*/ 500063 w 1000126"/>
                <a:gd name="connsiteY9" fmla="*/ 0 h 100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126" h="1000126">
                  <a:moveTo>
                    <a:pt x="500062" y="263817"/>
                  </a:moveTo>
                  <a:cubicBezTo>
                    <a:pt x="369587" y="263817"/>
                    <a:pt x="263817" y="369587"/>
                    <a:pt x="263817" y="500062"/>
                  </a:cubicBezTo>
                  <a:cubicBezTo>
                    <a:pt x="263817" y="630537"/>
                    <a:pt x="369587" y="736307"/>
                    <a:pt x="500062" y="736307"/>
                  </a:cubicBezTo>
                  <a:cubicBezTo>
                    <a:pt x="630537" y="736307"/>
                    <a:pt x="736307" y="630537"/>
                    <a:pt x="736307" y="500062"/>
                  </a:cubicBezTo>
                  <a:cubicBezTo>
                    <a:pt x="736307" y="369587"/>
                    <a:pt x="630537" y="263817"/>
                    <a:pt x="500062" y="263817"/>
                  </a:cubicBezTo>
                  <a:close/>
                  <a:moveTo>
                    <a:pt x="500063" y="0"/>
                  </a:moveTo>
                  <a:cubicBezTo>
                    <a:pt x="776240" y="0"/>
                    <a:pt x="1000126" y="223886"/>
                    <a:pt x="1000126" y="500063"/>
                  </a:cubicBezTo>
                  <a:cubicBezTo>
                    <a:pt x="1000126" y="776240"/>
                    <a:pt x="776240" y="1000126"/>
                    <a:pt x="500063" y="1000126"/>
                  </a:cubicBezTo>
                  <a:cubicBezTo>
                    <a:pt x="223886" y="1000126"/>
                    <a:pt x="0" y="776240"/>
                    <a:pt x="0" y="500063"/>
                  </a:cubicBezTo>
                  <a:cubicBezTo>
                    <a:pt x="0" y="223886"/>
                    <a:pt x="223886" y="0"/>
                    <a:pt x="500063"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椭圆 4"/>
            <p:cNvSpPr/>
            <p:nvPr/>
          </p:nvSpPr>
          <p:spPr>
            <a:xfrm>
              <a:off x="506873" y="436297"/>
              <a:ext cx="189625" cy="1896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17" name="矩形 16"/>
          <p:cNvSpPr/>
          <p:nvPr/>
        </p:nvSpPr>
        <p:spPr>
          <a:xfrm>
            <a:off x="927173" y="1589577"/>
            <a:ext cx="8671145" cy="49667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zh-TW" altLang="en-US" sz="2000" dirty="0" smtClean="0">
                <a:solidFill>
                  <a:srgbClr val="2F5597"/>
                </a:solidFill>
              </a:rPr>
              <a:t>如何有效整</a:t>
            </a:r>
            <a:r>
              <a:rPr lang="zh-TW" altLang="en-US" sz="2000" dirty="0">
                <a:solidFill>
                  <a:srgbClr val="2F5597"/>
                </a:solidFill>
              </a:rPr>
              <a:t>合</a:t>
            </a:r>
          </a:p>
        </p:txBody>
      </p:sp>
      <p:sp>
        <p:nvSpPr>
          <p:cNvPr id="7" name="文字方塊 6"/>
          <p:cNvSpPr txBox="1"/>
          <p:nvPr/>
        </p:nvSpPr>
        <p:spPr>
          <a:xfrm>
            <a:off x="942430" y="2204759"/>
            <a:ext cx="9698786" cy="3785652"/>
          </a:xfrm>
          <a:prstGeom prst="rect">
            <a:avLst/>
          </a:prstGeom>
          <a:noFill/>
        </p:spPr>
        <p:txBody>
          <a:bodyPr wrap="square" rtlCol="0">
            <a:spAutoFit/>
          </a:bodyPr>
          <a:lstStyle/>
          <a:p>
            <a:pPr>
              <a:lnSpc>
                <a:spcPct val="150000"/>
              </a:lnSpc>
            </a:pPr>
            <a:r>
              <a:rPr lang="zh-TW" altLang="en-US" sz="2000" dirty="0">
                <a:solidFill>
                  <a:srgbClr val="2F5597"/>
                </a:solidFill>
              </a:rPr>
              <a:t>水靈科技整合八個資訊系統的關鍵成功因素：</a:t>
            </a:r>
          </a:p>
          <a:p>
            <a:pPr marL="457200" indent="-457200">
              <a:lnSpc>
                <a:spcPct val="150000"/>
              </a:lnSpc>
              <a:buFont typeface="+mj-lt"/>
              <a:buAutoNum type="arabicParenR"/>
            </a:pPr>
            <a:r>
              <a:rPr lang="zh-TW" altLang="en-US" sz="2000" dirty="0" smtClean="0">
                <a:solidFill>
                  <a:srgbClr val="2F5597"/>
                </a:solidFill>
              </a:rPr>
              <a:t>組織</a:t>
            </a:r>
            <a:r>
              <a:rPr lang="zh-TW" altLang="en-US" sz="2000" dirty="0">
                <a:solidFill>
                  <a:srgbClr val="2F5597"/>
                </a:solidFill>
              </a:rPr>
              <a:t>的因素：面對身為公部門的客戶，組織一致採取嚴守法律政規、</a:t>
            </a:r>
            <a:r>
              <a:rPr lang="zh-TW" altLang="en-US" sz="2000" dirty="0" smtClean="0">
                <a:solidFill>
                  <a:srgbClr val="2F5597"/>
                </a:solidFill>
              </a:rPr>
              <a:t>一切合法</a:t>
            </a:r>
            <a:r>
              <a:rPr lang="zh-TW" altLang="en-US" sz="2000" dirty="0">
                <a:solidFill>
                  <a:srgbClr val="2F5597"/>
                </a:solidFill>
              </a:rPr>
              <a:t>且公開的策略。</a:t>
            </a:r>
          </a:p>
          <a:p>
            <a:pPr marL="457200" indent="-457200">
              <a:lnSpc>
                <a:spcPct val="150000"/>
              </a:lnSpc>
              <a:buFont typeface="+mj-lt"/>
              <a:buAutoNum type="arabicParenR"/>
            </a:pPr>
            <a:r>
              <a:rPr lang="zh-TW" altLang="en-US" sz="2000" dirty="0" smtClean="0">
                <a:solidFill>
                  <a:srgbClr val="2F5597"/>
                </a:solidFill>
              </a:rPr>
              <a:t>使用者</a:t>
            </a:r>
            <a:r>
              <a:rPr lang="zh-TW" altLang="en-US" sz="2000" dirty="0">
                <a:solidFill>
                  <a:srgbClr val="2F5597"/>
                </a:solidFill>
              </a:rPr>
              <a:t>的因素：簡易的租賃步驟降低民眾使用上的恐懼、便民的站點設置及提高民眾使用意願；</a:t>
            </a:r>
            <a:r>
              <a:rPr lang="en-US" altLang="zh-TW" sz="2000" dirty="0">
                <a:solidFill>
                  <a:srgbClr val="2F5597"/>
                </a:solidFill>
              </a:rPr>
              <a:t>Web</a:t>
            </a:r>
            <a:r>
              <a:rPr lang="zh-TW" altLang="en-US" sz="2000" dirty="0">
                <a:solidFill>
                  <a:srgbClr val="2F5597"/>
                </a:solidFill>
              </a:rPr>
              <a:t>化後台管理系統，提供多項便利的功能提高使用者使用意願。</a:t>
            </a:r>
          </a:p>
          <a:p>
            <a:pPr marL="457200" indent="-457200">
              <a:lnSpc>
                <a:spcPct val="150000"/>
              </a:lnSpc>
              <a:buFont typeface="+mj-lt"/>
              <a:buAutoNum type="arabicParenR"/>
            </a:pPr>
            <a:r>
              <a:rPr lang="zh-TW" altLang="en-US" sz="2000" dirty="0" smtClean="0">
                <a:solidFill>
                  <a:srgbClr val="2F5597"/>
                </a:solidFill>
              </a:rPr>
              <a:t>資訊</a:t>
            </a:r>
            <a:r>
              <a:rPr lang="zh-TW" altLang="en-US" sz="2000" dirty="0">
                <a:solidFill>
                  <a:srgbClr val="2F5597"/>
                </a:solidFill>
              </a:rPr>
              <a:t>部門的因素：重新接手系統開發維護業務後，起初人手較為不足，但水靈仍以跨部門方式，從技術一部與技術二部分別調派工程師</a:t>
            </a:r>
            <a:r>
              <a:rPr lang="zh-TW" altLang="en-US" sz="2000" dirty="0" smtClean="0">
                <a:solidFill>
                  <a:srgbClr val="2F5597"/>
                </a:solidFill>
              </a:rPr>
              <a:t>，不會</a:t>
            </a:r>
            <a:r>
              <a:rPr lang="zh-TW" altLang="en-US" sz="2000" dirty="0">
                <a:solidFill>
                  <a:srgbClr val="2F5597"/>
                </a:solidFill>
              </a:rPr>
              <a:t>造成資訊部門人手不足的情況出現</a:t>
            </a:r>
            <a:r>
              <a:rPr lang="zh-TW" altLang="en-US" sz="2000" dirty="0" smtClean="0">
                <a:solidFill>
                  <a:srgbClr val="2F5597"/>
                </a:solidFill>
              </a:rPr>
              <a:t>。</a:t>
            </a:r>
            <a:endParaRPr lang="zh-TW" altLang="en-US" sz="2000" dirty="0">
              <a:solidFill>
                <a:srgbClr val="2F5597"/>
              </a:solidFill>
            </a:endParaRPr>
          </a:p>
        </p:txBody>
      </p:sp>
    </p:spTree>
    <p:extLst>
      <p:ext uri="{BB962C8B-B14F-4D97-AF65-F5344CB8AC3E}">
        <p14:creationId xmlns:p14="http://schemas.microsoft.com/office/powerpoint/2010/main" val="157442650"/>
      </p:ext>
    </p:extLst>
  </p:cSld>
  <p:clrMapOvr>
    <a:masterClrMapping/>
  </p:clrMapOvr>
  <p:transition advClick="0" advTm="0">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418463"/>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剪去对角的矩形 3"/>
          <p:cNvSpPr/>
          <p:nvPr/>
        </p:nvSpPr>
        <p:spPr>
          <a:xfrm>
            <a:off x="785738" y="436297"/>
            <a:ext cx="8652552" cy="1034772"/>
          </a:xfrm>
          <a:prstGeom prst="snip2DiagRect">
            <a:avLst>
              <a:gd name="adj1" fmla="val 0"/>
              <a:gd name="adj2" fmla="val 24031"/>
            </a:avLst>
          </a:prstGeom>
          <a:solidFill>
            <a:srgbClr val="5E86C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12"/>
          <p:cNvSpPr/>
          <p:nvPr/>
        </p:nvSpPr>
        <p:spPr>
          <a:xfrm>
            <a:off x="1071945" y="436297"/>
            <a:ext cx="8069320" cy="10347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altLang="zh-TW" sz="2000" b="1" dirty="0" smtClean="0">
                <a:solidFill>
                  <a:prstClr val="white"/>
                </a:solidFill>
              </a:rPr>
              <a:t>Q1</a:t>
            </a:r>
            <a:r>
              <a:rPr lang="zh-TW" altLang="en-US" sz="2000" b="1" dirty="0" smtClean="0">
                <a:solidFill>
                  <a:prstClr val="white"/>
                </a:solidFill>
              </a:rPr>
              <a:t>在</a:t>
            </a:r>
            <a:r>
              <a:rPr lang="zh-TW" altLang="en-US" sz="2000" b="1" dirty="0">
                <a:solidFill>
                  <a:prstClr val="white"/>
                </a:solidFill>
              </a:rPr>
              <a:t>個案中，水靈科技是如何有效整合腳踏車租賃系統建置案，並推廣給民間</a:t>
            </a:r>
            <a:r>
              <a:rPr lang="zh-TW" altLang="en-US" sz="2000" b="1" dirty="0" smtClean="0">
                <a:solidFill>
                  <a:prstClr val="white"/>
                </a:solidFill>
              </a:rPr>
              <a:t>大眾</a:t>
            </a:r>
            <a:r>
              <a:rPr lang="en-US" altLang="zh-TW" sz="2000" b="1" dirty="0" smtClean="0">
                <a:solidFill>
                  <a:prstClr val="white"/>
                </a:solidFill>
              </a:rPr>
              <a:t>?(</a:t>
            </a:r>
            <a:r>
              <a:rPr lang="zh-TW" altLang="en-US" sz="2000" b="1" dirty="0" smtClean="0">
                <a:solidFill>
                  <a:prstClr val="white"/>
                </a:solidFill>
              </a:rPr>
              <a:t>續</a:t>
            </a:r>
            <a:r>
              <a:rPr lang="en-US" altLang="zh-TW" sz="2000" b="1" dirty="0" smtClean="0">
                <a:solidFill>
                  <a:prstClr val="white"/>
                </a:solidFill>
              </a:rPr>
              <a:t>1)</a:t>
            </a:r>
            <a:endParaRPr lang="zh-CN" altLang="en-US" b="1" dirty="0">
              <a:solidFill>
                <a:prstClr val="white"/>
              </a:solidFill>
            </a:endParaRPr>
          </a:p>
        </p:txBody>
      </p:sp>
      <p:grpSp>
        <p:nvGrpSpPr>
          <p:cNvPr id="14" name="群組 13"/>
          <p:cNvGrpSpPr/>
          <p:nvPr/>
        </p:nvGrpSpPr>
        <p:grpSpPr>
          <a:xfrm>
            <a:off x="352254" y="237198"/>
            <a:ext cx="576588" cy="576588"/>
            <a:chOff x="241685" y="171110"/>
            <a:chExt cx="720000" cy="720000"/>
          </a:xfrm>
        </p:grpSpPr>
        <p:sp>
          <p:nvSpPr>
            <p:cNvPr id="15" name="任意多边形 8"/>
            <p:cNvSpPr/>
            <p:nvPr/>
          </p:nvSpPr>
          <p:spPr>
            <a:xfrm>
              <a:off x="241685" y="171110"/>
              <a:ext cx="720000" cy="720000"/>
            </a:xfrm>
            <a:custGeom>
              <a:avLst/>
              <a:gdLst>
                <a:gd name="connsiteX0" fmla="*/ 500062 w 1000126"/>
                <a:gd name="connsiteY0" fmla="*/ 263817 h 1000126"/>
                <a:gd name="connsiteX1" fmla="*/ 263817 w 1000126"/>
                <a:gd name="connsiteY1" fmla="*/ 500062 h 1000126"/>
                <a:gd name="connsiteX2" fmla="*/ 500062 w 1000126"/>
                <a:gd name="connsiteY2" fmla="*/ 736307 h 1000126"/>
                <a:gd name="connsiteX3" fmla="*/ 736307 w 1000126"/>
                <a:gd name="connsiteY3" fmla="*/ 500062 h 1000126"/>
                <a:gd name="connsiteX4" fmla="*/ 500062 w 1000126"/>
                <a:gd name="connsiteY4" fmla="*/ 263817 h 1000126"/>
                <a:gd name="connsiteX5" fmla="*/ 500063 w 1000126"/>
                <a:gd name="connsiteY5" fmla="*/ 0 h 1000126"/>
                <a:gd name="connsiteX6" fmla="*/ 1000126 w 1000126"/>
                <a:gd name="connsiteY6" fmla="*/ 500063 h 1000126"/>
                <a:gd name="connsiteX7" fmla="*/ 500063 w 1000126"/>
                <a:gd name="connsiteY7" fmla="*/ 1000126 h 1000126"/>
                <a:gd name="connsiteX8" fmla="*/ 0 w 1000126"/>
                <a:gd name="connsiteY8" fmla="*/ 500063 h 1000126"/>
                <a:gd name="connsiteX9" fmla="*/ 500063 w 1000126"/>
                <a:gd name="connsiteY9" fmla="*/ 0 h 100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126" h="1000126">
                  <a:moveTo>
                    <a:pt x="500062" y="263817"/>
                  </a:moveTo>
                  <a:cubicBezTo>
                    <a:pt x="369587" y="263817"/>
                    <a:pt x="263817" y="369587"/>
                    <a:pt x="263817" y="500062"/>
                  </a:cubicBezTo>
                  <a:cubicBezTo>
                    <a:pt x="263817" y="630537"/>
                    <a:pt x="369587" y="736307"/>
                    <a:pt x="500062" y="736307"/>
                  </a:cubicBezTo>
                  <a:cubicBezTo>
                    <a:pt x="630537" y="736307"/>
                    <a:pt x="736307" y="630537"/>
                    <a:pt x="736307" y="500062"/>
                  </a:cubicBezTo>
                  <a:cubicBezTo>
                    <a:pt x="736307" y="369587"/>
                    <a:pt x="630537" y="263817"/>
                    <a:pt x="500062" y="263817"/>
                  </a:cubicBezTo>
                  <a:close/>
                  <a:moveTo>
                    <a:pt x="500063" y="0"/>
                  </a:moveTo>
                  <a:cubicBezTo>
                    <a:pt x="776240" y="0"/>
                    <a:pt x="1000126" y="223886"/>
                    <a:pt x="1000126" y="500063"/>
                  </a:cubicBezTo>
                  <a:cubicBezTo>
                    <a:pt x="1000126" y="776240"/>
                    <a:pt x="776240" y="1000126"/>
                    <a:pt x="500063" y="1000126"/>
                  </a:cubicBezTo>
                  <a:cubicBezTo>
                    <a:pt x="223886" y="1000126"/>
                    <a:pt x="0" y="776240"/>
                    <a:pt x="0" y="500063"/>
                  </a:cubicBezTo>
                  <a:cubicBezTo>
                    <a:pt x="0" y="223886"/>
                    <a:pt x="223886" y="0"/>
                    <a:pt x="500063"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椭圆 4"/>
            <p:cNvSpPr/>
            <p:nvPr/>
          </p:nvSpPr>
          <p:spPr>
            <a:xfrm>
              <a:off x="506873" y="436297"/>
              <a:ext cx="189625" cy="1896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7" name="文字方塊 6"/>
          <p:cNvSpPr txBox="1"/>
          <p:nvPr/>
        </p:nvSpPr>
        <p:spPr>
          <a:xfrm>
            <a:off x="928842" y="1828019"/>
            <a:ext cx="9698786" cy="958339"/>
          </a:xfrm>
          <a:prstGeom prst="rect">
            <a:avLst/>
          </a:prstGeom>
          <a:noFill/>
        </p:spPr>
        <p:txBody>
          <a:bodyPr wrap="square" rtlCol="0">
            <a:spAutoFit/>
          </a:bodyPr>
          <a:lstStyle/>
          <a:p>
            <a:pPr>
              <a:lnSpc>
                <a:spcPct val="150000"/>
              </a:lnSpc>
            </a:pPr>
            <a:r>
              <a:rPr lang="en-US" altLang="zh-TW" sz="2000" dirty="0" smtClean="0">
                <a:solidFill>
                  <a:srgbClr val="2F5597"/>
                </a:solidFill>
              </a:rPr>
              <a:t>4)</a:t>
            </a:r>
            <a:r>
              <a:rPr lang="zh-TW" altLang="en-US" sz="2000" dirty="0">
                <a:solidFill>
                  <a:srgbClr val="2F5597"/>
                </a:solidFill>
              </a:rPr>
              <a:t>　</a:t>
            </a:r>
            <a:r>
              <a:rPr lang="zh-TW" altLang="en-US" sz="2000" dirty="0" smtClean="0">
                <a:solidFill>
                  <a:srgbClr val="2F5597"/>
                </a:solidFill>
              </a:rPr>
              <a:t>專案</a:t>
            </a:r>
            <a:r>
              <a:rPr lang="zh-TW" altLang="en-US" sz="2000" dirty="0">
                <a:solidFill>
                  <a:srgbClr val="2F5597"/>
                </a:solidFill>
              </a:rPr>
              <a:t>的因素：挑選各部門的人才進行編組，讓團隊成員用自己的專長各司其職</a:t>
            </a:r>
            <a:r>
              <a:rPr lang="zh-TW" altLang="en-US" sz="2000" dirty="0" smtClean="0">
                <a:solidFill>
                  <a:srgbClr val="2F5597"/>
                </a:solidFill>
              </a:rPr>
              <a:t>。</a:t>
            </a:r>
            <a:endParaRPr lang="en-US" altLang="zh-TW" sz="2000" dirty="0" smtClean="0">
              <a:solidFill>
                <a:srgbClr val="2F5597"/>
              </a:solidFill>
            </a:endParaRPr>
          </a:p>
          <a:p>
            <a:pPr>
              <a:lnSpc>
                <a:spcPct val="150000"/>
              </a:lnSpc>
            </a:pPr>
            <a:endParaRPr lang="zh-TW" altLang="en-US" sz="2000" dirty="0">
              <a:solidFill>
                <a:srgbClr val="2F5597"/>
              </a:solidFill>
            </a:endParaRPr>
          </a:p>
        </p:txBody>
      </p:sp>
      <p:graphicFrame>
        <p:nvGraphicFramePr>
          <p:cNvPr id="12" name="資料庫圖表 11"/>
          <p:cNvGraphicFramePr/>
          <p:nvPr>
            <p:extLst>
              <p:ext uri="{D42A27DB-BD31-4B8C-83A1-F6EECF244321}">
                <p14:modId xmlns:p14="http://schemas.microsoft.com/office/powerpoint/2010/main" val="171042600"/>
              </p:ext>
            </p:extLst>
          </p:nvPr>
        </p:nvGraphicFramePr>
        <p:xfrm>
          <a:off x="2287306" y="2917752"/>
          <a:ext cx="6981857" cy="31579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5548467"/>
      </p:ext>
    </p:extLst>
  </p:cSld>
  <p:clrMapOvr>
    <a:masterClrMapping/>
  </p:clrMapOvr>
  <p:transition advClick="0" advTm="0">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418463"/>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剪去对角的矩形 3"/>
          <p:cNvSpPr/>
          <p:nvPr/>
        </p:nvSpPr>
        <p:spPr>
          <a:xfrm>
            <a:off x="785738" y="436297"/>
            <a:ext cx="8652552" cy="1034772"/>
          </a:xfrm>
          <a:prstGeom prst="snip2DiagRect">
            <a:avLst>
              <a:gd name="adj1" fmla="val 0"/>
              <a:gd name="adj2" fmla="val 24031"/>
            </a:avLst>
          </a:prstGeom>
          <a:solidFill>
            <a:srgbClr val="5E86C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12"/>
          <p:cNvSpPr/>
          <p:nvPr/>
        </p:nvSpPr>
        <p:spPr>
          <a:xfrm>
            <a:off x="1071945" y="436297"/>
            <a:ext cx="8069320" cy="10347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altLang="zh-TW" sz="2000" b="1" dirty="0" smtClean="0">
                <a:solidFill>
                  <a:prstClr val="white"/>
                </a:solidFill>
              </a:rPr>
              <a:t>Q1</a:t>
            </a:r>
            <a:r>
              <a:rPr lang="zh-TW" altLang="en-US" sz="2000" b="1" dirty="0" smtClean="0">
                <a:solidFill>
                  <a:prstClr val="white"/>
                </a:solidFill>
              </a:rPr>
              <a:t>在</a:t>
            </a:r>
            <a:r>
              <a:rPr lang="zh-TW" altLang="en-US" sz="2000" b="1" dirty="0">
                <a:solidFill>
                  <a:prstClr val="white"/>
                </a:solidFill>
              </a:rPr>
              <a:t>個案中，水靈科技是如何有效整合腳踏車租賃系統建置案，並推廣給民間</a:t>
            </a:r>
            <a:r>
              <a:rPr lang="zh-TW" altLang="en-US" sz="2000" b="1" dirty="0" smtClean="0">
                <a:solidFill>
                  <a:prstClr val="white"/>
                </a:solidFill>
              </a:rPr>
              <a:t>大眾</a:t>
            </a:r>
            <a:r>
              <a:rPr lang="en-US" altLang="zh-TW" sz="2000" b="1" dirty="0" smtClean="0">
                <a:solidFill>
                  <a:prstClr val="white"/>
                </a:solidFill>
              </a:rPr>
              <a:t>?(</a:t>
            </a:r>
            <a:r>
              <a:rPr lang="zh-TW" altLang="en-US" sz="2000" b="1" dirty="0" smtClean="0">
                <a:solidFill>
                  <a:prstClr val="white"/>
                </a:solidFill>
              </a:rPr>
              <a:t>續</a:t>
            </a:r>
            <a:r>
              <a:rPr lang="en-US" altLang="zh-TW" sz="2000" b="1" dirty="0">
                <a:solidFill>
                  <a:prstClr val="white"/>
                </a:solidFill>
              </a:rPr>
              <a:t>2</a:t>
            </a:r>
            <a:r>
              <a:rPr lang="en-US" altLang="zh-TW" sz="2000" b="1" dirty="0" smtClean="0">
                <a:solidFill>
                  <a:prstClr val="white"/>
                </a:solidFill>
              </a:rPr>
              <a:t>)</a:t>
            </a:r>
            <a:endParaRPr lang="zh-CN" altLang="en-US" b="1" dirty="0">
              <a:solidFill>
                <a:prstClr val="white"/>
              </a:solidFill>
            </a:endParaRPr>
          </a:p>
        </p:txBody>
      </p:sp>
      <p:grpSp>
        <p:nvGrpSpPr>
          <p:cNvPr id="14" name="群組 13"/>
          <p:cNvGrpSpPr/>
          <p:nvPr/>
        </p:nvGrpSpPr>
        <p:grpSpPr>
          <a:xfrm>
            <a:off x="352254" y="237198"/>
            <a:ext cx="576588" cy="576588"/>
            <a:chOff x="241685" y="171110"/>
            <a:chExt cx="720000" cy="720000"/>
          </a:xfrm>
        </p:grpSpPr>
        <p:sp>
          <p:nvSpPr>
            <p:cNvPr id="15" name="任意多边形 8"/>
            <p:cNvSpPr/>
            <p:nvPr/>
          </p:nvSpPr>
          <p:spPr>
            <a:xfrm>
              <a:off x="241685" y="171110"/>
              <a:ext cx="720000" cy="720000"/>
            </a:xfrm>
            <a:custGeom>
              <a:avLst/>
              <a:gdLst>
                <a:gd name="connsiteX0" fmla="*/ 500062 w 1000126"/>
                <a:gd name="connsiteY0" fmla="*/ 263817 h 1000126"/>
                <a:gd name="connsiteX1" fmla="*/ 263817 w 1000126"/>
                <a:gd name="connsiteY1" fmla="*/ 500062 h 1000126"/>
                <a:gd name="connsiteX2" fmla="*/ 500062 w 1000126"/>
                <a:gd name="connsiteY2" fmla="*/ 736307 h 1000126"/>
                <a:gd name="connsiteX3" fmla="*/ 736307 w 1000126"/>
                <a:gd name="connsiteY3" fmla="*/ 500062 h 1000126"/>
                <a:gd name="connsiteX4" fmla="*/ 500062 w 1000126"/>
                <a:gd name="connsiteY4" fmla="*/ 263817 h 1000126"/>
                <a:gd name="connsiteX5" fmla="*/ 500063 w 1000126"/>
                <a:gd name="connsiteY5" fmla="*/ 0 h 1000126"/>
                <a:gd name="connsiteX6" fmla="*/ 1000126 w 1000126"/>
                <a:gd name="connsiteY6" fmla="*/ 500063 h 1000126"/>
                <a:gd name="connsiteX7" fmla="*/ 500063 w 1000126"/>
                <a:gd name="connsiteY7" fmla="*/ 1000126 h 1000126"/>
                <a:gd name="connsiteX8" fmla="*/ 0 w 1000126"/>
                <a:gd name="connsiteY8" fmla="*/ 500063 h 1000126"/>
                <a:gd name="connsiteX9" fmla="*/ 500063 w 1000126"/>
                <a:gd name="connsiteY9" fmla="*/ 0 h 100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126" h="1000126">
                  <a:moveTo>
                    <a:pt x="500062" y="263817"/>
                  </a:moveTo>
                  <a:cubicBezTo>
                    <a:pt x="369587" y="263817"/>
                    <a:pt x="263817" y="369587"/>
                    <a:pt x="263817" y="500062"/>
                  </a:cubicBezTo>
                  <a:cubicBezTo>
                    <a:pt x="263817" y="630537"/>
                    <a:pt x="369587" y="736307"/>
                    <a:pt x="500062" y="736307"/>
                  </a:cubicBezTo>
                  <a:cubicBezTo>
                    <a:pt x="630537" y="736307"/>
                    <a:pt x="736307" y="630537"/>
                    <a:pt x="736307" y="500062"/>
                  </a:cubicBezTo>
                  <a:cubicBezTo>
                    <a:pt x="736307" y="369587"/>
                    <a:pt x="630537" y="263817"/>
                    <a:pt x="500062" y="263817"/>
                  </a:cubicBezTo>
                  <a:close/>
                  <a:moveTo>
                    <a:pt x="500063" y="0"/>
                  </a:moveTo>
                  <a:cubicBezTo>
                    <a:pt x="776240" y="0"/>
                    <a:pt x="1000126" y="223886"/>
                    <a:pt x="1000126" y="500063"/>
                  </a:cubicBezTo>
                  <a:cubicBezTo>
                    <a:pt x="1000126" y="776240"/>
                    <a:pt x="776240" y="1000126"/>
                    <a:pt x="500063" y="1000126"/>
                  </a:cubicBezTo>
                  <a:cubicBezTo>
                    <a:pt x="223886" y="1000126"/>
                    <a:pt x="0" y="776240"/>
                    <a:pt x="0" y="500063"/>
                  </a:cubicBezTo>
                  <a:cubicBezTo>
                    <a:pt x="0" y="223886"/>
                    <a:pt x="223886" y="0"/>
                    <a:pt x="500063"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椭圆 4"/>
            <p:cNvSpPr/>
            <p:nvPr/>
          </p:nvSpPr>
          <p:spPr>
            <a:xfrm>
              <a:off x="506873" y="436297"/>
              <a:ext cx="189625" cy="1896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7" name="文字方塊 6"/>
          <p:cNvSpPr txBox="1"/>
          <p:nvPr/>
        </p:nvSpPr>
        <p:spPr>
          <a:xfrm>
            <a:off x="928842" y="1828019"/>
            <a:ext cx="9497420" cy="1938992"/>
          </a:xfrm>
          <a:prstGeom prst="rect">
            <a:avLst/>
          </a:prstGeom>
          <a:noFill/>
        </p:spPr>
        <p:txBody>
          <a:bodyPr wrap="square" rtlCol="0">
            <a:spAutoFit/>
          </a:bodyPr>
          <a:lstStyle/>
          <a:p>
            <a:pPr algn="just">
              <a:lnSpc>
                <a:spcPct val="150000"/>
              </a:lnSpc>
            </a:pPr>
            <a:r>
              <a:rPr lang="en-US" altLang="zh-TW" sz="2000" dirty="0" smtClean="0">
                <a:solidFill>
                  <a:srgbClr val="2F5597"/>
                </a:solidFill>
              </a:rPr>
              <a:t>5)</a:t>
            </a:r>
            <a:r>
              <a:rPr lang="zh-TW" altLang="en-US" sz="2000" dirty="0" smtClean="0">
                <a:solidFill>
                  <a:srgbClr val="2F5597"/>
                </a:solidFill>
              </a:rPr>
              <a:t>　專案的因素：挑選各部門的人才進行編組，讓團隊成員用自己的專長各司其職。</a:t>
            </a:r>
            <a:endParaRPr lang="en-US" altLang="zh-TW" sz="2000" dirty="0" smtClean="0">
              <a:solidFill>
                <a:srgbClr val="2F5597"/>
              </a:solidFill>
            </a:endParaRPr>
          </a:p>
          <a:p>
            <a:pPr marL="452438" indent="-452438" algn="just">
              <a:lnSpc>
                <a:spcPct val="150000"/>
              </a:lnSpc>
            </a:pPr>
            <a:r>
              <a:rPr lang="en-US" altLang="zh-TW" sz="2000" dirty="0" smtClean="0">
                <a:solidFill>
                  <a:srgbClr val="2F5597"/>
                </a:solidFill>
              </a:rPr>
              <a:t>6)</a:t>
            </a:r>
            <a:r>
              <a:rPr lang="zh-TW" altLang="en-US" sz="2000" dirty="0" smtClean="0">
                <a:solidFill>
                  <a:srgbClr val="2F5597"/>
                </a:solidFill>
              </a:rPr>
              <a:t>　管理的因素：高階管理層的支持，任命廖鴻隆為負責人，有經驗的帶領著專案團隊進行</a:t>
            </a:r>
            <a:r>
              <a:rPr lang="zh-TW" altLang="en-US" sz="2000" dirty="0">
                <a:solidFill>
                  <a:srgbClr val="2F5597"/>
                </a:solidFill>
              </a:rPr>
              <a:t>開發。系統開發週期如下：</a:t>
            </a:r>
            <a:endParaRPr lang="en-US" altLang="zh-TW" sz="2000" dirty="0" smtClean="0">
              <a:solidFill>
                <a:srgbClr val="2F5597"/>
              </a:solidFill>
            </a:endParaRPr>
          </a:p>
          <a:p>
            <a:pPr>
              <a:lnSpc>
                <a:spcPct val="150000"/>
              </a:lnSpc>
            </a:pPr>
            <a:endParaRPr lang="zh-TW" altLang="en-US" sz="2000" dirty="0">
              <a:solidFill>
                <a:srgbClr val="2F5597"/>
              </a:solidFill>
            </a:endParaRPr>
          </a:p>
        </p:txBody>
      </p:sp>
      <p:graphicFrame>
        <p:nvGraphicFramePr>
          <p:cNvPr id="17" name="資料庫圖表 16"/>
          <p:cNvGraphicFramePr/>
          <p:nvPr>
            <p:extLst>
              <p:ext uri="{D42A27DB-BD31-4B8C-83A1-F6EECF244321}">
                <p14:modId xmlns:p14="http://schemas.microsoft.com/office/powerpoint/2010/main" val="1137389486"/>
              </p:ext>
            </p:extLst>
          </p:nvPr>
        </p:nvGraphicFramePr>
        <p:xfrm>
          <a:off x="2217120" y="3288248"/>
          <a:ext cx="7545350" cy="32959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29569560"/>
      </p:ext>
    </p:extLst>
  </p:cSld>
  <p:clrMapOvr>
    <a:masterClrMapping/>
  </p:clrMapOvr>
  <p:transition advClick="0" advTm="0">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418463"/>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剪去对角的矩形 3"/>
          <p:cNvSpPr/>
          <p:nvPr/>
        </p:nvSpPr>
        <p:spPr>
          <a:xfrm>
            <a:off x="785738" y="436297"/>
            <a:ext cx="8652552" cy="1034772"/>
          </a:xfrm>
          <a:prstGeom prst="snip2DiagRect">
            <a:avLst>
              <a:gd name="adj1" fmla="val 0"/>
              <a:gd name="adj2" fmla="val 24031"/>
            </a:avLst>
          </a:prstGeom>
          <a:solidFill>
            <a:srgbClr val="5E86C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12"/>
          <p:cNvSpPr/>
          <p:nvPr/>
        </p:nvSpPr>
        <p:spPr>
          <a:xfrm>
            <a:off x="1071945" y="436297"/>
            <a:ext cx="8069320" cy="10347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altLang="zh-TW" sz="2000" b="1" dirty="0" smtClean="0">
                <a:solidFill>
                  <a:prstClr val="white"/>
                </a:solidFill>
              </a:rPr>
              <a:t>Q1</a:t>
            </a:r>
            <a:r>
              <a:rPr lang="zh-TW" altLang="en-US" sz="2000" b="1" dirty="0" smtClean="0">
                <a:solidFill>
                  <a:prstClr val="white"/>
                </a:solidFill>
              </a:rPr>
              <a:t>在</a:t>
            </a:r>
            <a:r>
              <a:rPr lang="zh-TW" altLang="en-US" sz="2000" b="1" dirty="0">
                <a:solidFill>
                  <a:prstClr val="white"/>
                </a:solidFill>
              </a:rPr>
              <a:t>個案中，水靈科技是如何有效整合腳踏車租賃系統建置案，並推廣給民間</a:t>
            </a:r>
            <a:r>
              <a:rPr lang="zh-TW" altLang="en-US" sz="2000" b="1" dirty="0" smtClean="0">
                <a:solidFill>
                  <a:prstClr val="white"/>
                </a:solidFill>
              </a:rPr>
              <a:t>大眾</a:t>
            </a:r>
            <a:r>
              <a:rPr lang="en-US" altLang="zh-TW" sz="2000" b="1" dirty="0" smtClean="0">
                <a:solidFill>
                  <a:prstClr val="white"/>
                </a:solidFill>
              </a:rPr>
              <a:t>?(</a:t>
            </a:r>
            <a:r>
              <a:rPr lang="zh-TW" altLang="en-US" sz="2000" b="1" dirty="0" smtClean="0">
                <a:solidFill>
                  <a:prstClr val="white"/>
                </a:solidFill>
              </a:rPr>
              <a:t>續</a:t>
            </a:r>
            <a:r>
              <a:rPr lang="en-US" altLang="zh-TW" sz="2000" b="1" dirty="0" smtClean="0">
                <a:solidFill>
                  <a:prstClr val="white"/>
                </a:solidFill>
              </a:rPr>
              <a:t>3)</a:t>
            </a:r>
            <a:endParaRPr lang="zh-CN" altLang="en-US" b="1" dirty="0">
              <a:solidFill>
                <a:prstClr val="white"/>
              </a:solidFill>
            </a:endParaRPr>
          </a:p>
        </p:txBody>
      </p:sp>
      <p:grpSp>
        <p:nvGrpSpPr>
          <p:cNvPr id="14" name="群組 13"/>
          <p:cNvGrpSpPr/>
          <p:nvPr/>
        </p:nvGrpSpPr>
        <p:grpSpPr>
          <a:xfrm>
            <a:off x="352254" y="237198"/>
            <a:ext cx="576588" cy="576588"/>
            <a:chOff x="241685" y="171110"/>
            <a:chExt cx="720000" cy="720000"/>
          </a:xfrm>
        </p:grpSpPr>
        <p:sp>
          <p:nvSpPr>
            <p:cNvPr id="15" name="任意多边形 8"/>
            <p:cNvSpPr/>
            <p:nvPr/>
          </p:nvSpPr>
          <p:spPr>
            <a:xfrm>
              <a:off x="241685" y="171110"/>
              <a:ext cx="720000" cy="720000"/>
            </a:xfrm>
            <a:custGeom>
              <a:avLst/>
              <a:gdLst>
                <a:gd name="connsiteX0" fmla="*/ 500062 w 1000126"/>
                <a:gd name="connsiteY0" fmla="*/ 263817 h 1000126"/>
                <a:gd name="connsiteX1" fmla="*/ 263817 w 1000126"/>
                <a:gd name="connsiteY1" fmla="*/ 500062 h 1000126"/>
                <a:gd name="connsiteX2" fmla="*/ 500062 w 1000126"/>
                <a:gd name="connsiteY2" fmla="*/ 736307 h 1000126"/>
                <a:gd name="connsiteX3" fmla="*/ 736307 w 1000126"/>
                <a:gd name="connsiteY3" fmla="*/ 500062 h 1000126"/>
                <a:gd name="connsiteX4" fmla="*/ 500062 w 1000126"/>
                <a:gd name="connsiteY4" fmla="*/ 263817 h 1000126"/>
                <a:gd name="connsiteX5" fmla="*/ 500063 w 1000126"/>
                <a:gd name="connsiteY5" fmla="*/ 0 h 1000126"/>
                <a:gd name="connsiteX6" fmla="*/ 1000126 w 1000126"/>
                <a:gd name="connsiteY6" fmla="*/ 500063 h 1000126"/>
                <a:gd name="connsiteX7" fmla="*/ 500063 w 1000126"/>
                <a:gd name="connsiteY7" fmla="*/ 1000126 h 1000126"/>
                <a:gd name="connsiteX8" fmla="*/ 0 w 1000126"/>
                <a:gd name="connsiteY8" fmla="*/ 500063 h 1000126"/>
                <a:gd name="connsiteX9" fmla="*/ 500063 w 1000126"/>
                <a:gd name="connsiteY9" fmla="*/ 0 h 100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126" h="1000126">
                  <a:moveTo>
                    <a:pt x="500062" y="263817"/>
                  </a:moveTo>
                  <a:cubicBezTo>
                    <a:pt x="369587" y="263817"/>
                    <a:pt x="263817" y="369587"/>
                    <a:pt x="263817" y="500062"/>
                  </a:cubicBezTo>
                  <a:cubicBezTo>
                    <a:pt x="263817" y="630537"/>
                    <a:pt x="369587" y="736307"/>
                    <a:pt x="500062" y="736307"/>
                  </a:cubicBezTo>
                  <a:cubicBezTo>
                    <a:pt x="630537" y="736307"/>
                    <a:pt x="736307" y="630537"/>
                    <a:pt x="736307" y="500062"/>
                  </a:cubicBezTo>
                  <a:cubicBezTo>
                    <a:pt x="736307" y="369587"/>
                    <a:pt x="630537" y="263817"/>
                    <a:pt x="500062" y="263817"/>
                  </a:cubicBezTo>
                  <a:close/>
                  <a:moveTo>
                    <a:pt x="500063" y="0"/>
                  </a:moveTo>
                  <a:cubicBezTo>
                    <a:pt x="776240" y="0"/>
                    <a:pt x="1000126" y="223886"/>
                    <a:pt x="1000126" y="500063"/>
                  </a:cubicBezTo>
                  <a:cubicBezTo>
                    <a:pt x="1000126" y="776240"/>
                    <a:pt x="776240" y="1000126"/>
                    <a:pt x="500063" y="1000126"/>
                  </a:cubicBezTo>
                  <a:cubicBezTo>
                    <a:pt x="223886" y="1000126"/>
                    <a:pt x="0" y="776240"/>
                    <a:pt x="0" y="500063"/>
                  </a:cubicBezTo>
                  <a:cubicBezTo>
                    <a:pt x="0" y="223886"/>
                    <a:pt x="223886" y="0"/>
                    <a:pt x="500063"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椭圆 4"/>
            <p:cNvSpPr/>
            <p:nvPr/>
          </p:nvSpPr>
          <p:spPr>
            <a:xfrm>
              <a:off x="506873" y="436297"/>
              <a:ext cx="189625" cy="1896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7" name="文字方塊 6"/>
          <p:cNvSpPr txBox="1"/>
          <p:nvPr/>
        </p:nvSpPr>
        <p:spPr>
          <a:xfrm>
            <a:off x="928842" y="2013605"/>
            <a:ext cx="9497420" cy="2862322"/>
          </a:xfrm>
          <a:prstGeom prst="rect">
            <a:avLst/>
          </a:prstGeom>
          <a:noFill/>
        </p:spPr>
        <p:txBody>
          <a:bodyPr wrap="square" rtlCol="0">
            <a:spAutoFit/>
          </a:bodyPr>
          <a:lstStyle/>
          <a:p>
            <a:pPr algn="just">
              <a:lnSpc>
                <a:spcPct val="150000"/>
              </a:lnSpc>
            </a:pPr>
            <a:r>
              <a:rPr lang="en-US" altLang="zh-TW" sz="2000" dirty="0">
                <a:solidFill>
                  <a:srgbClr val="2F5597"/>
                </a:solidFill>
              </a:rPr>
              <a:t>7</a:t>
            </a:r>
            <a:r>
              <a:rPr lang="en-US" altLang="zh-TW" sz="2000" dirty="0" smtClean="0">
                <a:solidFill>
                  <a:srgbClr val="2F5597"/>
                </a:solidFill>
              </a:rPr>
              <a:t>)</a:t>
            </a:r>
            <a:r>
              <a:rPr lang="zh-TW" altLang="en-US" sz="2000" dirty="0" smtClean="0">
                <a:solidFill>
                  <a:srgbClr val="2F5597"/>
                </a:solidFill>
              </a:rPr>
              <a:t>　外在</a:t>
            </a:r>
            <a:r>
              <a:rPr lang="zh-TW" altLang="en-US" sz="2000" dirty="0">
                <a:solidFill>
                  <a:srgbClr val="2F5597"/>
                </a:solidFill>
              </a:rPr>
              <a:t>環境的因素</a:t>
            </a:r>
            <a:r>
              <a:rPr lang="zh-TW" altLang="en-US" sz="2000" dirty="0" smtClean="0">
                <a:solidFill>
                  <a:srgbClr val="2F5597"/>
                </a:solidFill>
              </a:rPr>
              <a:t>：</a:t>
            </a:r>
            <a:endParaRPr lang="en-US" altLang="zh-TW" sz="2000" dirty="0" smtClean="0">
              <a:solidFill>
                <a:srgbClr val="2F5597"/>
              </a:solidFill>
            </a:endParaRPr>
          </a:p>
          <a:p>
            <a:pPr marL="715963" indent="-457200" algn="just">
              <a:lnSpc>
                <a:spcPct val="150000"/>
              </a:lnSpc>
              <a:buFont typeface="+mj-lt"/>
              <a:buAutoNum type="alphaUcPeriod"/>
            </a:pPr>
            <a:r>
              <a:rPr lang="zh-TW" altLang="en-US" sz="2000" dirty="0" smtClean="0">
                <a:solidFill>
                  <a:srgbClr val="2F5597"/>
                </a:solidFill>
              </a:rPr>
              <a:t>客戶 </a:t>
            </a:r>
            <a:r>
              <a:rPr lang="en-US" altLang="zh-TW" sz="2000" dirty="0">
                <a:solidFill>
                  <a:srgbClr val="2F5597"/>
                </a:solidFill>
              </a:rPr>
              <a:t>– </a:t>
            </a:r>
            <a:r>
              <a:rPr lang="zh-TW" altLang="en-US" sz="2000" dirty="0">
                <a:solidFill>
                  <a:srgbClr val="2F5597"/>
                </a:solidFill>
              </a:rPr>
              <a:t>環保局臨時提出合約內未提及的新需求，由於政府經費變動彈性小，所以水靈科技自行吸收了額外的成本。</a:t>
            </a:r>
          </a:p>
          <a:p>
            <a:pPr marL="715963" indent="-457200" algn="just">
              <a:lnSpc>
                <a:spcPct val="150000"/>
              </a:lnSpc>
              <a:buFont typeface="+mj-lt"/>
              <a:buAutoNum type="alphaUcPeriod"/>
            </a:pPr>
            <a:r>
              <a:rPr lang="zh-TW" altLang="en-US" sz="2000" dirty="0" smtClean="0">
                <a:solidFill>
                  <a:srgbClr val="2F5597"/>
                </a:solidFill>
              </a:rPr>
              <a:t>法令 </a:t>
            </a:r>
            <a:r>
              <a:rPr lang="en-US" altLang="zh-TW" sz="2000" dirty="0">
                <a:solidFill>
                  <a:srgbClr val="2F5597"/>
                </a:solidFill>
              </a:rPr>
              <a:t>– </a:t>
            </a:r>
            <a:r>
              <a:rPr lang="zh-TW" altLang="en-US" sz="2000" dirty="0">
                <a:solidFill>
                  <a:srgbClr val="2F5597"/>
                </a:solidFill>
              </a:rPr>
              <a:t>「嚴守法律政規」，由於合作對象為公部門，一切都要依照合約規劃進行，即使承包商提出可改善之處，也要經過繁雜的程序才能變更。</a:t>
            </a:r>
          </a:p>
          <a:p>
            <a:pPr algn="just">
              <a:lnSpc>
                <a:spcPct val="150000"/>
              </a:lnSpc>
            </a:pPr>
            <a:endParaRPr lang="zh-TW" altLang="en-US" sz="2000" dirty="0">
              <a:solidFill>
                <a:srgbClr val="2F5597"/>
              </a:solidFill>
            </a:endParaRPr>
          </a:p>
        </p:txBody>
      </p:sp>
    </p:spTree>
    <p:extLst>
      <p:ext uri="{BB962C8B-B14F-4D97-AF65-F5344CB8AC3E}">
        <p14:creationId xmlns:p14="http://schemas.microsoft.com/office/powerpoint/2010/main" val="3295673426"/>
      </p:ext>
    </p:extLst>
  </p:cSld>
  <p:clrMapOvr>
    <a:masterClrMapping/>
  </p:clrMapOvr>
  <p:transition advClick="0" advTm="0">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418463"/>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剪去对角的矩形 3"/>
          <p:cNvSpPr/>
          <p:nvPr/>
        </p:nvSpPr>
        <p:spPr>
          <a:xfrm>
            <a:off x="785738" y="436297"/>
            <a:ext cx="8652552" cy="1034772"/>
          </a:xfrm>
          <a:prstGeom prst="snip2DiagRect">
            <a:avLst>
              <a:gd name="adj1" fmla="val 0"/>
              <a:gd name="adj2" fmla="val 24031"/>
            </a:avLst>
          </a:prstGeom>
          <a:solidFill>
            <a:srgbClr val="5E86C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12"/>
          <p:cNvSpPr/>
          <p:nvPr/>
        </p:nvSpPr>
        <p:spPr>
          <a:xfrm>
            <a:off x="1071945" y="436297"/>
            <a:ext cx="8069320" cy="10347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altLang="zh-TW" sz="2000" b="1" dirty="0" smtClean="0">
                <a:solidFill>
                  <a:prstClr val="white"/>
                </a:solidFill>
              </a:rPr>
              <a:t>Q1</a:t>
            </a:r>
            <a:r>
              <a:rPr lang="zh-TW" altLang="en-US" sz="2000" b="1" dirty="0" smtClean="0">
                <a:solidFill>
                  <a:prstClr val="white"/>
                </a:solidFill>
              </a:rPr>
              <a:t>在</a:t>
            </a:r>
            <a:r>
              <a:rPr lang="zh-TW" altLang="en-US" sz="2000" b="1" dirty="0">
                <a:solidFill>
                  <a:prstClr val="white"/>
                </a:solidFill>
              </a:rPr>
              <a:t>個案中，水靈科技是如何有效整合腳踏車租賃系統建置案，並推廣給民間</a:t>
            </a:r>
            <a:r>
              <a:rPr lang="zh-TW" altLang="en-US" sz="2000" b="1" dirty="0" smtClean="0">
                <a:solidFill>
                  <a:prstClr val="white"/>
                </a:solidFill>
              </a:rPr>
              <a:t>大眾</a:t>
            </a:r>
            <a:r>
              <a:rPr lang="en-US" altLang="zh-TW" sz="2000" b="1" dirty="0" smtClean="0">
                <a:solidFill>
                  <a:prstClr val="white"/>
                </a:solidFill>
              </a:rPr>
              <a:t>?(</a:t>
            </a:r>
            <a:r>
              <a:rPr lang="zh-TW" altLang="en-US" sz="2000" b="1" dirty="0" smtClean="0">
                <a:solidFill>
                  <a:prstClr val="white"/>
                </a:solidFill>
              </a:rPr>
              <a:t>續</a:t>
            </a:r>
            <a:r>
              <a:rPr lang="en-US" altLang="zh-TW" sz="2000" b="1" dirty="0" smtClean="0">
                <a:solidFill>
                  <a:prstClr val="white"/>
                </a:solidFill>
              </a:rPr>
              <a:t>4)</a:t>
            </a:r>
            <a:endParaRPr lang="zh-CN" altLang="en-US" b="1" dirty="0">
              <a:solidFill>
                <a:prstClr val="white"/>
              </a:solidFill>
            </a:endParaRPr>
          </a:p>
        </p:txBody>
      </p:sp>
      <p:grpSp>
        <p:nvGrpSpPr>
          <p:cNvPr id="14" name="群組 13"/>
          <p:cNvGrpSpPr/>
          <p:nvPr/>
        </p:nvGrpSpPr>
        <p:grpSpPr>
          <a:xfrm>
            <a:off x="352254" y="237198"/>
            <a:ext cx="576588" cy="576588"/>
            <a:chOff x="241685" y="171110"/>
            <a:chExt cx="720000" cy="720000"/>
          </a:xfrm>
        </p:grpSpPr>
        <p:sp>
          <p:nvSpPr>
            <p:cNvPr id="15" name="任意多边形 8"/>
            <p:cNvSpPr/>
            <p:nvPr/>
          </p:nvSpPr>
          <p:spPr>
            <a:xfrm>
              <a:off x="241685" y="171110"/>
              <a:ext cx="720000" cy="720000"/>
            </a:xfrm>
            <a:custGeom>
              <a:avLst/>
              <a:gdLst>
                <a:gd name="connsiteX0" fmla="*/ 500062 w 1000126"/>
                <a:gd name="connsiteY0" fmla="*/ 263817 h 1000126"/>
                <a:gd name="connsiteX1" fmla="*/ 263817 w 1000126"/>
                <a:gd name="connsiteY1" fmla="*/ 500062 h 1000126"/>
                <a:gd name="connsiteX2" fmla="*/ 500062 w 1000126"/>
                <a:gd name="connsiteY2" fmla="*/ 736307 h 1000126"/>
                <a:gd name="connsiteX3" fmla="*/ 736307 w 1000126"/>
                <a:gd name="connsiteY3" fmla="*/ 500062 h 1000126"/>
                <a:gd name="connsiteX4" fmla="*/ 500062 w 1000126"/>
                <a:gd name="connsiteY4" fmla="*/ 263817 h 1000126"/>
                <a:gd name="connsiteX5" fmla="*/ 500063 w 1000126"/>
                <a:gd name="connsiteY5" fmla="*/ 0 h 1000126"/>
                <a:gd name="connsiteX6" fmla="*/ 1000126 w 1000126"/>
                <a:gd name="connsiteY6" fmla="*/ 500063 h 1000126"/>
                <a:gd name="connsiteX7" fmla="*/ 500063 w 1000126"/>
                <a:gd name="connsiteY7" fmla="*/ 1000126 h 1000126"/>
                <a:gd name="connsiteX8" fmla="*/ 0 w 1000126"/>
                <a:gd name="connsiteY8" fmla="*/ 500063 h 1000126"/>
                <a:gd name="connsiteX9" fmla="*/ 500063 w 1000126"/>
                <a:gd name="connsiteY9" fmla="*/ 0 h 100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126" h="1000126">
                  <a:moveTo>
                    <a:pt x="500062" y="263817"/>
                  </a:moveTo>
                  <a:cubicBezTo>
                    <a:pt x="369587" y="263817"/>
                    <a:pt x="263817" y="369587"/>
                    <a:pt x="263817" y="500062"/>
                  </a:cubicBezTo>
                  <a:cubicBezTo>
                    <a:pt x="263817" y="630537"/>
                    <a:pt x="369587" y="736307"/>
                    <a:pt x="500062" y="736307"/>
                  </a:cubicBezTo>
                  <a:cubicBezTo>
                    <a:pt x="630537" y="736307"/>
                    <a:pt x="736307" y="630537"/>
                    <a:pt x="736307" y="500062"/>
                  </a:cubicBezTo>
                  <a:cubicBezTo>
                    <a:pt x="736307" y="369587"/>
                    <a:pt x="630537" y="263817"/>
                    <a:pt x="500062" y="263817"/>
                  </a:cubicBezTo>
                  <a:close/>
                  <a:moveTo>
                    <a:pt x="500063" y="0"/>
                  </a:moveTo>
                  <a:cubicBezTo>
                    <a:pt x="776240" y="0"/>
                    <a:pt x="1000126" y="223886"/>
                    <a:pt x="1000126" y="500063"/>
                  </a:cubicBezTo>
                  <a:cubicBezTo>
                    <a:pt x="1000126" y="776240"/>
                    <a:pt x="776240" y="1000126"/>
                    <a:pt x="500063" y="1000126"/>
                  </a:cubicBezTo>
                  <a:cubicBezTo>
                    <a:pt x="223886" y="1000126"/>
                    <a:pt x="0" y="776240"/>
                    <a:pt x="0" y="500063"/>
                  </a:cubicBezTo>
                  <a:cubicBezTo>
                    <a:pt x="0" y="223886"/>
                    <a:pt x="223886" y="0"/>
                    <a:pt x="500063"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椭圆 4"/>
            <p:cNvSpPr/>
            <p:nvPr/>
          </p:nvSpPr>
          <p:spPr>
            <a:xfrm>
              <a:off x="506873" y="436297"/>
              <a:ext cx="189625" cy="1896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7" name="文字方塊 6"/>
          <p:cNvSpPr txBox="1"/>
          <p:nvPr/>
        </p:nvSpPr>
        <p:spPr>
          <a:xfrm>
            <a:off x="928842" y="1828429"/>
            <a:ext cx="9497420" cy="4247317"/>
          </a:xfrm>
          <a:prstGeom prst="rect">
            <a:avLst/>
          </a:prstGeom>
          <a:noFill/>
        </p:spPr>
        <p:txBody>
          <a:bodyPr wrap="square" rtlCol="0">
            <a:spAutoFit/>
          </a:bodyPr>
          <a:lstStyle/>
          <a:p>
            <a:pPr algn="just">
              <a:lnSpc>
                <a:spcPct val="150000"/>
              </a:lnSpc>
            </a:pPr>
            <a:r>
              <a:rPr lang="en-US" altLang="zh-TW" sz="2000" dirty="0" smtClean="0">
                <a:solidFill>
                  <a:srgbClr val="2F5597"/>
                </a:solidFill>
              </a:rPr>
              <a:t>8)</a:t>
            </a:r>
            <a:r>
              <a:rPr lang="zh-TW" altLang="en-US" sz="2000" dirty="0" smtClean="0">
                <a:solidFill>
                  <a:srgbClr val="2F5597"/>
                </a:solidFill>
              </a:rPr>
              <a:t>　技術</a:t>
            </a:r>
            <a:r>
              <a:rPr lang="zh-TW" altLang="en-US" sz="2000" dirty="0">
                <a:solidFill>
                  <a:srgbClr val="2F5597"/>
                </a:solidFill>
              </a:rPr>
              <a:t>的因素：</a:t>
            </a:r>
            <a:endParaRPr lang="en-US" altLang="zh-TW" sz="2000" dirty="0" smtClean="0">
              <a:solidFill>
                <a:srgbClr val="2F5597"/>
              </a:solidFill>
            </a:endParaRPr>
          </a:p>
          <a:p>
            <a:pPr marL="715963" indent="-457200" algn="just">
              <a:lnSpc>
                <a:spcPct val="150000"/>
              </a:lnSpc>
              <a:buFont typeface="+mj-lt"/>
              <a:buAutoNum type="alphaUcPeriod"/>
            </a:pPr>
            <a:r>
              <a:rPr lang="zh-TW" altLang="en-US" sz="2000" dirty="0" smtClean="0">
                <a:solidFill>
                  <a:srgbClr val="2F5597"/>
                </a:solidFill>
              </a:rPr>
              <a:t>硬體 </a:t>
            </a:r>
            <a:r>
              <a:rPr lang="en-US" altLang="zh-TW" sz="2000" dirty="0">
                <a:solidFill>
                  <a:srgbClr val="2F5597"/>
                </a:solidFill>
              </a:rPr>
              <a:t>– </a:t>
            </a:r>
            <a:r>
              <a:rPr lang="zh-TW" altLang="en-US" sz="2000" dirty="0">
                <a:solidFill>
                  <a:srgbClr val="2F5597"/>
                </a:solidFill>
              </a:rPr>
              <a:t>中控台外觀採用防鏽鋁合金材質、螢幕面板採防水</a:t>
            </a:r>
            <a:r>
              <a:rPr lang="en-US" altLang="zh-TW" sz="2000" dirty="0">
                <a:solidFill>
                  <a:srgbClr val="2F5597"/>
                </a:solidFill>
              </a:rPr>
              <a:t>LED</a:t>
            </a:r>
            <a:r>
              <a:rPr lang="zh-TW" altLang="en-US" sz="2000" dirty="0">
                <a:solidFill>
                  <a:srgbClr val="2F5597"/>
                </a:solidFill>
              </a:rPr>
              <a:t>背光液晶螢幕、樣式則採工業用的戶外機，且會在傍晚啟動</a:t>
            </a:r>
            <a:r>
              <a:rPr lang="en-US" altLang="zh-TW" sz="2000" dirty="0">
                <a:solidFill>
                  <a:srgbClr val="2F5597"/>
                </a:solidFill>
              </a:rPr>
              <a:t>LED</a:t>
            </a:r>
            <a:r>
              <a:rPr lang="zh-TW" altLang="en-US" sz="2000" dirty="0">
                <a:solidFill>
                  <a:srgbClr val="2F5597"/>
                </a:solidFill>
              </a:rPr>
              <a:t>夜間照明燈，設備充分考量穩定性、防水效果以及民眾的安全及便利性。</a:t>
            </a:r>
          </a:p>
          <a:p>
            <a:pPr marL="715963" indent="-457200" algn="just">
              <a:lnSpc>
                <a:spcPct val="150000"/>
              </a:lnSpc>
              <a:buFont typeface="+mj-lt"/>
              <a:buAutoNum type="alphaUcPeriod"/>
            </a:pPr>
            <a:r>
              <a:rPr lang="zh-TW" altLang="en-US" sz="2000" dirty="0" smtClean="0">
                <a:solidFill>
                  <a:srgbClr val="2F5597"/>
                </a:solidFill>
              </a:rPr>
              <a:t>軟體 </a:t>
            </a:r>
            <a:r>
              <a:rPr lang="en-US" altLang="zh-TW" sz="2000" dirty="0">
                <a:solidFill>
                  <a:srgbClr val="2F5597"/>
                </a:solidFill>
              </a:rPr>
              <a:t>– </a:t>
            </a:r>
            <a:r>
              <a:rPr lang="zh-TW" altLang="en-US" sz="2000" dirty="0">
                <a:solidFill>
                  <a:srgbClr val="2F5597"/>
                </a:solidFill>
              </a:rPr>
              <a:t>採</a:t>
            </a:r>
            <a:r>
              <a:rPr lang="en-US" altLang="zh-TW" sz="2000" dirty="0">
                <a:solidFill>
                  <a:srgbClr val="2F5597"/>
                </a:solidFill>
              </a:rPr>
              <a:t>Web</a:t>
            </a:r>
            <a:r>
              <a:rPr lang="zh-TW" altLang="en-US" sz="2000" dirty="0">
                <a:solidFill>
                  <a:srgbClr val="2F5597"/>
                </a:solidFill>
              </a:rPr>
              <a:t>化的管理介面，方便使用者隨時隨地使用系統，並將系統架構分為六大模組 </a:t>
            </a:r>
            <a:r>
              <a:rPr lang="en-US" altLang="zh-TW" sz="2000" dirty="0">
                <a:solidFill>
                  <a:srgbClr val="2F5597"/>
                </a:solidFill>
              </a:rPr>
              <a:t>– </a:t>
            </a:r>
            <a:r>
              <a:rPr lang="zh-TW" altLang="en-US" sz="2000" dirty="0">
                <a:solidFill>
                  <a:srgbClr val="2F5597"/>
                </a:solidFill>
              </a:rPr>
              <a:t>系統設定、資料管理、狀態監視、交易明細、記錄查詢、報表列印，且細分子功能，讓系統十分完善，例如黑名單查詢、一卡通不可入帳明細等等。</a:t>
            </a:r>
          </a:p>
          <a:p>
            <a:pPr algn="just">
              <a:lnSpc>
                <a:spcPct val="150000"/>
              </a:lnSpc>
            </a:pPr>
            <a:endParaRPr lang="zh-TW" altLang="en-US" sz="2000" dirty="0">
              <a:solidFill>
                <a:srgbClr val="2F5597"/>
              </a:solidFill>
            </a:endParaRPr>
          </a:p>
        </p:txBody>
      </p:sp>
      <p:sp>
        <p:nvSpPr>
          <p:cNvPr id="11" name="向左箭號 10">
            <a:hlinkClick r:id="rId2" action="ppaction://hlinksldjump"/>
          </p:cNvPr>
          <p:cNvSpPr/>
          <p:nvPr/>
        </p:nvSpPr>
        <p:spPr>
          <a:xfrm>
            <a:off x="11038115" y="6122466"/>
            <a:ext cx="705394" cy="587828"/>
          </a:xfrm>
          <a:prstGeom prst="leftArrow">
            <a:avLst/>
          </a:prstGeom>
          <a:solidFill>
            <a:srgbClr val="5E86CE"/>
          </a:solidFill>
          <a:ln>
            <a:solidFill>
              <a:srgbClr val="5E86C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Tree>
    <p:extLst>
      <p:ext uri="{BB962C8B-B14F-4D97-AF65-F5344CB8AC3E}">
        <p14:creationId xmlns:p14="http://schemas.microsoft.com/office/powerpoint/2010/main" val="117418326"/>
      </p:ext>
    </p:extLst>
  </p:cSld>
  <p:clrMapOvr>
    <a:masterClrMapping/>
  </p:clrMapOvr>
  <p:transition advClick="0" advTm="0">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418463"/>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剪去对角的矩形 3"/>
          <p:cNvSpPr/>
          <p:nvPr/>
        </p:nvSpPr>
        <p:spPr>
          <a:xfrm>
            <a:off x="785738" y="436297"/>
            <a:ext cx="8652552" cy="1034772"/>
          </a:xfrm>
          <a:prstGeom prst="snip2DiagRect">
            <a:avLst>
              <a:gd name="adj1" fmla="val 0"/>
              <a:gd name="adj2" fmla="val 24031"/>
            </a:avLst>
          </a:prstGeom>
          <a:solidFill>
            <a:srgbClr val="5E86C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12"/>
          <p:cNvSpPr/>
          <p:nvPr/>
        </p:nvSpPr>
        <p:spPr>
          <a:xfrm>
            <a:off x="1071945" y="436297"/>
            <a:ext cx="8069320" cy="10347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altLang="zh-TW" sz="2000" b="1" dirty="0" smtClean="0">
                <a:solidFill>
                  <a:prstClr val="white"/>
                </a:solidFill>
              </a:rPr>
              <a:t>Q1</a:t>
            </a:r>
            <a:r>
              <a:rPr lang="zh-TW" altLang="en-US" sz="2000" b="1" dirty="0" smtClean="0">
                <a:solidFill>
                  <a:prstClr val="white"/>
                </a:solidFill>
              </a:rPr>
              <a:t>在</a:t>
            </a:r>
            <a:r>
              <a:rPr lang="zh-TW" altLang="en-US" sz="2000" b="1" dirty="0">
                <a:solidFill>
                  <a:prstClr val="white"/>
                </a:solidFill>
              </a:rPr>
              <a:t>個案中，水靈科技是如何有效整合腳踏車租賃系統建置案，並推廣給民間</a:t>
            </a:r>
            <a:r>
              <a:rPr lang="zh-TW" altLang="en-US" sz="2000" b="1" dirty="0" smtClean="0">
                <a:solidFill>
                  <a:prstClr val="white"/>
                </a:solidFill>
              </a:rPr>
              <a:t>大眾</a:t>
            </a:r>
            <a:r>
              <a:rPr lang="en-US" altLang="zh-TW" sz="2000" b="1" dirty="0" smtClean="0">
                <a:solidFill>
                  <a:prstClr val="white"/>
                </a:solidFill>
              </a:rPr>
              <a:t>?(</a:t>
            </a:r>
            <a:r>
              <a:rPr lang="zh-TW" altLang="en-US" sz="2000" b="1" dirty="0" smtClean="0">
                <a:solidFill>
                  <a:prstClr val="white"/>
                </a:solidFill>
              </a:rPr>
              <a:t>續</a:t>
            </a:r>
            <a:r>
              <a:rPr lang="en-US" altLang="zh-TW" sz="2000" b="1" dirty="0">
                <a:solidFill>
                  <a:prstClr val="white"/>
                </a:solidFill>
              </a:rPr>
              <a:t>5</a:t>
            </a:r>
            <a:r>
              <a:rPr lang="en-US" altLang="zh-TW" sz="2000" b="1" dirty="0" smtClean="0">
                <a:solidFill>
                  <a:prstClr val="white"/>
                </a:solidFill>
              </a:rPr>
              <a:t>)</a:t>
            </a:r>
            <a:endParaRPr lang="zh-CN" altLang="en-US" b="1" dirty="0">
              <a:solidFill>
                <a:prstClr val="white"/>
              </a:solidFill>
            </a:endParaRPr>
          </a:p>
        </p:txBody>
      </p:sp>
      <p:grpSp>
        <p:nvGrpSpPr>
          <p:cNvPr id="14" name="群組 13"/>
          <p:cNvGrpSpPr/>
          <p:nvPr/>
        </p:nvGrpSpPr>
        <p:grpSpPr>
          <a:xfrm>
            <a:off x="352254" y="237198"/>
            <a:ext cx="576588" cy="576588"/>
            <a:chOff x="241685" y="171110"/>
            <a:chExt cx="720000" cy="720000"/>
          </a:xfrm>
        </p:grpSpPr>
        <p:sp>
          <p:nvSpPr>
            <p:cNvPr id="15" name="任意多边形 8"/>
            <p:cNvSpPr/>
            <p:nvPr/>
          </p:nvSpPr>
          <p:spPr>
            <a:xfrm>
              <a:off x="241685" y="171110"/>
              <a:ext cx="720000" cy="720000"/>
            </a:xfrm>
            <a:custGeom>
              <a:avLst/>
              <a:gdLst>
                <a:gd name="connsiteX0" fmla="*/ 500062 w 1000126"/>
                <a:gd name="connsiteY0" fmla="*/ 263817 h 1000126"/>
                <a:gd name="connsiteX1" fmla="*/ 263817 w 1000126"/>
                <a:gd name="connsiteY1" fmla="*/ 500062 h 1000126"/>
                <a:gd name="connsiteX2" fmla="*/ 500062 w 1000126"/>
                <a:gd name="connsiteY2" fmla="*/ 736307 h 1000126"/>
                <a:gd name="connsiteX3" fmla="*/ 736307 w 1000126"/>
                <a:gd name="connsiteY3" fmla="*/ 500062 h 1000126"/>
                <a:gd name="connsiteX4" fmla="*/ 500062 w 1000126"/>
                <a:gd name="connsiteY4" fmla="*/ 263817 h 1000126"/>
                <a:gd name="connsiteX5" fmla="*/ 500063 w 1000126"/>
                <a:gd name="connsiteY5" fmla="*/ 0 h 1000126"/>
                <a:gd name="connsiteX6" fmla="*/ 1000126 w 1000126"/>
                <a:gd name="connsiteY6" fmla="*/ 500063 h 1000126"/>
                <a:gd name="connsiteX7" fmla="*/ 500063 w 1000126"/>
                <a:gd name="connsiteY7" fmla="*/ 1000126 h 1000126"/>
                <a:gd name="connsiteX8" fmla="*/ 0 w 1000126"/>
                <a:gd name="connsiteY8" fmla="*/ 500063 h 1000126"/>
                <a:gd name="connsiteX9" fmla="*/ 500063 w 1000126"/>
                <a:gd name="connsiteY9" fmla="*/ 0 h 100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126" h="1000126">
                  <a:moveTo>
                    <a:pt x="500062" y="263817"/>
                  </a:moveTo>
                  <a:cubicBezTo>
                    <a:pt x="369587" y="263817"/>
                    <a:pt x="263817" y="369587"/>
                    <a:pt x="263817" y="500062"/>
                  </a:cubicBezTo>
                  <a:cubicBezTo>
                    <a:pt x="263817" y="630537"/>
                    <a:pt x="369587" y="736307"/>
                    <a:pt x="500062" y="736307"/>
                  </a:cubicBezTo>
                  <a:cubicBezTo>
                    <a:pt x="630537" y="736307"/>
                    <a:pt x="736307" y="630537"/>
                    <a:pt x="736307" y="500062"/>
                  </a:cubicBezTo>
                  <a:cubicBezTo>
                    <a:pt x="736307" y="369587"/>
                    <a:pt x="630537" y="263817"/>
                    <a:pt x="500062" y="263817"/>
                  </a:cubicBezTo>
                  <a:close/>
                  <a:moveTo>
                    <a:pt x="500063" y="0"/>
                  </a:moveTo>
                  <a:cubicBezTo>
                    <a:pt x="776240" y="0"/>
                    <a:pt x="1000126" y="223886"/>
                    <a:pt x="1000126" y="500063"/>
                  </a:cubicBezTo>
                  <a:cubicBezTo>
                    <a:pt x="1000126" y="776240"/>
                    <a:pt x="776240" y="1000126"/>
                    <a:pt x="500063" y="1000126"/>
                  </a:cubicBezTo>
                  <a:cubicBezTo>
                    <a:pt x="223886" y="1000126"/>
                    <a:pt x="0" y="776240"/>
                    <a:pt x="0" y="500063"/>
                  </a:cubicBezTo>
                  <a:cubicBezTo>
                    <a:pt x="0" y="223886"/>
                    <a:pt x="223886" y="0"/>
                    <a:pt x="500063"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椭圆 4"/>
            <p:cNvSpPr/>
            <p:nvPr/>
          </p:nvSpPr>
          <p:spPr>
            <a:xfrm>
              <a:off x="506873" y="436297"/>
              <a:ext cx="189625" cy="1896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11" name="矩形 10"/>
          <p:cNvSpPr/>
          <p:nvPr/>
        </p:nvSpPr>
        <p:spPr>
          <a:xfrm>
            <a:off x="927173" y="1589577"/>
            <a:ext cx="8671145" cy="49667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zh-TW" altLang="en-US" sz="2000" dirty="0" smtClean="0">
                <a:solidFill>
                  <a:srgbClr val="2F5597"/>
                </a:solidFill>
              </a:rPr>
              <a:t>如何</a:t>
            </a:r>
            <a:r>
              <a:rPr lang="zh-TW" altLang="en-US" sz="2000" dirty="0">
                <a:solidFill>
                  <a:srgbClr val="2F5597"/>
                </a:solidFill>
              </a:rPr>
              <a:t>推廣給民間</a:t>
            </a:r>
            <a:r>
              <a:rPr lang="zh-TW" altLang="en-US" sz="2000" dirty="0" smtClean="0">
                <a:solidFill>
                  <a:srgbClr val="2F5597"/>
                </a:solidFill>
              </a:rPr>
              <a:t>大眾</a:t>
            </a:r>
            <a:endParaRPr lang="zh-TW" altLang="en-US" sz="2000" dirty="0">
              <a:solidFill>
                <a:srgbClr val="2F5597"/>
              </a:solidFill>
            </a:endParaRPr>
          </a:p>
        </p:txBody>
      </p:sp>
      <p:sp>
        <p:nvSpPr>
          <p:cNvPr id="12" name="文字方塊 11"/>
          <p:cNvSpPr txBox="1"/>
          <p:nvPr/>
        </p:nvSpPr>
        <p:spPr>
          <a:xfrm>
            <a:off x="927173" y="2204759"/>
            <a:ext cx="4477869" cy="3323987"/>
          </a:xfrm>
          <a:prstGeom prst="rect">
            <a:avLst/>
          </a:prstGeom>
          <a:noFill/>
        </p:spPr>
        <p:txBody>
          <a:bodyPr wrap="square" rtlCol="0">
            <a:spAutoFit/>
          </a:bodyPr>
          <a:lstStyle/>
          <a:p>
            <a:pPr marL="457200" indent="-457200">
              <a:lnSpc>
                <a:spcPct val="150000"/>
              </a:lnSpc>
              <a:buFont typeface="+mj-lt"/>
              <a:buAutoNum type="arabicParenR"/>
            </a:pPr>
            <a:r>
              <a:rPr lang="zh-TW" altLang="en-US" sz="2000" dirty="0" smtClean="0">
                <a:solidFill>
                  <a:srgbClr val="2F5597"/>
                </a:solidFill>
              </a:rPr>
              <a:t>實體活動：</a:t>
            </a:r>
            <a:endParaRPr lang="en-US" altLang="zh-TW" sz="2000" dirty="0" smtClean="0">
              <a:solidFill>
                <a:srgbClr val="2F5597"/>
              </a:solidFill>
            </a:endParaRPr>
          </a:p>
          <a:p>
            <a:pPr marL="457200" indent="-4763">
              <a:lnSpc>
                <a:spcPct val="150000"/>
              </a:lnSpc>
              <a:buFont typeface="+mj-lt"/>
              <a:buAutoNum type="alphaLcPeriod"/>
            </a:pPr>
            <a:r>
              <a:rPr lang="zh-TW" altLang="en-US" sz="2000" dirty="0">
                <a:solidFill>
                  <a:srgbClr val="2F5597"/>
                </a:solidFill>
              </a:rPr>
              <a:t>印刷文宣</a:t>
            </a:r>
            <a:r>
              <a:rPr lang="en-US" altLang="zh-TW" sz="2000" dirty="0">
                <a:solidFill>
                  <a:srgbClr val="2F5597"/>
                </a:solidFill>
              </a:rPr>
              <a:t>DM</a:t>
            </a:r>
            <a:r>
              <a:rPr lang="zh-TW" altLang="en-US" sz="2000" dirty="0">
                <a:solidFill>
                  <a:srgbClr val="2F5597"/>
                </a:solidFill>
              </a:rPr>
              <a:t>及海報</a:t>
            </a:r>
          </a:p>
          <a:p>
            <a:pPr marL="457200" indent="-4763">
              <a:lnSpc>
                <a:spcPct val="150000"/>
              </a:lnSpc>
              <a:buFont typeface="+mj-lt"/>
              <a:buAutoNum type="alphaLcPeriod"/>
            </a:pPr>
            <a:r>
              <a:rPr lang="zh-TW" altLang="en-US" sz="2000" dirty="0" smtClean="0">
                <a:solidFill>
                  <a:srgbClr val="2F5597"/>
                </a:solidFill>
              </a:rPr>
              <a:t>贈送</a:t>
            </a:r>
            <a:r>
              <a:rPr lang="zh-TW" altLang="en-US" sz="2000" dirty="0">
                <a:solidFill>
                  <a:srgbClr val="2F5597"/>
                </a:solidFill>
              </a:rPr>
              <a:t>宣導贈品和腳踏車使用手冊</a:t>
            </a:r>
          </a:p>
          <a:p>
            <a:pPr marL="457200" indent="-4763">
              <a:lnSpc>
                <a:spcPct val="150000"/>
              </a:lnSpc>
              <a:buFont typeface="+mj-lt"/>
              <a:buAutoNum type="alphaLcPeriod"/>
            </a:pPr>
            <a:r>
              <a:rPr lang="zh-TW" altLang="en-US" sz="2000" dirty="0" smtClean="0">
                <a:solidFill>
                  <a:srgbClr val="2F5597"/>
                </a:solidFill>
              </a:rPr>
              <a:t>設置</a:t>
            </a:r>
            <a:r>
              <a:rPr lang="zh-TW" altLang="en-US" sz="2000" dirty="0">
                <a:solidFill>
                  <a:srgbClr val="2F5597"/>
                </a:solidFill>
              </a:rPr>
              <a:t>廣告標語</a:t>
            </a:r>
          </a:p>
          <a:p>
            <a:pPr marL="457200" indent="-4763">
              <a:lnSpc>
                <a:spcPct val="150000"/>
              </a:lnSpc>
              <a:buFont typeface="+mj-lt"/>
              <a:buAutoNum type="alphaLcPeriod"/>
            </a:pPr>
            <a:r>
              <a:rPr lang="zh-TW" altLang="en-US" sz="2000" dirty="0" smtClean="0">
                <a:solidFill>
                  <a:srgbClr val="2F5597"/>
                </a:solidFill>
              </a:rPr>
              <a:t>捷運</a:t>
            </a:r>
            <a:r>
              <a:rPr lang="zh-TW" altLang="en-US" sz="2000" dirty="0">
                <a:solidFill>
                  <a:srgbClr val="2F5597"/>
                </a:solidFill>
              </a:rPr>
              <a:t>月台、電台廣播</a:t>
            </a:r>
          </a:p>
          <a:p>
            <a:pPr marL="457200" indent="-4763">
              <a:lnSpc>
                <a:spcPct val="150000"/>
              </a:lnSpc>
              <a:buFont typeface="+mj-lt"/>
              <a:buAutoNum type="alphaLcPeriod"/>
            </a:pPr>
            <a:r>
              <a:rPr lang="zh-TW" altLang="en-US" sz="2000" dirty="0" smtClean="0">
                <a:solidFill>
                  <a:srgbClr val="2F5597"/>
                </a:solidFill>
              </a:rPr>
              <a:t>大型</a:t>
            </a:r>
            <a:r>
              <a:rPr lang="zh-TW" altLang="en-US" sz="2000" dirty="0">
                <a:solidFill>
                  <a:srgbClr val="2F5597"/>
                </a:solidFill>
              </a:rPr>
              <a:t>宣傳活動</a:t>
            </a:r>
          </a:p>
          <a:p>
            <a:pPr marL="457200" indent="-457200">
              <a:lnSpc>
                <a:spcPct val="150000"/>
              </a:lnSpc>
              <a:buFont typeface="+mj-lt"/>
              <a:buAutoNum type="alphaLcPeriod"/>
            </a:pPr>
            <a:endParaRPr lang="zh-TW" altLang="en-US" sz="2000" dirty="0">
              <a:solidFill>
                <a:srgbClr val="2F5597"/>
              </a:solidFill>
            </a:endParaRPr>
          </a:p>
        </p:txBody>
      </p:sp>
      <p:sp>
        <p:nvSpPr>
          <p:cNvPr id="18" name="文字方塊 17"/>
          <p:cNvSpPr txBox="1"/>
          <p:nvPr/>
        </p:nvSpPr>
        <p:spPr>
          <a:xfrm>
            <a:off x="5371883" y="2086251"/>
            <a:ext cx="5431315" cy="4247317"/>
          </a:xfrm>
          <a:prstGeom prst="rect">
            <a:avLst/>
          </a:prstGeom>
          <a:noFill/>
        </p:spPr>
        <p:txBody>
          <a:bodyPr wrap="square" rtlCol="0">
            <a:spAutoFit/>
          </a:bodyPr>
          <a:lstStyle/>
          <a:p>
            <a:pPr algn="just">
              <a:lnSpc>
                <a:spcPct val="150000"/>
              </a:lnSpc>
            </a:pPr>
            <a:r>
              <a:rPr lang="en-US" altLang="zh-TW" sz="2000" dirty="0" smtClean="0">
                <a:solidFill>
                  <a:srgbClr val="2F5597"/>
                </a:solidFill>
              </a:rPr>
              <a:t>2)   APP</a:t>
            </a:r>
            <a:r>
              <a:rPr lang="zh-TW" altLang="en-US" sz="2000" dirty="0">
                <a:solidFill>
                  <a:srgbClr val="2F5597"/>
                </a:solidFill>
              </a:rPr>
              <a:t>開發</a:t>
            </a:r>
            <a:r>
              <a:rPr lang="zh-TW" altLang="en-US" sz="2000" dirty="0" smtClean="0">
                <a:solidFill>
                  <a:srgbClr val="2F5597"/>
                </a:solidFill>
              </a:rPr>
              <a:t>：</a:t>
            </a:r>
            <a:endParaRPr lang="en-US" altLang="zh-TW" sz="2000" dirty="0" smtClean="0">
              <a:solidFill>
                <a:srgbClr val="2F5597"/>
              </a:solidFill>
            </a:endParaRPr>
          </a:p>
          <a:p>
            <a:pPr marL="457200" indent="-4763" algn="just">
              <a:lnSpc>
                <a:spcPct val="150000"/>
              </a:lnSpc>
              <a:buFont typeface="+mj-lt"/>
              <a:buAutoNum type="alphaLcPeriod"/>
            </a:pPr>
            <a:r>
              <a:rPr lang="zh-TW" altLang="en-US" sz="2000" dirty="0" smtClean="0">
                <a:solidFill>
                  <a:srgbClr val="2F5597"/>
                </a:solidFill>
              </a:rPr>
              <a:t>高雄市</a:t>
            </a:r>
            <a:r>
              <a:rPr lang="zh-TW" altLang="en-US" sz="2000" dirty="0">
                <a:solidFill>
                  <a:srgbClr val="2F5597"/>
                </a:solidFill>
              </a:rPr>
              <a:t>公共腳踏車</a:t>
            </a:r>
            <a:r>
              <a:rPr lang="en-US" altLang="zh-TW" sz="2000" dirty="0">
                <a:solidFill>
                  <a:srgbClr val="2F5597"/>
                </a:solidFill>
              </a:rPr>
              <a:t>EASY GO!</a:t>
            </a:r>
          </a:p>
          <a:p>
            <a:pPr marL="628650" indent="-176213" algn="just">
              <a:lnSpc>
                <a:spcPct val="150000"/>
              </a:lnSpc>
              <a:buFont typeface="+mj-lt"/>
              <a:buAutoNum type="alphaLcPeriod"/>
            </a:pPr>
            <a:r>
              <a:rPr lang="zh-TW" altLang="en-US" sz="2000" dirty="0" smtClean="0">
                <a:solidFill>
                  <a:srgbClr val="2F5597"/>
                </a:solidFill>
              </a:rPr>
              <a:t>包含</a:t>
            </a:r>
            <a:r>
              <a:rPr lang="zh-TW" altLang="en-US" sz="2000" dirty="0">
                <a:solidFill>
                  <a:srgbClr val="2F5597"/>
                </a:solidFill>
              </a:rPr>
              <a:t>租賃點資訊、腳踏車套裝行程、捷運接駁資訊、機車充電、定檢站、租賃教學等功能</a:t>
            </a:r>
          </a:p>
          <a:p>
            <a:pPr marL="628650" indent="-176213" algn="just">
              <a:lnSpc>
                <a:spcPct val="150000"/>
              </a:lnSpc>
              <a:buFont typeface="+mj-lt"/>
              <a:buAutoNum type="alphaLcPeriod"/>
            </a:pPr>
            <a:r>
              <a:rPr lang="zh-TW" altLang="en-US" sz="2000" dirty="0" smtClean="0">
                <a:solidFill>
                  <a:srgbClr val="2F5597"/>
                </a:solidFill>
              </a:rPr>
              <a:t>希望</a:t>
            </a:r>
            <a:r>
              <a:rPr lang="zh-TW" altLang="en-US" sz="2000" dirty="0">
                <a:solidFill>
                  <a:srgbClr val="2F5597"/>
                </a:solidFill>
              </a:rPr>
              <a:t>透過</a:t>
            </a:r>
            <a:r>
              <a:rPr lang="en-US" altLang="zh-TW" sz="2000" dirty="0">
                <a:solidFill>
                  <a:srgbClr val="2F5597"/>
                </a:solidFill>
              </a:rPr>
              <a:t>APP</a:t>
            </a:r>
            <a:r>
              <a:rPr lang="zh-TW" altLang="en-US" sz="2000" dirty="0">
                <a:solidFill>
                  <a:srgbClr val="2F5597"/>
                </a:solidFill>
              </a:rPr>
              <a:t>提供的資訊，給常搭捷運或是公車轉乘腳踏車的使用者，以提升腳踏車的使用率</a:t>
            </a:r>
          </a:p>
          <a:p>
            <a:pPr marL="457200" indent="-457200" algn="just">
              <a:lnSpc>
                <a:spcPct val="150000"/>
              </a:lnSpc>
              <a:buFont typeface="+mj-lt"/>
              <a:buAutoNum type="alphaLcPeriod"/>
            </a:pPr>
            <a:endParaRPr lang="zh-TW" altLang="en-US" sz="2000" dirty="0">
              <a:solidFill>
                <a:srgbClr val="2F5597"/>
              </a:solidFill>
            </a:endParaRPr>
          </a:p>
        </p:txBody>
      </p:sp>
    </p:spTree>
    <p:extLst>
      <p:ext uri="{BB962C8B-B14F-4D97-AF65-F5344CB8AC3E}">
        <p14:creationId xmlns:p14="http://schemas.microsoft.com/office/powerpoint/2010/main" val="1003926428"/>
      </p:ext>
    </p:extLst>
  </p:cSld>
  <p:clrMapOvr>
    <a:masterClrMapping/>
  </p:clrMapOvr>
  <p:transition advClick="0" advTm="0">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418463"/>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剪去对角的矩形 3"/>
          <p:cNvSpPr/>
          <p:nvPr/>
        </p:nvSpPr>
        <p:spPr>
          <a:xfrm>
            <a:off x="785738" y="436297"/>
            <a:ext cx="8652552" cy="1034772"/>
          </a:xfrm>
          <a:prstGeom prst="snip2DiagRect">
            <a:avLst>
              <a:gd name="adj1" fmla="val 0"/>
              <a:gd name="adj2" fmla="val 24031"/>
            </a:avLst>
          </a:prstGeom>
          <a:solidFill>
            <a:srgbClr val="5E86C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12"/>
          <p:cNvSpPr/>
          <p:nvPr/>
        </p:nvSpPr>
        <p:spPr>
          <a:xfrm>
            <a:off x="1071945" y="436297"/>
            <a:ext cx="8069320" cy="10347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altLang="zh-TW" sz="2000" b="1" dirty="0" smtClean="0">
                <a:solidFill>
                  <a:prstClr val="white"/>
                </a:solidFill>
              </a:rPr>
              <a:t>Q1</a:t>
            </a:r>
            <a:r>
              <a:rPr lang="zh-TW" altLang="en-US" sz="2000" b="1" dirty="0" smtClean="0">
                <a:solidFill>
                  <a:prstClr val="white"/>
                </a:solidFill>
              </a:rPr>
              <a:t>在</a:t>
            </a:r>
            <a:r>
              <a:rPr lang="zh-TW" altLang="en-US" sz="2000" b="1" dirty="0">
                <a:solidFill>
                  <a:prstClr val="white"/>
                </a:solidFill>
              </a:rPr>
              <a:t>個案中，水靈科技是如何有效整合腳踏車租賃系統建置案，並推廣給民間</a:t>
            </a:r>
            <a:r>
              <a:rPr lang="zh-TW" altLang="en-US" sz="2000" b="1" dirty="0" smtClean="0">
                <a:solidFill>
                  <a:prstClr val="white"/>
                </a:solidFill>
              </a:rPr>
              <a:t>大眾</a:t>
            </a:r>
            <a:r>
              <a:rPr lang="en-US" altLang="zh-TW" sz="2000" b="1" dirty="0" smtClean="0">
                <a:solidFill>
                  <a:prstClr val="white"/>
                </a:solidFill>
              </a:rPr>
              <a:t>?(</a:t>
            </a:r>
            <a:r>
              <a:rPr lang="zh-TW" altLang="en-US" sz="2000" b="1" dirty="0" smtClean="0">
                <a:solidFill>
                  <a:prstClr val="white"/>
                </a:solidFill>
              </a:rPr>
              <a:t>續</a:t>
            </a:r>
            <a:r>
              <a:rPr lang="en-US" altLang="zh-TW" sz="2000" b="1" dirty="0" smtClean="0">
                <a:solidFill>
                  <a:prstClr val="white"/>
                </a:solidFill>
              </a:rPr>
              <a:t>6)</a:t>
            </a:r>
            <a:endParaRPr lang="zh-CN" altLang="en-US" b="1" dirty="0">
              <a:solidFill>
                <a:prstClr val="white"/>
              </a:solidFill>
            </a:endParaRPr>
          </a:p>
        </p:txBody>
      </p:sp>
      <p:grpSp>
        <p:nvGrpSpPr>
          <p:cNvPr id="14" name="群組 13"/>
          <p:cNvGrpSpPr/>
          <p:nvPr/>
        </p:nvGrpSpPr>
        <p:grpSpPr>
          <a:xfrm>
            <a:off x="352254" y="237198"/>
            <a:ext cx="576588" cy="576588"/>
            <a:chOff x="241685" y="171110"/>
            <a:chExt cx="720000" cy="720000"/>
          </a:xfrm>
        </p:grpSpPr>
        <p:sp>
          <p:nvSpPr>
            <p:cNvPr id="15" name="任意多边形 8"/>
            <p:cNvSpPr/>
            <p:nvPr/>
          </p:nvSpPr>
          <p:spPr>
            <a:xfrm>
              <a:off x="241685" y="171110"/>
              <a:ext cx="720000" cy="720000"/>
            </a:xfrm>
            <a:custGeom>
              <a:avLst/>
              <a:gdLst>
                <a:gd name="connsiteX0" fmla="*/ 500062 w 1000126"/>
                <a:gd name="connsiteY0" fmla="*/ 263817 h 1000126"/>
                <a:gd name="connsiteX1" fmla="*/ 263817 w 1000126"/>
                <a:gd name="connsiteY1" fmla="*/ 500062 h 1000126"/>
                <a:gd name="connsiteX2" fmla="*/ 500062 w 1000126"/>
                <a:gd name="connsiteY2" fmla="*/ 736307 h 1000126"/>
                <a:gd name="connsiteX3" fmla="*/ 736307 w 1000126"/>
                <a:gd name="connsiteY3" fmla="*/ 500062 h 1000126"/>
                <a:gd name="connsiteX4" fmla="*/ 500062 w 1000126"/>
                <a:gd name="connsiteY4" fmla="*/ 263817 h 1000126"/>
                <a:gd name="connsiteX5" fmla="*/ 500063 w 1000126"/>
                <a:gd name="connsiteY5" fmla="*/ 0 h 1000126"/>
                <a:gd name="connsiteX6" fmla="*/ 1000126 w 1000126"/>
                <a:gd name="connsiteY6" fmla="*/ 500063 h 1000126"/>
                <a:gd name="connsiteX7" fmla="*/ 500063 w 1000126"/>
                <a:gd name="connsiteY7" fmla="*/ 1000126 h 1000126"/>
                <a:gd name="connsiteX8" fmla="*/ 0 w 1000126"/>
                <a:gd name="connsiteY8" fmla="*/ 500063 h 1000126"/>
                <a:gd name="connsiteX9" fmla="*/ 500063 w 1000126"/>
                <a:gd name="connsiteY9" fmla="*/ 0 h 100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126" h="1000126">
                  <a:moveTo>
                    <a:pt x="500062" y="263817"/>
                  </a:moveTo>
                  <a:cubicBezTo>
                    <a:pt x="369587" y="263817"/>
                    <a:pt x="263817" y="369587"/>
                    <a:pt x="263817" y="500062"/>
                  </a:cubicBezTo>
                  <a:cubicBezTo>
                    <a:pt x="263817" y="630537"/>
                    <a:pt x="369587" y="736307"/>
                    <a:pt x="500062" y="736307"/>
                  </a:cubicBezTo>
                  <a:cubicBezTo>
                    <a:pt x="630537" y="736307"/>
                    <a:pt x="736307" y="630537"/>
                    <a:pt x="736307" y="500062"/>
                  </a:cubicBezTo>
                  <a:cubicBezTo>
                    <a:pt x="736307" y="369587"/>
                    <a:pt x="630537" y="263817"/>
                    <a:pt x="500062" y="263817"/>
                  </a:cubicBezTo>
                  <a:close/>
                  <a:moveTo>
                    <a:pt x="500063" y="0"/>
                  </a:moveTo>
                  <a:cubicBezTo>
                    <a:pt x="776240" y="0"/>
                    <a:pt x="1000126" y="223886"/>
                    <a:pt x="1000126" y="500063"/>
                  </a:cubicBezTo>
                  <a:cubicBezTo>
                    <a:pt x="1000126" y="776240"/>
                    <a:pt x="776240" y="1000126"/>
                    <a:pt x="500063" y="1000126"/>
                  </a:cubicBezTo>
                  <a:cubicBezTo>
                    <a:pt x="223886" y="1000126"/>
                    <a:pt x="0" y="776240"/>
                    <a:pt x="0" y="500063"/>
                  </a:cubicBezTo>
                  <a:cubicBezTo>
                    <a:pt x="0" y="223886"/>
                    <a:pt x="223886" y="0"/>
                    <a:pt x="500063"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椭圆 4"/>
            <p:cNvSpPr/>
            <p:nvPr/>
          </p:nvSpPr>
          <p:spPr>
            <a:xfrm>
              <a:off x="506873" y="436297"/>
              <a:ext cx="189625" cy="1896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12" name="文字方塊 11"/>
          <p:cNvSpPr txBox="1"/>
          <p:nvPr/>
        </p:nvSpPr>
        <p:spPr>
          <a:xfrm>
            <a:off x="928842" y="1670168"/>
            <a:ext cx="4477869" cy="553998"/>
          </a:xfrm>
          <a:prstGeom prst="rect">
            <a:avLst/>
          </a:prstGeom>
          <a:noFill/>
        </p:spPr>
        <p:txBody>
          <a:bodyPr wrap="square" rtlCol="0">
            <a:spAutoFit/>
          </a:bodyPr>
          <a:lstStyle/>
          <a:p>
            <a:pPr>
              <a:lnSpc>
                <a:spcPct val="150000"/>
              </a:lnSpc>
            </a:pPr>
            <a:r>
              <a:rPr lang="en-US" altLang="zh-TW" sz="2000" dirty="0" smtClean="0">
                <a:solidFill>
                  <a:srgbClr val="2F5597"/>
                </a:solidFill>
              </a:rPr>
              <a:t>3)   </a:t>
            </a:r>
            <a:r>
              <a:rPr lang="zh-TW" altLang="en-US" sz="2000" dirty="0" smtClean="0">
                <a:solidFill>
                  <a:srgbClr val="2F5597"/>
                </a:solidFill>
              </a:rPr>
              <a:t>轉乘優惠：</a:t>
            </a:r>
            <a:endParaRPr lang="en-US" altLang="zh-TW" sz="2000" dirty="0" smtClean="0">
              <a:solidFill>
                <a:srgbClr val="2F5597"/>
              </a:solidFill>
            </a:endParaRPr>
          </a:p>
        </p:txBody>
      </p:sp>
      <p:pic>
        <p:nvPicPr>
          <p:cNvPr id="19" name="圖片 18"/>
          <p:cNvPicPr>
            <a:picLocks noChangeAspect="1"/>
          </p:cNvPicPr>
          <p:nvPr/>
        </p:nvPicPr>
        <p:blipFill>
          <a:blip r:embed="rId2"/>
          <a:stretch>
            <a:fillRect/>
          </a:stretch>
        </p:blipFill>
        <p:spPr>
          <a:xfrm>
            <a:off x="962119" y="3300723"/>
            <a:ext cx="9086850" cy="2181225"/>
          </a:xfrm>
          <a:prstGeom prst="rect">
            <a:avLst/>
          </a:prstGeom>
        </p:spPr>
      </p:pic>
      <p:sp>
        <p:nvSpPr>
          <p:cNvPr id="20" name="矩形 19"/>
          <p:cNvSpPr/>
          <p:nvPr/>
        </p:nvSpPr>
        <p:spPr>
          <a:xfrm>
            <a:off x="785738" y="2224166"/>
            <a:ext cx="4953946" cy="400110"/>
          </a:xfrm>
          <a:prstGeom prst="rect">
            <a:avLst/>
          </a:prstGeom>
        </p:spPr>
        <p:txBody>
          <a:bodyPr wrap="square">
            <a:spAutoFit/>
          </a:bodyPr>
          <a:lstStyle/>
          <a:p>
            <a:pPr algn="ctr"/>
            <a:r>
              <a:rPr lang="zh-TW" altLang="en-US" sz="2000" dirty="0" smtClean="0">
                <a:solidFill>
                  <a:srgbClr val="2F5597"/>
                </a:solidFill>
                <a:latin typeface="Segoe UI Semibold" panose="020B0702040204020203" pitchFamily="34" charset="0"/>
              </a:rPr>
              <a:t>捷運</a:t>
            </a:r>
            <a:r>
              <a:rPr lang="en-US" altLang="zh-TW" sz="2000" dirty="0" smtClean="0">
                <a:solidFill>
                  <a:srgbClr val="2F5597"/>
                </a:solidFill>
                <a:latin typeface="Segoe UI Semibold" panose="020B0702040204020203" pitchFamily="34" charset="0"/>
              </a:rPr>
              <a:t>&lt;-&gt;</a:t>
            </a:r>
            <a:r>
              <a:rPr lang="en-US" altLang="zh-TW" sz="2000" dirty="0" smtClean="0">
                <a:solidFill>
                  <a:srgbClr val="2F5597"/>
                </a:solidFill>
              </a:rPr>
              <a:t>c bike</a:t>
            </a:r>
            <a:r>
              <a:rPr lang="zh-TW" altLang="en-US" sz="2000" dirty="0" smtClean="0">
                <a:solidFill>
                  <a:srgbClr val="2F5597"/>
                </a:solidFill>
              </a:rPr>
              <a:t> 雙向轉乘優惠</a:t>
            </a:r>
            <a:endParaRPr lang="en-US" altLang="zh-TW" sz="2000" dirty="0" smtClean="0">
              <a:solidFill>
                <a:srgbClr val="2F5597"/>
              </a:solidFill>
            </a:endParaRPr>
          </a:p>
        </p:txBody>
      </p:sp>
      <p:sp>
        <p:nvSpPr>
          <p:cNvPr id="21" name="向左箭號 20">
            <a:hlinkClick r:id="rId3" action="ppaction://hlinksldjump"/>
          </p:cNvPr>
          <p:cNvSpPr/>
          <p:nvPr/>
        </p:nvSpPr>
        <p:spPr>
          <a:xfrm>
            <a:off x="11038115" y="6122466"/>
            <a:ext cx="705394" cy="587828"/>
          </a:xfrm>
          <a:prstGeom prst="leftArrow">
            <a:avLst/>
          </a:prstGeom>
          <a:solidFill>
            <a:srgbClr val="5E86CE"/>
          </a:solidFill>
          <a:ln>
            <a:solidFill>
              <a:srgbClr val="5E86C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Tree>
    <p:extLst>
      <p:ext uri="{BB962C8B-B14F-4D97-AF65-F5344CB8AC3E}">
        <p14:creationId xmlns:p14="http://schemas.microsoft.com/office/powerpoint/2010/main" val="1395048315"/>
      </p:ext>
    </p:extLst>
  </p:cSld>
  <p:clrMapOvr>
    <a:masterClrMapping/>
  </p:clrMapOvr>
  <p:transition advClick="0" advTm="0">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785738" y="1694499"/>
            <a:ext cx="5418454" cy="4247317"/>
          </a:xfrm>
          <a:prstGeom prst="rect">
            <a:avLst/>
          </a:prstGeom>
        </p:spPr>
        <p:txBody>
          <a:bodyPr wrap="square">
            <a:spAutoFit/>
          </a:bodyPr>
          <a:lstStyle/>
          <a:p>
            <a:pPr marL="457200" indent="-457200">
              <a:lnSpc>
                <a:spcPct val="150000"/>
              </a:lnSpc>
              <a:buFont typeface="+mj-lt"/>
              <a:buAutoNum type="arabicPeriod"/>
            </a:pPr>
            <a:r>
              <a:rPr lang="zh-TW" altLang="en-US" sz="2000" dirty="0" smtClean="0">
                <a:solidFill>
                  <a:srgbClr val="2F5597"/>
                </a:solidFill>
              </a:rPr>
              <a:t>考量</a:t>
            </a:r>
            <a:r>
              <a:rPr lang="zh-TW" altLang="en-US" sz="2000" dirty="0">
                <a:solidFill>
                  <a:srgbClr val="2F5597"/>
                </a:solidFill>
              </a:rPr>
              <a:t>到車放置在室外，必須建立追蹤機制，講車身晶片、流水號、烙碼及後車輪鎖號碼建立四合一號碼組，便於日後管理</a:t>
            </a:r>
            <a:r>
              <a:rPr lang="zh-TW" altLang="en-US" sz="2000" dirty="0" smtClean="0">
                <a:solidFill>
                  <a:srgbClr val="2F5597"/>
                </a:solidFill>
              </a:rPr>
              <a:t>。</a:t>
            </a:r>
            <a:endParaRPr lang="en-US" altLang="zh-TW" sz="2000" dirty="0" smtClean="0">
              <a:solidFill>
                <a:srgbClr val="2F5597"/>
              </a:solidFill>
            </a:endParaRPr>
          </a:p>
          <a:p>
            <a:pPr marL="457200" indent="-457200">
              <a:lnSpc>
                <a:spcPct val="150000"/>
              </a:lnSpc>
              <a:buFont typeface="+mj-lt"/>
              <a:buAutoNum type="arabicPeriod"/>
            </a:pPr>
            <a:r>
              <a:rPr lang="zh-TW" altLang="en-US" sz="2000" dirty="0" smtClean="0">
                <a:solidFill>
                  <a:srgbClr val="2F5597"/>
                </a:solidFill>
              </a:rPr>
              <a:t>建立</a:t>
            </a:r>
            <a:r>
              <a:rPr lang="en-US" altLang="zh-TW" sz="2000" dirty="0">
                <a:solidFill>
                  <a:srgbClr val="2F5597"/>
                </a:solidFill>
              </a:rPr>
              <a:t>RFID</a:t>
            </a:r>
            <a:r>
              <a:rPr lang="zh-TW" altLang="en-US" sz="2000" dirty="0">
                <a:solidFill>
                  <a:srgbClr val="2F5597"/>
                </a:solidFill>
              </a:rPr>
              <a:t>的內嵌鎖舌，在歸還自行車時，自動中控台會記錄</a:t>
            </a:r>
            <a:r>
              <a:rPr lang="zh-TW" altLang="en-US" sz="2000" dirty="0" smtClean="0">
                <a:solidFill>
                  <a:srgbClr val="2F5597"/>
                </a:solidFill>
              </a:rPr>
              <a:t>。</a:t>
            </a:r>
            <a:endParaRPr lang="en-US" altLang="zh-TW" sz="2000" dirty="0" smtClean="0">
              <a:solidFill>
                <a:srgbClr val="2F5597"/>
              </a:solidFill>
            </a:endParaRPr>
          </a:p>
          <a:p>
            <a:pPr marL="457200" indent="-457200">
              <a:lnSpc>
                <a:spcPct val="150000"/>
              </a:lnSpc>
              <a:buFont typeface="+mj-lt"/>
              <a:buAutoNum type="arabicPeriod"/>
            </a:pPr>
            <a:r>
              <a:rPr lang="zh-TW" altLang="en-US" sz="2000" dirty="0" smtClean="0">
                <a:solidFill>
                  <a:srgbClr val="2F5597"/>
                </a:solidFill>
              </a:rPr>
              <a:t>中</a:t>
            </a:r>
            <a:r>
              <a:rPr lang="zh-TW" altLang="en-US" sz="2000" dirty="0">
                <a:solidFill>
                  <a:srgbClr val="2F5597"/>
                </a:solidFill>
              </a:rPr>
              <a:t>控台外殼用防鏽鋁合金材料製作，</a:t>
            </a:r>
            <a:r>
              <a:rPr lang="en-US" altLang="zh-TW" sz="2000" dirty="0">
                <a:solidFill>
                  <a:srgbClr val="2F5597"/>
                </a:solidFill>
              </a:rPr>
              <a:t>LED</a:t>
            </a:r>
            <a:r>
              <a:rPr lang="zh-TW" altLang="en-US" sz="2000" dirty="0">
                <a:solidFill>
                  <a:srgbClr val="2F5597"/>
                </a:solidFill>
              </a:rPr>
              <a:t>屏幕也用防水製作，整體外觀用綠色設計，看起來與環保相結合，還設有</a:t>
            </a:r>
            <a:r>
              <a:rPr lang="en-US" altLang="zh-TW" sz="2000" dirty="0">
                <a:solidFill>
                  <a:srgbClr val="2F5597"/>
                </a:solidFill>
              </a:rPr>
              <a:t>LED</a:t>
            </a:r>
            <a:r>
              <a:rPr lang="zh-TW" altLang="en-US" sz="2000" dirty="0">
                <a:solidFill>
                  <a:srgbClr val="2F5597"/>
                </a:solidFill>
              </a:rPr>
              <a:t>夜間照明燈，為晚上還車的人提供方便</a:t>
            </a:r>
            <a:r>
              <a:rPr lang="zh-TW" altLang="en-US" sz="2000" dirty="0" smtClean="0">
                <a:solidFill>
                  <a:srgbClr val="2F5597"/>
                </a:solidFill>
              </a:rPr>
              <a:t>。</a:t>
            </a:r>
            <a:endParaRPr lang="en-US" altLang="zh-TW" sz="2000" dirty="0" smtClean="0">
              <a:solidFill>
                <a:srgbClr val="2F5597"/>
              </a:solidFill>
            </a:endParaRPr>
          </a:p>
        </p:txBody>
      </p:sp>
      <p:sp>
        <p:nvSpPr>
          <p:cNvPr id="10" name="剪去对角的矩形 3"/>
          <p:cNvSpPr/>
          <p:nvPr/>
        </p:nvSpPr>
        <p:spPr>
          <a:xfrm>
            <a:off x="785738" y="436297"/>
            <a:ext cx="8652552" cy="1034772"/>
          </a:xfrm>
          <a:prstGeom prst="snip2DiagRect">
            <a:avLst>
              <a:gd name="adj1" fmla="val 0"/>
              <a:gd name="adj2" fmla="val 24031"/>
            </a:avLst>
          </a:prstGeom>
          <a:solidFill>
            <a:srgbClr val="5E86C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矩形 10"/>
          <p:cNvSpPr/>
          <p:nvPr/>
        </p:nvSpPr>
        <p:spPr>
          <a:xfrm>
            <a:off x="1071945" y="436297"/>
            <a:ext cx="8069320" cy="10347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altLang="zh-TW" sz="2000" b="1" dirty="0">
                <a:solidFill>
                  <a:prstClr val="white"/>
                </a:solidFill>
              </a:rPr>
              <a:t>Q2</a:t>
            </a:r>
            <a:r>
              <a:rPr lang="zh-TW" altLang="en-US" sz="2000" b="1" dirty="0">
                <a:solidFill>
                  <a:prstClr val="white"/>
                </a:solidFill>
              </a:rPr>
              <a:t>身為系統整合商的水靈科技在建置過程中與相關公部門和硬體設備商進行基礎設施（車、站點、中控台）的取得上，會有哪些</a:t>
            </a:r>
            <a:r>
              <a:rPr lang="zh-TW" altLang="en-US" sz="2000" b="1" dirty="0" smtClean="0">
                <a:solidFill>
                  <a:prstClr val="white"/>
                </a:solidFill>
              </a:rPr>
              <a:t>考量</a:t>
            </a:r>
            <a:r>
              <a:rPr lang="en-US" altLang="zh-TW" sz="2000" b="1" dirty="0" smtClean="0">
                <a:solidFill>
                  <a:prstClr val="white"/>
                </a:solidFill>
              </a:rPr>
              <a:t>?</a:t>
            </a:r>
            <a:endParaRPr lang="zh-CN" altLang="en-US" b="1" dirty="0">
              <a:solidFill>
                <a:prstClr val="white"/>
              </a:solidFill>
            </a:endParaRPr>
          </a:p>
        </p:txBody>
      </p:sp>
      <p:grpSp>
        <p:nvGrpSpPr>
          <p:cNvPr id="12" name="群組 11"/>
          <p:cNvGrpSpPr/>
          <p:nvPr/>
        </p:nvGrpSpPr>
        <p:grpSpPr>
          <a:xfrm>
            <a:off x="352254" y="237198"/>
            <a:ext cx="576588" cy="576588"/>
            <a:chOff x="241685" y="171110"/>
            <a:chExt cx="720000" cy="720000"/>
          </a:xfrm>
        </p:grpSpPr>
        <p:sp>
          <p:nvSpPr>
            <p:cNvPr id="13" name="任意多边形 8"/>
            <p:cNvSpPr/>
            <p:nvPr/>
          </p:nvSpPr>
          <p:spPr>
            <a:xfrm>
              <a:off x="241685" y="171110"/>
              <a:ext cx="720000" cy="720000"/>
            </a:xfrm>
            <a:custGeom>
              <a:avLst/>
              <a:gdLst>
                <a:gd name="connsiteX0" fmla="*/ 500062 w 1000126"/>
                <a:gd name="connsiteY0" fmla="*/ 263817 h 1000126"/>
                <a:gd name="connsiteX1" fmla="*/ 263817 w 1000126"/>
                <a:gd name="connsiteY1" fmla="*/ 500062 h 1000126"/>
                <a:gd name="connsiteX2" fmla="*/ 500062 w 1000126"/>
                <a:gd name="connsiteY2" fmla="*/ 736307 h 1000126"/>
                <a:gd name="connsiteX3" fmla="*/ 736307 w 1000126"/>
                <a:gd name="connsiteY3" fmla="*/ 500062 h 1000126"/>
                <a:gd name="connsiteX4" fmla="*/ 500062 w 1000126"/>
                <a:gd name="connsiteY4" fmla="*/ 263817 h 1000126"/>
                <a:gd name="connsiteX5" fmla="*/ 500063 w 1000126"/>
                <a:gd name="connsiteY5" fmla="*/ 0 h 1000126"/>
                <a:gd name="connsiteX6" fmla="*/ 1000126 w 1000126"/>
                <a:gd name="connsiteY6" fmla="*/ 500063 h 1000126"/>
                <a:gd name="connsiteX7" fmla="*/ 500063 w 1000126"/>
                <a:gd name="connsiteY7" fmla="*/ 1000126 h 1000126"/>
                <a:gd name="connsiteX8" fmla="*/ 0 w 1000126"/>
                <a:gd name="connsiteY8" fmla="*/ 500063 h 1000126"/>
                <a:gd name="connsiteX9" fmla="*/ 500063 w 1000126"/>
                <a:gd name="connsiteY9" fmla="*/ 0 h 100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126" h="1000126">
                  <a:moveTo>
                    <a:pt x="500062" y="263817"/>
                  </a:moveTo>
                  <a:cubicBezTo>
                    <a:pt x="369587" y="263817"/>
                    <a:pt x="263817" y="369587"/>
                    <a:pt x="263817" y="500062"/>
                  </a:cubicBezTo>
                  <a:cubicBezTo>
                    <a:pt x="263817" y="630537"/>
                    <a:pt x="369587" y="736307"/>
                    <a:pt x="500062" y="736307"/>
                  </a:cubicBezTo>
                  <a:cubicBezTo>
                    <a:pt x="630537" y="736307"/>
                    <a:pt x="736307" y="630537"/>
                    <a:pt x="736307" y="500062"/>
                  </a:cubicBezTo>
                  <a:cubicBezTo>
                    <a:pt x="736307" y="369587"/>
                    <a:pt x="630537" y="263817"/>
                    <a:pt x="500062" y="263817"/>
                  </a:cubicBezTo>
                  <a:close/>
                  <a:moveTo>
                    <a:pt x="500063" y="0"/>
                  </a:moveTo>
                  <a:cubicBezTo>
                    <a:pt x="776240" y="0"/>
                    <a:pt x="1000126" y="223886"/>
                    <a:pt x="1000126" y="500063"/>
                  </a:cubicBezTo>
                  <a:cubicBezTo>
                    <a:pt x="1000126" y="776240"/>
                    <a:pt x="776240" y="1000126"/>
                    <a:pt x="500063" y="1000126"/>
                  </a:cubicBezTo>
                  <a:cubicBezTo>
                    <a:pt x="223886" y="1000126"/>
                    <a:pt x="0" y="776240"/>
                    <a:pt x="0" y="500063"/>
                  </a:cubicBezTo>
                  <a:cubicBezTo>
                    <a:pt x="0" y="223886"/>
                    <a:pt x="223886" y="0"/>
                    <a:pt x="500063"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椭圆 4"/>
            <p:cNvSpPr/>
            <p:nvPr/>
          </p:nvSpPr>
          <p:spPr>
            <a:xfrm>
              <a:off x="506873" y="436297"/>
              <a:ext cx="189625" cy="1896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15" name="矩形 14"/>
          <p:cNvSpPr/>
          <p:nvPr/>
        </p:nvSpPr>
        <p:spPr>
          <a:xfrm>
            <a:off x="6204192" y="1694499"/>
            <a:ext cx="5552820" cy="2862322"/>
          </a:xfrm>
          <a:prstGeom prst="rect">
            <a:avLst/>
          </a:prstGeom>
        </p:spPr>
        <p:txBody>
          <a:bodyPr wrap="square">
            <a:spAutoFit/>
          </a:bodyPr>
          <a:lstStyle/>
          <a:p>
            <a:pPr marL="457200" indent="-457200" algn="just">
              <a:lnSpc>
                <a:spcPct val="150000"/>
              </a:lnSpc>
              <a:buAutoNum type="arabicPeriod" startAt="4"/>
            </a:pPr>
            <a:r>
              <a:rPr lang="zh-TW" altLang="en-US" sz="2000" dirty="0" smtClean="0">
                <a:solidFill>
                  <a:srgbClr val="2F5597"/>
                </a:solidFill>
              </a:rPr>
              <a:t>站</a:t>
            </a:r>
            <a:r>
              <a:rPr lang="zh-TW" altLang="en-US" sz="2000" dirty="0">
                <a:solidFill>
                  <a:srgbClr val="2F5597"/>
                </a:solidFill>
              </a:rPr>
              <a:t>點選取人口密集交通流量頻繁和大眾運輸的轉乘點</a:t>
            </a:r>
            <a:r>
              <a:rPr lang="zh-TW" altLang="en-US" sz="2000" dirty="0" smtClean="0">
                <a:solidFill>
                  <a:srgbClr val="2F5597"/>
                </a:solidFill>
              </a:rPr>
              <a:t>。</a:t>
            </a:r>
            <a:endParaRPr lang="en-US" altLang="zh-TW" sz="2000" dirty="0" smtClean="0">
              <a:solidFill>
                <a:srgbClr val="2F5597"/>
              </a:solidFill>
            </a:endParaRPr>
          </a:p>
          <a:p>
            <a:pPr marL="457200" indent="-457200" algn="just">
              <a:lnSpc>
                <a:spcPct val="150000"/>
              </a:lnSpc>
              <a:buAutoNum type="arabicPeriod" startAt="4"/>
            </a:pPr>
            <a:r>
              <a:rPr lang="zh-TW" altLang="en-US" sz="2000" dirty="0" smtClean="0">
                <a:solidFill>
                  <a:srgbClr val="2F5597"/>
                </a:solidFill>
              </a:rPr>
              <a:t>要</a:t>
            </a:r>
            <a:r>
              <a:rPr lang="zh-TW" altLang="en-US" sz="2000" dirty="0">
                <a:solidFill>
                  <a:srgbClr val="2F5597"/>
                </a:solidFill>
              </a:rPr>
              <a:t>嚴守法律規範，尤其是採購法</a:t>
            </a:r>
          </a:p>
          <a:p>
            <a:pPr marL="457200" indent="-457200" algn="just">
              <a:lnSpc>
                <a:spcPct val="150000"/>
              </a:lnSpc>
              <a:buAutoNum type="arabicPeriod" startAt="4"/>
            </a:pPr>
            <a:r>
              <a:rPr lang="zh-TW" altLang="en-US" sz="2000" dirty="0" smtClean="0">
                <a:solidFill>
                  <a:srgbClr val="2F5597"/>
                </a:solidFill>
              </a:rPr>
              <a:t>站</a:t>
            </a:r>
            <a:r>
              <a:rPr lang="zh-TW" altLang="en-US" sz="2000" dirty="0">
                <a:solidFill>
                  <a:srgbClr val="2F5597"/>
                </a:solidFill>
              </a:rPr>
              <a:t>點設置是否會讓施工上有困難，抑或是會遭到投訴</a:t>
            </a:r>
          </a:p>
          <a:p>
            <a:pPr marL="457200" indent="-457200" algn="just">
              <a:lnSpc>
                <a:spcPct val="150000"/>
              </a:lnSpc>
              <a:buAutoNum type="arabicPeriod" startAt="4"/>
            </a:pPr>
            <a:r>
              <a:rPr lang="zh-TW" altLang="en-US" sz="2000" dirty="0" smtClean="0">
                <a:solidFill>
                  <a:srgbClr val="2F5597"/>
                </a:solidFill>
              </a:rPr>
              <a:t>站</a:t>
            </a:r>
            <a:r>
              <a:rPr lang="zh-TW" altLang="en-US" sz="2000" dirty="0">
                <a:solidFill>
                  <a:srgbClr val="2F5597"/>
                </a:solidFill>
              </a:rPr>
              <a:t>點是否是屬私人</a:t>
            </a:r>
            <a:r>
              <a:rPr lang="zh-TW" altLang="en-US" sz="2000" dirty="0" smtClean="0">
                <a:solidFill>
                  <a:srgbClr val="2F5597"/>
                </a:solidFill>
              </a:rPr>
              <a:t>土地</a:t>
            </a:r>
            <a:endParaRPr lang="zh-TW" altLang="en-US" sz="2000" dirty="0">
              <a:solidFill>
                <a:srgbClr val="2F5597"/>
              </a:solidFill>
            </a:endParaRPr>
          </a:p>
        </p:txBody>
      </p:sp>
      <p:sp>
        <p:nvSpPr>
          <p:cNvPr id="16" name="向左箭號 15">
            <a:hlinkClick r:id="rId2" action="ppaction://hlinksldjump"/>
          </p:cNvPr>
          <p:cNvSpPr/>
          <p:nvPr/>
        </p:nvSpPr>
        <p:spPr>
          <a:xfrm>
            <a:off x="11038115" y="6122466"/>
            <a:ext cx="705394" cy="587828"/>
          </a:xfrm>
          <a:prstGeom prst="leftArrow">
            <a:avLst/>
          </a:prstGeom>
          <a:solidFill>
            <a:srgbClr val="5E86CE"/>
          </a:solidFill>
          <a:ln>
            <a:solidFill>
              <a:srgbClr val="5E86C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Tree>
    <p:extLst>
      <p:ext uri="{BB962C8B-B14F-4D97-AF65-F5344CB8AC3E}">
        <p14:creationId xmlns:p14="http://schemas.microsoft.com/office/powerpoint/2010/main" val="167309237"/>
      </p:ext>
    </p:extLst>
  </p:cSld>
  <p:clrMapOvr>
    <a:masterClrMapping/>
  </p:clrMapOvr>
  <p:transition advClick="0" advTm="0">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01625" y="1806328"/>
            <a:ext cx="8039640" cy="3785652"/>
          </a:xfrm>
          <a:prstGeom prst="rect">
            <a:avLst/>
          </a:prstGeom>
        </p:spPr>
        <p:txBody>
          <a:bodyPr wrap="square">
            <a:spAutoFit/>
          </a:bodyPr>
          <a:lstStyle/>
          <a:p>
            <a:pPr marL="457200" indent="-457200" algn="just">
              <a:lnSpc>
                <a:spcPct val="150000"/>
              </a:lnSpc>
              <a:buFont typeface="+mj-lt"/>
              <a:buAutoNum type="arabicPeriod"/>
            </a:pPr>
            <a:r>
              <a:rPr lang="zh-TW" altLang="en-US" sz="2000" dirty="0" smtClean="0">
                <a:solidFill>
                  <a:srgbClr val="2F5597"/>
                </a:solidFill>
              </a:rPr>
              <a:t>經營</a:t>
            </a:r>
            <a:r>
              <a:rPr lang="zh-TW" altLang="en-US" sz="2000" dirty="0">
                <a:solidFill>
                  <a:srgbClr val="2F5597"/>
                </a:solidFill>
              </a:rPr>
              <a:t>方針及策略。對於公家單位與經營方針而言，私人企業會在顧及不論商品或服務品質的前提下為了降低成本、增加利潤進而調整組織架構或者目前的營運策略，在這樣營利及永續經營理念下所設計的系統，品質自然更優於公部門所設計，針對市場需求也能快速反應，並於系統上即時調整。反之，公部門可能會有各種規範及限制甚至成本考量促使服務缺口的產生，在組織及經營策略的調整上也無法及時轉換，這也是造成公部門無法使有限資源效益最大化的一大原因。</a:t>
            </a:r>
          </a:p>
        </p:txBody>
      </p:sp>
      <p:sp>
        <p:nvSpPr>
          <p:cNvPr id="13" name="剪去对角的矩形 3"/>
          <p:cNvSpPr/>
          <p:nvPr/>
        </p:nvSpPr>
        <p:spPr>
          <a:xfrm>
            <a:off x="785738" y="436297"/>
            <a:ext cx="8652552" cy="1034772"/>
          </a:xfrm>
          <a:prstGeom prst="snip2DiagRect">
            <a:avLst>
              <a:gd name="adj1" fmla="val 0"/>
              <a:gd name="adj2" fmla="val 24031"/>
            </a:avLst>
          </a:prstGeom>
          <a:solidFill>
            <a:srgbClr val="5E86C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矩形 13"/>
          <p:cNvSpPr/>
          <p:nvPr/>
        </p:nvSpPr>
        <p:spPr>
          <a:xfrm>
            <a:off x="1071945" y="436297"/>
            <a:ext cx="8069320" cy="10347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just"/>
            <a:r>
              <a:rPr lang="en-US" altLang="zh-TW" sz="2000" b="1" dirty="0">
                <a:solidFill>
                  <a:prstClr val="white"/>
                </a:solidFill>
              </a:rPr>
              <a:t>Q3</a:t>
            </a:r>
            <a:r>
              <a:rPr lang="zh-TW" altLang="en-US" sz="2000" b="1" dirty="0">
                <a:solidFill>
                  <a:prstClr val="white"/>
                </a:solidFill>
              </a:rPr>
              <a:t>若與水靈科技合作的客戶不是身為公部門的高雄市環保局，而是一般的私人企業，那 在開發系統時，兩者有何差別</a:t>
            </a:r>
            <a:r>
              <a:rPr lang="en-US" altLang="zh-TW" sz="2000" b="1" dirty="0">
                <a:solidFill>
                  <a:prstClr val="white"/>
                </a:solidFill>
              </a:rPr>
              <a:t>?</a:t>
            </a:r>
            <a:endParaRPr lang="zh-CN" altLang="en-US" sz="2000" b="1" dirty="0">
              <a:solidFill>
                <a:prstClr val="white"/>
              </a:solidFill>
            </a:endParaRPr>
          </a:p>
        </p:txBody>
      </p:sp>
      <p:grpSp>
        <p:nvGrpSpPr>
          <p:cNvPr id="15" name="群組 14"/>
          <p:cNvGrpSpPr/>
          <p:nvPr/>
        </p:nvGrpSpPr>
        <p:grpSpPr>
          <a:xfrm>
            <a:off x="352254" y="237198"/>
            <a:ext cx="576588" cy="576588"/>
            <a:chOff x="241685" y="171110"/>
            <a:chExt cx="720000" cy="720000"/>
          </a:xfrm>
        </p:grpSpPr>
        <p:sp>
          <p:nvSpPr>
            <p:cNvPr id="16" name="任意多边形 8"/>
            <p:cNvSpPr/>
            <p:nvPr/>
          </p:nvSpPr>
          <p:spPr>
            <a:xfrm>
              <a:off x="241685" y="171110"/>
              <a:ext cx="720000" cy="720000"/>
            </a:xfrm>
            <a:custGeom>
              <a:avLst/>
              <a:gdLst>
                <a:gd name="connsiteX0" fmla="*/ 500062 w 1000126"/>
                <a:gd name="connsiteY0" fmla="*/ 263817 h 1000126"/>
                <a:gd name="connsiteX1" fmla="*/ 263817 w 1000126"/>
                <a:gd name="connsiteY1" fmla="*/ 500062 h 1000126"/>
                <a:gd name="connsiteX2" fmla="*/ 500062 w 1000126"/>
                <a:gd name="connsiteY2" fmla="*/ 736307 h 1000126"/>
                <a:gd name="connsiteX3" fmla="*/ 736307 w 1000126"/>
                <a:gd name="connsiteY3" fmla="*/ 500062 h 1000126"/>
                <a:gd name="connsiteX4" fmla="*/ 500062 w 1000126"/>
                <a:gd name="connsiteY4" fmla="*/ 263817 h 1000126"/>
                <a:gd name="connsiteX5" fmla="*/ 500063 w 1000126"/>
                <a:gd name="connsiteY5" fmla="*/ 0 h 1000126"/>
                <a:gd name="connsiteX6" fmla="*/ 1000126 w 1000126"/>
                <a:gd name="connsiteY6" fmla="*/ 500063 h 1000126"/>
                <a:gd name="connsiteX7" fmla="*/ 500063 w 1000126"/>
                <a:gd name="connsiteY7" fmla="*/ 1000126 h 1000126"/>
                <a:gd name="connsiteX8" fmla="*/ 0 w 1000126"/>
                <a:gd name="connsiteY8" fmla="*/ 500063 h 1000126"/>
                <a:gd name="connsiteX9" fmla="*/ 500063 w 1000126"/>
                <a:gd name="connsiteY9" fmla="*/ 0 h 100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126" h="1000126">
                  <a:moveTo>
                    <a:pt x="500062" y="263817"/>
                  </a:moveTo>
                  <a:cubicBezTo>
                    <a:pt x="369587" y="263817"/>
                    <a:pt x="263817" y="369587"/>
                    <a:pt x="263817" y="500062"/>
                  </a:cubicBezTo>
                  <a:cubicBezTo>
                    <a:pt x="263817" y="630537"/>
                    <a:pt x="369587" y="736307"/>
                    <a:pt x="500062" y="736307"/>
                  </a:cubicBezTo>
                  <a:cubicBezTo>
                    <a:pt x="630537" y="736307"/>
                    <a:pt x="736307" y="630537"/>
                    <a:pt x="736307" y="500062"/>
                  </a:cubicBezTo>
                  <a:cubicBezTo>
                    <a:pt x="736307" y="369587"/>
                    <a:pt x="630537" y="263817"/>
                    <a:pt x="500062" y="263817"/>
                  </a:cubicBezTo>
                  <a:close/>
                  <a:moveTo>
                    <a:pt x="500063" y="0"/>
                  </a:moveTo>
                  <a:cubicBezTo>
                    <a:pt x="776240" y="0"/>
                    <a:pt x="1000126" y="223886"/>
                    <a:pt x="1000126" y="500063"/>
                  </a:cubicBezTo>
                  <a:cubicBezTo>
                    <a:pt x="1000126" y="776240"/>
                    <a:pt x="776240" y="1000126"/>
                    <a:pt x="500063" y="1000126"/>
                  </a:cubicBezTo>
                  <a:cubicBezTo>
                    <a:pt x="223886" y="1000126"/>
                    <a:pt x="0" y="776240"/>
                    <a:pt x="0" y="500063"/>
                  </a:cubicBezTo>
                  <a:cubicBezTo>
                    <a:pt x="0" y="223886"/>
                    <a:pt x="223886" y="0"/>
                    <a:pt x="500063"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椭圆 4"/>
            <p:cNvSpPr/>
            <p:nvPr/>
          </p:nvSpPr>
          <p:spPr>
            <a:xfrm>
              <a:off x="506873" y="436297"/>
              <a:ext cx="189625" cy="1896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Tree>
    <p:extLst>
      <p:ext uri="{BB962C8B-B14F-4D97-AF65-F5344CB8AC3E}">
        <p14:creationId xmlns:p14="http://schemas.microsoft.com/office/powerpoint/2010/main" val="1524743299"/>
      </p:ext>
    </p:extLst>
  </p:cSld>
  <p:clrMapOvr>
    <a:masterClrMapping/>
  </p:clrMapOvr>
  <p:transition advClick="0" advTm="0">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01625" y="1806328"/>
            <a:ext cx="8039640" cy="3269036"/>
          </a:xfrm>
          <a:prstGeom prst="rect">
            <a:avLst/>
          </a:prstGeom>
        </p:spPr>
        <p:txBody>
          <a:bodyPr wrap="square">
            <a:spAutoFit/>
          </a:bodyPr>
          <a:lstStyle/>
          <a:p>
            <a:pPr marL="457200" indent="-457200" algn="just">
              <a:lnSpc>
                <a:spcPct val="150000"/>
              </a:lnSpc>
              <a:buAutoNum type="arabicPeriod" startAt="2"/>
            </a:pPr>
            <a:r>
              <a:rPr lang="zh-TW" altLang="en-US" sz="2000" dirty="0" smtClean="0">
                <a:solidFill>
                  <a:srgbClr val="2F5597"/>
                </a:solidFill>
              </a:rPr>
              <a:t>經費</a:t>
            </a:r>
            <a:r>
              <a:rPr lang="zh-TW" altLang="en-US" sz="2000" dirty="0">
                <a:solidFill>
                  <a:srgbClr val="2F5597"/>
                </a:solidFill>
              </a:rPr>
              <a:t>願投入資金的多少。公家和私人首先在經營理念上不一樣。私人公司是以盈利為目的，相對的市場上就會出現競爭者，如何抓住客戶群，在前期就是要提高優質的服務和品質。養成消費習慣，當有了一定的市場佔有率就可以公司上市，融資。獲得大量資金。所以在開發系統的時候，會強調品質，以及便利性。資金方面彈性比較大。而公家只是把這個當做一種社會福利，其實在成本上，就會有嚴格的要求</a:t>
            </a:r>
            <a:r>
              <a:rPr lang="zh-TW" altLang="en-US" sz="2000" dirty="0" smtClean="0">
                <a:solidFill>
                  <a:srgbClr val="2F5597"/>
                </a:solidFill>
              </a:rPr>
              <a:t>。</a:t>
            </a:r>
            <a:endParaRPr lang="en-US" altLang="zh-TW" sz="2000" dirty="0" smtClean="0">
              <a:solidFill>
                <a:srgbClr val="2F5597"/>
              </a:solidFill>
            </a:endParaRPr>
          </a:p>
        </p:txBody>
      </p:sp>
      <p:sp>
        <p:nvSpPr>
          <p:cNvPr id="13" name="剪去对角的矩形 3"/>
          <p:cNvSpPr/>
          <p:nvPr/>
        </p:nvSpPr>
        <p:spPr>
          <a:xfrm>
            <a:off x="785738" y="436297"/>
            <a:ext cx="8652552" cy="1034772"/>
          </a:xfrm>
          <a:prstGeom prst="snip2DiagRect">
            <a:avLst>
              <a:gd name="adj1" fmla="val 0"/>
              <a:gd name="adj2" fmla="val 24031"/>
            </a:avLst>
          </a:prstGeom>
          <a:solidFill>
            <a:srgbClr val="5E86C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矩形 13"/>
          <p:cNvSpPr/>
          <p:nvPr/>
        </p:nvSpPr>
        <p:spPr>
          <a:xfrm>
            <a:off x="1071945" y="436297"/>
            <a:ext cx="8069320" cy="10347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just"/>
            <a:r>
              <a:rPr lang="en-US" altLang="zh-TW" sz="2000" b="1" dirty="0">
                <a:solidFill>
                  <a:prstClr val="white"/>
                </a:solidFill>
              </a:rPr>
              <a:t>Q3</a:t>
            </a:r>
            <a:r>
              <a:rPr lang="zh-TW" altLang="en-US" sz="2000" b="1" dirty="0">
                <a:solidFill>
                  <a:prstClr val="white"/>
                </a:solidFill>
              </a:rPr>
              <a:t>若與水靈科技合作的客戶不是身為公部門的高雄市環保局，而是一般的私人企業，那 在開發系統時，兩者有何差別</a:t>
            </a:r>
            <a:r>
              <a:rPr lang="en-US" altLang="zh-TW" sz="2000" b="1" dirty="0">
                <a:solidFill>
                  <a:prstClr val="white"/>
                </a:solidFill>
              </a:rPr>
              <a:t>?</a:t>
            </a:r>
            <a:endParaRPr lang="zh-CN" altLang="en-US" sz="2000" b="1" dirty="0">
              <a:solidFill>
                <a:prstClr val="white"/>
              </a:solidFill>
            </a:endParaRPr>
          </a:p>
        </p:txBody>
      </p:sp>
      <p:grpSp>
        <p:nvGrpSpPr>
          <p:cNvPr id="15" name="群組 14"/>
          <p:cNvGrpSpPr/>
          <p:nvPr/>
        </p:nvGrpSpPr>
        <p:grpSpPr>
          <a:xfrm>
            <a:off x="352254" y="237198"/>
            <a:ext cx="576588" cy="576588"/>
            <a:chOff x="241685" y="171110"/>
            <a:chExt cx="720000" cy="720000"/>
          </a:xfrm>
        </p:grpSpPr>
        <p:sp>
          <p:nvSpPr>
            <p:cNvPr id="16" name="任意多边形 8"/>
            <p:cNvSpPr/>
            <p:nvPr/>
          </p:nvSpPr>
          <p:spPr>
            <a:xfrm>
              <a:off x="241685" y="171110"/>
              <a:ext cx="720000" cy="720000"/>
            </a:xfrm>
            <a:custGeom>
              <a:avLst/>
              <a:gdLst>
                <a:gd name="connsiteX0" fmla="*/ 500062 w 1000126"/>
                <a:gd name="connsiteY0" fmla="*/ 263817 h 1000126"/>
                <a:gd name="connsiteX1" fmla="*/ 263817 w 1000126"/>
                <a:gd name="connsiteY1" fmla="*/ 500062 h 1000126"/>
                <a:gd name="connsiteX2" fmla="*/ 500062 w 1000126"/>
                <a:gd name="connsiteY2" fmla="*/ 736307 h 1000126"/>
                <a:gd name="connsiteX3" fmla="*/ 736307 w 1000126"/>
                <a:gd name="connsiteY3" fmla="*/ 500062 h 1000126"/>
                <a:gd name="connsiteX4" fmla="*/ 500062 w 1000126"/>
                <a:gd name="connsiteY4" fmla="*/ 263817 h 1000126"/>
                <a:gd name="connsiteX5" fmla="*/ 500063 w 1000126"/>
                <a:gd name="connsiteY5" fmla="*/ 0 h 1000126"/>
                <a:gd name="connsiteX6" fmla="*/ 1000126 w 1000126"/>
                <a:gd name="connsiteY6" fmla="*/ 500063 h 1000126"/>
                <a:gd name="connsiteX7" fmla="*/ 500063 w 1000126"/>
                <a:gd name="connsiteY7" fmla="*/ 1000126 h 1000126"/>
                <a:gd name="connsiteX8" fmla="*/ 0 w 1000126"/>
                <a:gd name="connsiteY8" fmla="*/ 500063 h 1000126"/>
                <a:gd name="connsiteX9" fmla="*/ 500063 w 1000126"/>
                <a:gd name="connsiteY9" fmla="*/ 0 h 100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126" h="1000126">
                  <a:moveTo>
                    <a:pt x="500062" y="263817"/>
                  </a:moveTo>
                  <a:cubicBezTo>
                    <a:pt x="369587" y="263817"/>
                    <a:pt x="263817" y="369587"/>
                    <a:pt x="263817" y="500062"/>
                  </a:cubicBezTo>
                  <a:cubicBezTo>
                    <a:pt x="263817" y="630537"/>
                    <a:pt x="369587" y="736307"/>
                    <a:pt x="500062" y="736307"/>
                  </a:cubicBezTo>
                  <a:cubicBezTo>
                    <a:pt x="630537" y="736307"/>
                    <a:pt x="736307" y="630537"/>
                    <a:pt x="736307" y="500062"/>
                  </a:cubicBezTo>
                  <a:cubicBezTo>
                    <a:pt x="736307" y="369587"/>
                    <a:pt x="630537" y="263817"/>
                    <a:pt x="500062" y="263817"/>
                  </a:cubicBezTo>
                  <a:close/>
                  <a:moveTo>
                    <a:pt x="500063" y="0"/>
                  </a:moveTo>
                  <a:cubicBezTo>
                    <a:pt x="776240" y="0"/>
                    <a:pt x="1000126" y="223886"/>
                    <a:pt x="1000126" y="500063"/>
                  </a:cubicBezTo>
                  <a:cubicBezTo>
                    <a:pt x="1000126" y="776240"/>
                    <a:pt x="776240" y="1000126"/>
                    <a:pt x="500063" y="1000126"/>
                  </a:cubicBezTo>
                  <a:cubicBezTo>
                    <a:pt x="223886" y="1000126"/>
                    <a:pt x="0" y="776240"/>
                    <a:pt x="0" y="500063"/>
                  </a:cubicBezTo>
                  <a:cubicBezTo>
                    <a:pt x="0" y="223886"/>
                    <a:pt x="223886" y="0"/>
                    <a:pt x="500063"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椭圆 4"/>
            <p:cNvSpPr/>
            <p:nvPr/>
          </p:nvSpPr>
          <p:spPr>
            <a:xfrm>
              <a:off x="506873" y="436297"/>
              <a:ext cx="189625" cy="1896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Tree>
    <p:extLst>
      <p:ext uri="{BB962C8B-B14F-4D97-AF65-F5344CB8AC3E}">
        <p14:creationId xmlns:p14="http://schemas.microsoft.com/office/powerpoint/2010/main" val="3569309695"/>
      </p:ext>
    </p:extLst>
  </p:cSld>
  <p:clrMapOvr>
    <a:masterClrMapping/>
  </p:clrMapOvr>
  <p:transition advClick="0" advTm="0">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圆角矩形 41"/>
          <p:cNvSpPr/>
          <p:nvPr/>
        </p:nvSpPr>
        <p:spPr>
          <a:xfrm>
            <a:off x="3281163" y="2741496"/>
            <a:ext cx="179498" cy="1080000"/>
          </a:xfrm>
          <a:prstGeom prst="roundRect">
            <a:avLst>
              <a:gd name="adj" fmla="val 5000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3" name="矩形 42"/>
          <p:cNvSpPr/>
          <p:nvPr/>
        </p:nvSpPr>
        <p:spPr>
          <a:xfrm>
            <a:off x="975525" y="2722631"/>
            <a:ext cx="2165938" cy="1080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2400" b="1" dirty="0" smtClean="0"/>
              <a:t>開發</a:t>
            </a:r>
            <a:r>
              <a:rPr lang="zh-TW" altLang="en-US" sz="2400" b="1" dirty="0"/>
              <a:t>背景</a:t>
            </a:r>
            <a:endParaRPr lang="zh-CN" altLang="en-US" sz="2400" b="1" dirty="0"/>
          </a:p>
        </p:txBody>
      </p:sp>
      <p:cxnSp>
        <p:nvCxnSpPr>
          <p:cNvPr id="50" name="直接连接符 49"/>
          <p:cNvCxnSpPr>
            <a:stCxn id="42" idx="0"/>
            <a:endCxn id="60" idx="2"/>
          </p:cNvCxnSpPr>
          <p:nvPr/>
        </p:nvCxnSpPr>
        <p:spPr>
          <a:xfrm flipV="1">
            <a:off x="3370912" y="1641212"/>
            <a:ext cx="1456317" cy="1100284"/>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42" idx="3"/>
            <a:endCxn id="66" idx="2"/>
          </p:cNvCxnSpPr>
          <p:nvPr/>
        </p:nvCxnSpPr>
        <p:spPr>
          <a:xfrm flipV="1">
            <a:off x="3460661" y="3262631"/>
            <a:ext cx="1366568" cy="18865"/>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42" idx="2"/>
            <a:endCxn id="67" idx="2"/>
          </p:cNvCxnSpPr>
          <p:nvPr/>
        </p:nvCxnSpPr>
        <p:spPr>
          <a:xfrm>
            <a:off x="3370912" y="3821496"/>
            <a:ext cx="1456317" cy="1062554"/>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nvGrpSpPr>
          <p:cNvPr id="68" name="组合 67"/>
          <p:cNvGrpSpPr/>
          <p:nvPr/>
        </p:nvGrpSpPr>
        <p:grpSpPr>
          <a:xfrm>
            <a:off x="4827229" y="1232698"/>
            <a:ext cx="817028" cy="4059866"/>
            <a:chOff x="4813609" y="1391640"/>
            <a:chExt cx="817028" cy="4059866"/>
          </a:xfrm>
        </p:grpSpPr>
        <p:sp>
          <p:nvSpPr>
            <p:cNvPr id="60" name="椭圆 59"/>
            <p:cNvSpPr/>
            <p:nvPr/>
          </p:nvSpPr>
          <p:spPr>
            <a:xfrm>
              <a:off x="4813609" y="1391640"/>
              <a:ext cx="817028" cy="817028"/>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smtClean="0"/>
                <a:t>1</a:t>
              </a:r>
              <a:endParaRPr lang="zh-CN" altLang="en-US" sz="4000" dirty="0"/>
            </a:p>
          </p:txBody>
        </p:sp>
        <p:sp>
          <p:nvSpPr>
            <p:cNvPr id="66" name="椭圆 65"/>
            <p:cNvSpPr/>
            <p:nvPr/>
          </p:nvSpPr>
          <p:spPr>
            <a:xfrm>
              <a:off x="4813609" y="3013059"/>
              <a:ext cx="817028" cy="817028"/>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smtClean="0"/>
                <a:t>2</a:t>
              </a:r>
              <a:endParaRPr lang="zh-CN" altLang="en-US" sz="4000" dirty="0"/>
            </a:p>
          </p:txBody>
        </p:sp>
        <p:sp>
          <p:nvSpPr>
            <p:cNvPr id="67" name="椭圆 66"/>
            <p:cNvSpPr/>
            <p:nvPr/>
          </p:nvSpPr>
          <p:spPr>
            <a:xfrm>
              <a:off x="4813609" y="4634478"/>
              <a:ext cx="817028" cy="817028"/>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smtClean="0"/>
                <a:t>3</a:t>
              </a:r>
              <a:endParaRPr lang="zh-CN" altLang="en-US" sz="4000" dirty="0"/>
            </a:p>
          </p:txBody>
        </p:sp>
      </p:grpSp>
      <p:graphicFrame>
        <p:nvGraphicFramePr>
          <p:cNvPr id="73" name="表格 72"/>
          <p:cNvGraphicFramePr>
            <a:graphicFrameLocks noGrp="1"/>
          </p:cNvGraphicFramePr>
          <p:nvPr>
            <p:extLst/>
          </p:nvPr>
        </p:nvGraphicFramePr>
        <p:xfrm>
          <a:off x="5766299" y="1065529"/>
          <a:ext cx="5012128" cy="4440516"/>
        </p:xfrm>
        <a:graphic>
          <a:graphicData uri="http://schemas.openxmlformats.org/drawingml/2006/table">
            <a:tbl>
              <a:tblPr firstRow="1" bandRow="1">
                <a:tableStyleId>{5C22544A-7EE6-4342-B048-85BDC9FD1C3A}</a:tableStyleId>
              </a:tblPr>
              <a:tblGrid>
                <a:gridCol w="626516">
                  <a:extLst>
                    <a:ext uri="{9D8B030D-6E8A-4147-A177-3AD203B41FA5}">
                      <a16:colId xmlns:a16="http://schemas.microsoft.com/office/drawing/2014/main" val="20000"/>
                    </a:ext>
                  </a:extLst>
                </a:gridCol>
                <a:gridCol w="626516">
                  <a:extLst>
                    <a:ext uri="{9D8B030D-6E8A-4147-A177-3AD203B41FA5}">
                      <a16:colId xmlns:a16="http://schemas.microsoft.com/office/drawing/2014/main" val="20001"/>
                    </a:ext>
                  </a:extLst>
                </a:gridCol>
                <a:gridCol w="626516">
                  <a:extLst>
                    <a:ext uri="{9D8B030D-6E8A-4147-A177-3AD203B41FA5}">
                      <a16:colId xmlns:a16="http://schemas.microsoft.com/office/drawing/2014/main" val="20002"/>
                    </a:ext>
                  </a:extLst>
                </a:gridCol>
                <a:gridCol w="626516">
                  <a:extLst>
                    <a:ext uri="{9D8B030D-6E8A-4147-A177-3AD203B41FA5}">
                      <a16:colId xmlns:a16="http://schemas.microsoft.com/office/drawing/2014/main" val="20003"/>
                    </a:ext>
                  </a:extLst>
                </a:gridCol>
                <a:gridCol w="626516">
                  <a:extLst>
                    <a:ext uri="{9D8B030D-6E8A-4147-A177-3AD203B41FA5}">
                      <a16:colId xmlns:a16="http://schemas.microsoft.com/office/drawing/2014/main" val="20004"/>
                    </a:ext>
                  </a:extLst>
                </a:gridCol>
                <a:gridCol w="626516">
                  <a:extLst>
                    <a:ext uri="{9D8B030D-6E8A-4147-A177-3AD203B41FA5}">
                      <a16:colId xmlns:a16="http://schemas.microsoft.com/office/drawing/2014/main" val="20005"/>
                    </a:ext>
                  </a:extLst>
                </a:gridCol>
                <a:gridCol w="626516">
                  <a:extLst>
                    <a:ext uri="{9D8B030D-6E8A-4147-A177-3AD203B41FA5}">
                      <a16:colId xmlns:a16="http://schemas.microsoft.com/office/drawing/2014/main" val="20006"/>
                    </a:ext>
                  </a:extLst>
                </a:gridCol>
                <a:gridCol w="626516">
                  <a:extLst>
                    <a:ext uri="{9D8B030D-6E8A-4147-A177-3AD203B41FA5}">
                      <a16:colId xmlns:a16="http://schemas.microsoft.com/office/drawing/2014/main" val="20007"/>
                    </a:ext>
                  </a:extLst>
                </a:gridCol>
              </a:tblGrid>
              <a:tr h="1175372">
                <a:tc gridSpan="8">
                  <a:txBody>
                    <a:bodyPr/>
                    <a:lstStyle/>
                    <a:p>
                      <a:pPr algn="l"/>
                      <a:r>
                        <a:rPr lang="zh-TW" altLang="en-US" sz="2400" b="0" i="0" kern="1200" dirty="0" smtClean="0">
                          <a:solidFill>
                            <a:schemeClr val="accent5">
                              <a:lumMod val="75000"/>
                            </a:schemeClr>
                          </a:solidFill>
                          <a:effectLst/>
                          <a:latin typeface="Segoe UI Semibold" panose="020B0702040204020203" pitchFamily="34" charset="0"/>
                          <a:ea typeface="+mn-ea"/>
                          <a:cs typeface="+mn-cs"/>
                        </a:rPr>
                        <a:t>承包初期</a:t>
                      </a:r>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zh-CN"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455612">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1"/>
                  </a:ext>
                </a:extLst>
              </a:tr>
              <a:tr h="1175372">
                <a:tc gridSpan="8">
                  <a:txBody>
                    <a:bodyPr/>
                    <a:lstStyle/>
                    <a:p>
                      <a:pPr algn="l"/>
                      <a:r>
                        <a:rPr lang="zh-TW" altLang="en-US" sz="2400" b="0" dirty="0" smtClean="0">
                          <a:solidFill>
                            <a:schemeClr val="accent5">
                              <a:lumMod val="75000"/>
                            </a:schemeClr>
                          </a:solidFill>
                        </a:rPr>
                        <a:t>轉盈為虧</a:t>
                      </a:r>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455612">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3"/>
                  </a:ext>
                </a:extLst>
              </a:tr>
              <a:tr h="1175372">
                <a:tc gridSpan="8">
                  <a:txBody>
                    <a:bodyPr/>
                    <a:lstStyle/>
                    <a:p>
                      <a:pPr algn="l"/>
                      <a:r>
                        <a:rPr lang="zh-TW" altLang="en-US" sz="2400" b="0" i="0" kern="1200" dirty="0" smtClean="0">
                          <a:solidFill>
                            <a:schemeClr val="accent5">
                              <a:lumMod val="75000"/>
                            </a:schemeClr>
                          </a:solidFill>
                          <a:effectLst/>
                          <a:latin typeface="Segoe UI Semibold" panose="020B0702040204020203" pitchFamily="34" charset="0"/>
                          <a:ea typeface="+mn-ea"/>
                          <a:cs typeface="+mn-cs"/>
                        </a:rPr>
                        <a:t>重新接掌</a:t>
                      </a:r>
                      <a:endParaRPr lang="zh-CN" altLang="en-US" sz="2400" b="0" dirty="0">
                        <a:solidFill>
                          <a:schemeClr val="accent5">
                            <a:lumMod val="7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zh-CN"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4" name="群組 3"/>
          <p:cNvGrpSpPr/>
          <p:nvPr/>
        </p:nvGrpSpPr>
        <p:grpSpPr>
          <a:xfrm>
            <a:off x="7374375" y="3898985"/>
            <a:ext cx="1224609" cy="2103915"/>
            <a:chOff x="7959068" y="2020525"/>
            <a:chExt cx="2363094" cy="4059866"/>
          </a:xfrm>
        </p:grpSpPr>
        <p:sp>
          <p:nvSpPr>
            <p:cNvPr id="14" name="圆角矩形 41"/>
            <p:cNvSpPr/>
            <p:nvPr/>
          </p:nvSpPr>
          <p:spPr>
            <a:xfrm>
              <a:off x="7959068" y="3529323"/>
              <a:ext cx="179498" cy="1080000"/>
            </a:xfrm>
            <a:prstGeom prst="roundRect">
              <a:avLst>
                <a:gd name="adj" fmla="val 5000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15" name="直接连接符 49"/>
            <p:cNvCxnSpPr>
              <a:stCxn id="14" idx="0"/>
              <a:endCxn id="19" idx="2"/>
            </p:cNvCxnSpPr>
            <p:nvPr/>
          </p:nvCxnSpPr>
          <p:spPr>
            <a:xfrm flipV="1">
              <a:off x="8048817" y="2429039"/>
              <a:ext cx="1456317" cy="1100284"/>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51"/>
            <p:cNvCxnSpPr>
              <a:stCxn id="14" idx="3"/>
              <a:endCxn id="20" idx="2"/>
            </p:cNvCxnSpPr>
            <p:nvPr/>
          </p:nvCxnSpPr>
          <p:spPr>
            <a:xfrm flipV="1">
              <a:off x="8138566" y="4050458"/>
              <a:ext cx="1366568" cy="18865"/>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53"/>
            <p:cNvCxnSpPr>
              <a:stCxn id="14" idx="2"/>
              <a:endCxn id="21" idx="2"/>
            </p:cNvCxnSpPr>
            <p:nvPr/>
          </p:nvCxnSpPr>
          <p:spPr>
            <a:xfrm>
              <a:off x="8048817" y="4609323"/>
              <a:ext cx="1456317" cy="1062554"/>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nvGrpSpPr>
            <p:cNvPr id="18" name="组合 67"/>
            <p:cNvGrpSpPr/>
            <p:nvPr/>
          </p:nvGrpSpPr>
          <p:grpSpPr>
            <a:xfrm>
              <a:off x="9505134" y="2020525"/>
              <a:ext cx="817028" cy="4059866"/>
              <a:chOff x="4813609" y="1391640"/>
              <a:chExt cx="817028" cy="4059866"/>
            </a:xfrm>
          </p:grpSpPr>
          <p:sp>
            <p:nvSpPr>
              <p:cNvPr id="19" name="椭圆 59"/>
              <p:cNvSpPr/>
              <p:nvPr/>
            </p:nvSpPr>
            <p:spPr>
              <a:xfrm>
                <a:off x="4813609" y="1391640"/>
                <a:ext cx="817028" cy="817028"/>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smtClean="0"/>
                  <a:t>1</a:t>
                </a:r>
                <a:endParaRPr lang="zh-CN" altLang="en-US" sz="4000" dirty="0"/>
              </a:p>
            </p:txBody>
          </p:sp>
          <p:sp>
            <p:nvSpPr>
              <p:cNvPr id="20" name="椭圆 65"/>
              <p:cNvSpPr/>
              <p:nvPr/>
            </p:nvSpPr>
            <p:spPr>
              <a:xfrm>
                <a:off x="4813609" y="3013059"/>
                <a:ext cx="817028" cy="817028"/>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smtClean="0"/>
                  <a:t>2</a:t>
                </a:r>
                <a:endParaRPr lang="zh-CN" altLang="en-US" sz="4000" dirty="0"/>
              </a:p>
            </p:txBody>
          </p:sp>
          <p:sp>
            <p:nvSpPr>
              <p:cNvPr id="21" name="椭圆 66"/>
              <p:cNvSpPr/>
              <p:nvPr/>
            </p:nvSpPr>
            <p:spPr>
              <a:xfrm>
                <a:off x="4813609" y="4634478"/>
                <a:ext cx="817028" cy="817028"/>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000" dirty="0" smtClean="0"/>
                  <a:t>3</a:t>
                </a:r>
                <a:endParaRPr lang="zh-CN" altLang="en-US" sz="4000" dirty="0"/>
              </a:p>
            </p:txBody>
          </p:sp>
        </p:grpSp>
      </p:grpSp>
      <p:graphicFrame>
        <p:nvGraphicFramePr>
          <p:cNvPr id="31" name="表格 30"/>
          <p:cNvGraphicFramePr>
            <a:graphicFrameLocks noGrp="1"/>
          </p:cNvGraphicFramePr>
          <p:nvPr>
            <p:extLst/>
          </p:nvPr>
        </p:nvGraphicFramePr>
        <p:xfrm>
          <a:off x="8698831" y="3671145"/>
          <a:ext cx="2611016" cy="2651420"/>
        </p:xfrm>
        <a:graphic>
          <a:graphicData uri="http://schemas.openxmlformats.org/drawingml/2006/table">
            <a:tbl>
              <a:tblPr firstRow="1" bandRow="1">
                <a:tableStyleId>{5C22544A-7EE6-4342-B048-85BDC9FD1C3A}</a:tableStyleId>
              </a:tblPr>
              <a:tblGrid>
                <a:gridCol w="326377">
                  <a:extLst>
                    <a:ext uri="{9D8B030D-6E8A-4147-A177-3AD203B41FA5}">
                      <a16:colId xmlns:a16="http://schemas.microsoft.com/office/drawing/2014/main" val="20000"/>
                    </a:ext>
                  </a:extLst>
                </a:gridCol>
                <a:gridCol w="326377">
                  <a:extLst>
                    <a:ext uri="{9D8B030D-6E8A-4147-A177-3AD203B41FA5}">
                      <a16:colId xmlns:a16="http://schemas.microsoft.com/office/drawing/2014/main" val="20001"/>
                    </a:ext>
                  </a:extLst>
                </a:gridCol>
                <a:gridCol w="326377">
                  <a:extLst>
                    <a:ext uri="{9D8B030D-6E8A-4147-A177-3AD203B41FA5}">
                      <a16:colId xmlns:a16="http://schemas.microsoft.com/office/drawing/2014/main" val="20002"/>
                    </a:ext>
                  </a:extLst>
                </a:gridCol>
                <a:gridCol w="326377">
                  <a:extLst>
                    <a:ext uri="{9D8B030D-6E8A-4147-A177-3AD203B41FA5}">
                      <a16:colId xmlns:a16="http://schemas.microsoft.com/office/drawing/2014/main" val="20003"/>
                    </a:ext>
                  </a:extLst>
                </a:gridCol>
                <a:gridCol w="326377">
                  <a:extLst>
                    <a:ext uri="{9D8B030D-6E8A-4147-A177-3AD203B41FA5}">
                      <a16:colId xmlns:a16="http://schemas.microsoft.com/office/drawing/2014/main" val="20004"/>
                    </a:ext>
                  </a:extLst>
                </a:gridCol>
                <a:gridCol w="326377">
                  <a:extLst>
                    <a:ext uri="{9D8B030D-6E8A-4147-A177-3AD203B41FA5}">
                      <a16:colId xmlns:a16="http://schemas.microsoft.com/office/drawing/2014/main" val="20005"/>
                    </a:ext>
                  </a:extLst>
                </a:gridCol>
                <a:gridCol w="326377">
                  <a:extLst>
                    <a:ext uri="{9D8B030D-6E8A-4147-A177-3AD203B41FA5}">
                      <a16:colId xmlns:a16="http://schemas.microsoft.com/office/drawing/2014/main" val="20006"/>
                    </a:ext>
                  </a:extLst>
                </a:gridCol>
                <a:gridCol w="326377">
                  <a:extLst>
                    <a:ext uri="{9D8B030D-6E8A-4147-A177-3AD203B41FA5}">
                      <a16:colId xmlns:a16="http://schemas.microsoft.com/office/drawing/2014/main" val="20007"/>
                    </a:ext>
                  </a:extLst>
                </a:gridCol>
              </a:tblGrid>
              <a:tr h="644628">
                <a:tc gridSpan="8">
                  <a:txBody>
                    <a:bodyPr/>
                    <a:lstStyle/>
                    <a:p>
                      <a:pPr algn="l"/>
                      <a:r>
                        <a:rPr lang="zh-TW" altLang="en-US" sz="2000" b="0" i="0" kern="1200" dirty="0" smtClean="0">
                          <a:solidFill>
                            <a:schemeClr val="accent5">
                              <a:lumMod val="75000"/>
                            </a:schemeClr>
                          </a:solidFill>
                          <a:effectLst/>
                          <a:latin typeface="Segoe UI Semibold" panose="020B0702040204020203" pitchFamily="34" charset="0"/>
                          <a:ea typeface="+mn-ea"/>
                          <a:cs typeface="+mn-cs"/>
                        </a:rPr>
                        <a:t>人力</a:t>
                      </a:r>
                      <a:endParaRPr lang="zh-CN" altLang="en-US" sz="2000" b="0" dirty="0">
                        <a:solidFill>
                          <a:schemeClr val="accent5">
                            <a:lumMod val="75000"/>
                          </a:schemeClr>
                        </a:solidFill>
                      </a:endParaRPr>
                    </a:p>
                  </a:txBody>
                  <a:tcPr marL="53968" marR="53968" marT="26984" marB="269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zh-CN"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333389">
                <a:tc>
                  <a:txBody>
                    <a:bodyPr/>
                    <a:lstStyle/>
                    <a:p>
                      <a:pPr algn="l"/>
                      <a:endParaRPr lang="zh-CN" altLang="en-US" sz="2000" b="0" dirty="0">
                        <a:solidFill>
                          <a:schemeClr val="accent5">
                            <a:lumMod val="75000"/>
                          </a:schemeClr>
                        </a:solidFill>
                      </a:endParaRPr>
                    </a:p>
                  </a:txBody>
                  <a:tcPr marL="53968" marR="53968" marT="26984" marB="269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000" b="0" dirty="0">
                        <a:solidFill>
                          <a:schemeClr val="accent5">
                            <a:lumMod val="75000"/>
                          </a:schemeClr>
                        </a:solidFill>
                      </a:endParaRPr>
                    </a:p>
                  </a:txBody>
                  <a:tcPr marL="53968" marR="53968" marT="26984" marB="269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000" b="0" dirty="0">
                        <a:solidFill>
                          <a:schemeClr val="accent5">
                            <a:lumMod val="75000"/>
                          </a:schemeClr>
                        </a:solidFill>
                      </a:endParaRPr>
                    </a:p>
                  </a:txBody>
                  <a:tcPr marL="53968" marR="53968" marT="26984" marB="269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1400" b="0" dirty="0">
                        <a:solidFill>
                          <a:schemeClr val="accent5">
                            <a:lumMod val="75000"/>
                          </a:schemeClr>
                        </a:solidFill>
                      </a:endParaRPr>
                    </a:p>
                  </a:txBody>
                  <a:tcPr marL="53968" marR="53968" marT="26984" marB="269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1400" b="0" dirty="0">
                        <a:solidFill>
                          <a:schemeClr val="accent5">
                            <a:lumMod val="75000"/>
                          </a:schemeClr>
                        </a:solidFill>
                      </a:endParaRPr>
                    </a:p>
                  </a:txBody>
                  <a:tcPr marL="53968" marR="53968" marT="26984" marB="269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1400" b="0" dirty="0">
                        <a:solidFill>
                          <a:schemeClr val="accent5">
                            <a:lumMod val="75000"/>
                          </a:schemeClr>
                        </a:solidFill>
                      </a:endParaRPr>
                    </a:p>
                  </a:txBody>
                  <a:tcPr marL="53968" marR="53968" marT="26984" marB="269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1400" b="0" dirty="0">
                        <a:solidFill>
                          <a:schemeClr val="accent5">
                            <a:lumMod val="75000"/>
                          </a:schemeClr>
                        </a:solidFill>
                      </a:endParaRPr>
                    </a:p>
                  </a:txBody>
                  <a:tcPr marL="53968" marR="53968" marT="26984" marB="269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1400" b="0" dirty="0">
                        <a:solidFill>
                          <a:schemeClr val="accent5">
                            <a:lumMod val="75000"/>
                          </a:schemeClr>
                        </a:solidFill>
                      </a:endParaRPr>
                    </a:p>
                  </a:txBody>
                  <a:tcPr marL="53968" marR="53968" marT="26984" marB="269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1"/>
                  </a:ext>
                </a:extLst>
              </a:tr>
              <a:tr h="644628">
                <a:tc gridSpan="8">
                  <a:txBody>
                    <a:bodyPr/>
                    <a:lstStyle/>
                    <a:p>
                      <a:pPr algn="l"/>
                      <a:r>
                        <a:rPr lang="zh-TW" altLang="en-US" sz="2000" b="0" dirty="0" smtClean="0">
                          <a:solidFill>
                            <a:schemeClr val="accent5">
                              <a:lumMod val="75000"/>
                            </a:schemeClr>
                          </a:solidFill>
                        </a:rPr>
                        <a:t>技術</a:t>
                      </a:r>
                      <a:endParaRPr lang="zh-CN" altLang="en-US" sz="2000" b="0" dirty="0">
                        <a:solidFill>
                          <a:schemeClr val="accent5">
                            <a:lumMod val="75000"/>
                          </a:schemeClr>
                        </a:solidFill>
                      </a:endParaRPr>
                    </a:p>
                  </a:txBody>
                  <a:tcPr marL="53968" marR="53968" marT="26984" marB="269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333389">
                <a:tc>
                  <a:txBody>
                    <a:bodyPr/>
                    <a:lstStyle/>
                    <a:p>
                      <a:pPr algn="l"/>
                      <a:endParaRPr lang="zh-CN" altLang="en-US" sz="2000" b="0" dirty="0">
                        <a:solidFill>
                          <a:schemeClr val="accent5">
                            <a:lumMod val="75000"/>
                          </a:schemeClr>
                        </a:solidFill>
                      </a:endParaRPr>
                    </a:p>
                  </a:txBody>
                  <a:tcPr marL="53968" marR="53968" marT="26984" marB="269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000" b="0" dirty="0">
                        <a:solidFill>
                          <a:schemeClr val="accent5">
                            <a:lumMod val="75000"/>
                          </a:schemeClr>
                        </a:solidFill>
                      </a:endParaRPr>
                    </a:p>
                  </a:txBody>
                  <a:tcPr marL="53968" marR="53968" marT="26984" marB="269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2000" b="0" dirty="0">
                        <a:solidFill>
                          <a:schemeClr val="accent5">
                            <a:lumMod val="75000"/>
                          </a:schemeClr>
                        </a:solidFill>
                      </a:endParaRPr>
                    </a:p>
                  </a:txBody>
                  <a:tcPr marL="53968" marR="53968" marT="26984" marB="269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1400" b="0" dirty="0">
                        <a:solidFill>
                          <a:schemeClr val="accent5">
                            <a:lumMod val="75000"/>
                          </a:schemeClr>
                        </a:solidFill>
                      </a:endParaRPr>
                    </a:p>
                  </a:txBody>
                  <a:tcPr marL="53968" marR="53968" marT="26984" marB="269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1400" b="0" dirty="0">
                        <a:solidFill>
                          <a:schemeClr val="accent5">
                            <a:lumMod val="75000"/>
                          </a:schemeClr>
                        </a:solidFill>
                      </a:endParaRPr>
                    </a:p>
                  </a:txBody>
                  <a:tcPr marL="53968" marR="53968" marT="26984" marB="269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1400" b="0" dirty="0">
                        <a:solidFill>
                          <a:schemeClr val="accent5">
                            <a:lumMod val="75000"/>
                          </a:schemeClr>
                        </a:solidFill>
                      </a:endParaRPr>
                    </a:p>
                  </a:txBody>
                  <a:tcPr marL="53968" marR="53968" marT="26984" marB="269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1400" b="0" dirty="0">
                        <a:solidFill>
                          <a:schemeClr val="accent5">
                            <a:lumMod val="75000"/>
                          </a:schemeClr>
                        </a:solidFill>
                      </a:endParaRPr>
                    </a:p>
                  </a:txBody>
                  <a:tcPr marL="53968" marR="53968" marT="26984" marB="269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endParaRPr lang="zh-CN" altLang="en-US" sz="1400" b="0" dirty="0">
                        <a:solidFill>
                          <a:schemeClr val="accent5">
                            <a:lumMod val="75000"/>
                          </a:schemeClr>
                        </a:solidFill>
                      </a:endParaRPr>
                    </a:p>
                  </a:txBody>
                  <a:tcPr marL="53968" marR="53968" marT="26984" marB="269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3"/>
                  </a:ext>
                </a:extLst>
              </a:tr>
              <a:tr h="644628">
                <a:tc gridSpan="8">
                  <a:txBody>
                    <a:bodyPr/>
                    <a:lstStyle/>
                    <a:p>
                      <a:pPr algn="l"/>
                      <a:r>
                        <a:rPr lang="zh-TW" altLang="en-US" sz="2000" b="0" i="0" kern="1200" dirty="0" smtClean="0">
                          <a:solidFill>
                            <a:schemeClr val="accent5">
                              <a:lumMod val="75000"/>
                            </a:schemeClr>
                          </a:solidFill>
                          <a:effectLst/>
                          <a:latin typeface="Segoe UI Semibold" panose="020B0702040204020203" pitchFamily="34" charset="0"/>
                          <a:ea typeface="+mn-ea"/>
                          <a:cs typeface="+mn-cs"/>
                        </a:rPr>
                        <a:t>資金</a:t>
                      </a:r>
                      <a:endParaRPr lang="zh-CN" altLang="en-US" sz="2000" b="0" dirty="0">
                        <a:solidFill>
                          <a:schemeClr val="accent5">
                            <a:lumMod val="75000"/>
                          </a:schemeClr>
                        </a:solidFill>
                      </a:endParaRPr>
                    </a:p>
                  </a:txBody>
                  <a:tcPr marL="53968" marR="53968" marT="26984" marB="2698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zh-CN"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zh-CN" alt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624422082"/>
      </p:ext>
    </p:extLst>
  </p:cSld>
  <p:clrMapOvr>
    <a:masterClrMapping/>
  </p:clrMapOvr>
  <p:transition advClick="0" advTm="0">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01625" y="1806328"/>
            <a:ext cx="8039640" cy="3323987"/>
          </a:xfrm>
          <a:prstGeom prst="rect">
            <a:avLst/>
          </a:prstGeom>
        </p:spPr>
        <p:txBody>
          <a:bodyPr wrap="square">
            <a:spAutoFit/>
          </a:bodyPr>
          <a:lstStyle/>
          <a:p>
            <a:pPr marL="457200" indent="-457200" algn="just">
              <a:lnSpc>
                <a:spcPct val="150000"/>
              </a:lnSpc>
              <a:buAutoNum type="arabicPeriod" startAt="3"/>
            </a:pPr>
            <a:r>
              <a:rPr lang="zh-TW" altLang="en-US" sz="2000" dirty="0" smtClean="0">
                <a:solidFill>
                  <a:srgbClr val="2F5597"/>
                </a:solidFill>
              </a:rPr>
              <a:t>支付</a:t>
            </a:r>
            <a:r>
              <a:rPr lang="zh-TW" altLang="en-US" sz="2000" dirty="0">
                <a:solidFill>
                  <a:srgbClr val="2F5597"/>
                </a:solidFill>
              </a:rPr>
              <a:t>方式的多元化。一卡通屬於民營公辦企業，政府占最大的股份，首先會選擇一卡通的支付方式，雖然後期也加入了信用卡支付，支付方式也是限於這兩種，信用卡支付也是為了方便民眾。所以只是在里程扣費上有些許差別</a:t>
            </a:r>
            <a:r>
              <a:rPr lang="zh-TW" altLang="en-US" sz="2000" dirty="0" smtClean="0">
                <a:solidFill>
                  <a:srgbClr val="2F5597"/>
                </a:solidFill>
              </a:rPr>
              <a:t>。</a:t>
            </a:r>
            <a:endParaRPr lang="en-US" altLang="zh-TW" sz="2000" dirty="0" smtClean="0">
              <a:solidFill>
                <a:srgbClr val="2F5597"/>
              </a:solidFill>
            </a:endParaRPr>
          </a:p>
          <a:p>
            <a:pPr indent="539750" algn="just">
              <a:lnSpc>
                <a:spcPct val="150000"/>
              </a:lnSpc>
            </a:pPr>
            <a:r>
              <a:rPr lang="zh-TW" altLang="en-US" sz="2000" dirty="0" smtClean="0">
                <a:solidFill>
                  <a:srgbClr val="2F5597"/>
                </a:solidFill>
              </a:rPr>
              <a:t>但是</a:t>
            </a:r>
            <a:r>
              <a:rPr lang="zh-TW" altLang="en-US" sz="2000" dirty="0">
                <a:solidFill>
                  <a:srgbClr val="2F5597"/>
                </a:solidFill>
              </a:rPr>
              <a:t>私人企業，則是為了跨界合作，獲取外來資金。可能會引入多種支付方式，比如之後的</a:t>
            </a:r>
            <a:r>
              <a:rPr lang="en-US" altLang="zh-TW" sz="2000" dirty="0" err="1">
                <a:solidFill>
                  <a:srgbClr val="2F5597"/>
                </a:solidFill>
              </a:rPr>
              <a:t>linepay</a:t>
            </a:r>
            <a:r>
              <a:rPr lang="zh-TW" altLang="en-US" sz="2000" dirty="0">
                <a:solidFill>
                  <a:srgbClr val="2F5597"/>
                </a:solidFill>
              </a:rPr>
              <a:t>，或者會讓，不同的銀行在結算上優惠不一樣。就會讓系統在現金流方面帶來更大的挑戰。更複雜</a:t>
            </a:r>
            <a:r>
              <a:rPr lang="zh-TW" altLang="en-US" sz="2000" dirty="0" smtClean="0">
                <a:solidFill>
                  <a:srgbClr val="2F5597"/>
                </a:solidFill>
              </a:rPr>
              <a:t>。</a:t>
            </a:r>
            <a:endParaRPr lang="en-US" altLang="zh-TW" sz="2000" dirty="0">
              <a:solidFill>
                <a:srgbClr val="2F5597"/>
              </a:solidFill>
            </a:endParaRPr>
          </a:p>
        </p:txBody>
      </p:sp>
      <p:sp>
        <p:nvSpPr>
          <p:cNvPr id="13" name="剪去对角的矩形 3"/>
          <p:cNvSpPr/>
          <p:nvPr/>
        </p:nvSpPr>
        <p:spPr>
          <a:xfrm>
            <a:off x="785738" y="436297"/>
            <a:ext cx="8652552" cy="1034772"/>
          </a:xfrm>
          <a:prstGeom prst="snip2DiagRect">
            <a:avLst>
              <a:gd name="adj1" fmla="val 0"/>
              <a:gd name="adj2" fmla="val 24031"/>
            </a:avLst>
          </a:prstGeom>
          <a:solidFill>
            <a:srgbClr val="5E86C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矩形 13"/>
          <p:cNvSpPr/>
          <p:nvPr/>
        </p:nvSpPr>
        <p:spPr>
          <a:xfrm>
            <a:off x="1071945" y="436297"/>
            <a:ext cx="8069320" cy="10347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just"/>
            <a:r>
              <a:rPr lang="en-US" altLang="zh-TW" sz="2000" b="1" dirty="0">
                <a:solidFill>
                  <a:prstClr val="white"/>
                </a:solidFill>
              </a:rPr>
              <a:t>Q3</a:t>
            </a:r>
            <a:r>
              <a:rPr lang="zh-TW" altLang="en-US" sz="2000" b="1" dirty="0">
                <a:solidFill>
                  <a:prstClr val="white"/>
                </a:solidFill>
              </a:rPr>
              <a:t>若與水靈科技合作的客戶不是身為公部門的高雄市環保局，而是一般的私人企業，那 在開發系統時，兩者有何差別</a:t>
            </a:r>
            <a:r>
              <a:rPr lang="en-US" altLang="zh-TW" sz="2000" b="1" dirty="0">
                <a:solidFill>
                  <a:prstClr val="white"/>
                </a:solidFill>
              </a:rPr>
              <a:t>?</a:t>
            </a:r>
            <a:endParaRPr lang="zh-CN" altLang="en-US" sz="2000" b="1" dirty="0">
              <a:solidFill>
                <a:prstClr val="white"/>
              </a:solidFill>
            </a:endParaRPr>
          </a:p>
        </p:txBody>
      </p:sp>
      <p:grpSp>
        <p:nvGrpSpPr>
          <p:cNvPr id="15" name="群組 14"/>
          <p:cNvGrpSpPr/>
          <p:nvPr/>
        </p:nvGrpSpPr>
        <p:grpSpPr>
          <a:xfrm>
            <a:off x="352254" y="237198"/>
            <a:ext cx="576588" cy="576588"/>
            <a:chOff x="241685" y="171110"/>
            <a:chExt cx="720000" cy="720000"/>
          </a:xfrm>
        </p:grpSpPr>
        <p:sp>
          <p:nvSpPr>
            <p:cNvPr id="16" name="任意多边形 8"/>
            <p:cNvSpPr/>
            <p:nvPr/>
          </p:nvSpPr>
          <p:spPr>
            <a:xfrm>
              <a:off x="241685" y="171110"/>
              <a:ext cx="720000" cy="720000"/>
            </a:xfrm>
            <a:custGeom>
              <a:avLst/>
              <a:gdLst>
                <a:gd name="connsiteX0" fmla="*/ 500062 w 1000126"/>
                <a:gd name="connsiteY0" fmla="*/ 263817 h 1000126"/>
                <a:gd name="connsiteX1" fmla="*/ 263817 w 1000126"/>
                <a:gd name="connsiteY1" fmla="*/ 500062 h 1000126"/>
                <a:gd name="connsiteX2" fmla="*/ 500062 w 1000126"/>
                <a:gd name="connsiteY2" fmla="*/ 736307 h 1000126"/>
                <a:gd name="connsiteX3" fmla="*/ 736307 w 1000126"/>
                <a:gd name="connsiteY3" fmla="*/ 500062 h 1000126"/>
                <a:gd name="connsiteX4" fmla="*/ 500062 w 1000126"/>
                <a:gd name="connsiteY4" fmla="*/ 263817 h 1000126"/>
                <a:gd name="connsiteX5" fmla="*/ 500063 w 1000126"/>
                <a:gd name="connsiteY5" fmla="*/ 0 h 1000126"/>
                <a:gd name="connsiteX6" fmla="*/ 1000126 w 1000126"/>
                <a:gd name="connsiteY6" fmla="*/ 500063 h 1000126"/>
                <a:gd name="connsiteX7" fmla="*/ 500063 w 1000126"/>
                <a:gd name="connsiteY7" fmla="*/ 1000126 h 1000126"/>
                <a:gd name="connsiteX8" fmla="*/ 0 w 1000126"/>
                <a:gd name="connsiteY8" fmla="*/ 500063 h 1000126"/>
                <a:gd name="connsiteX9" fmla="*/ 500063 w 1000126"/>
                <a:gd name="connsiteY9" fmla="*/ 0 h 100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126" h="1000126">
                  <a:moveTo>
                    <a:pt x="500062" y="263817"/>
                  </a:moveTo>
                  <a:cubicBezTo>
                    <a:pt x="369587" y="263817"/>
                    <a:pt x="263817" y="369587"/>
                    <a:pt x="263817" y="500062"/>
                  </a:cubicBezTo>
                  <a:cubicBezTo>
                    <a:pt x="263817" y="630537"/>
                    <a:pt x="369587" y="736307"/>
                    <a:pt x="500062" y="736307"/>
                  </a:cubicBezTo>
                  <a:cubicBezTo>
                    <a:pt x="630537" y="736307"/>
                    <a:pt x="736307" y="630537"/>
                    <a:pt x="736307" y="500062"/>
                  </a:cubicBezTo>
                  <a:cubicBezTo>
                    <a:pt x="736307" y="369587"/>
                    <a:pt x="630537" y="263817"/>
                    <a:pt x="500062" y="263817"/>
                  </a:cubicBezTo>
                  <a:close/>
                  <a:moveTo>
                    <a:pt x="500063" y="0"/>
                  </a:moveTo>
                  <a:cubicBezTo>
                    <a:pt x="776240" y="0"/>
                    <a:pt x="1000126" y="223886"/>
                    <a:pt x="1000126" y="500063"/>
                  </a:cubicBezTo>
                  <a:cubicBezTo>
                    <a:pt x="1000126" y="776240"/>
                    <a:pt x="776240" y="1000126"/>
                    <a:pt x="500063" y="1000126"/>
                  </a:cubicBezTo>
                  <a:cubicBezTo>
                    <a:pt x="223886" y="1000126"/>
                    <a:pt x="0" y="776240"/>
                    <a:pt x="0" y="500063"/>
                  </a:cubicBezTo>
                  <a:cubicBezTo>
                    <a:pt x="0" y="223886"/>
                    <a:pt x="223886" y="0"/>
                    <a:pt x="500063"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椭圆 4"/>
            <p:cNvSpPr/>
            <p:nvPr/>
          </p:nvSpPr>
          <p:spPr>
            <a:xfrm>
              <a:off x="506873" y="436297"/>
              <a:ext cx="189625" cy="1896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Tree>
    <p:extLst>
      <p:ext uri="{BB962C8B-B14F-4D97-AF65-F5344CB8AC3E}">
        <p14:creationId xmlns:p14="http://schemas.microsoft.com/office/powerpoint/2010/main" val="2385481477"/>
      </p:ext>
    </p:extLst>
  </p:cSld>
  <p:clrMapOvr>
    <a:masterClrMapping/>
  </p:clrMapOvr>
  <p:transition advClick="0" advTm="0">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a:off x="1689577" y="3178393"/>
            <a:ext cx="638555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剪去对角的矩形 3"/>
          <p:cNvSpPr/>
          <p:nvPr/>
        </p:nvSpPr>
        <p:spPr>
          <a:xfrm>
            <a:off x="785738" y="436297"/>
            <a:ext cx="8652552" cy="1034772"/>
          </a:xfrm>
          <a:prstGeom prst="snip2DiagRect">
            <a:avLst>
              <a:gd name="adj1" fmla="val 0"/>
              <a:gd name="adj2" fmla="val 24031"/>
            </a:avLst>
          </a:prstGeom>
          <a:solidFill>
            <a:srgbClr val="5E86C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矩形 6"/>
          <p:cNvSpPr/>
          <p:nvPr/>
        </p:nvSpPr>
        <p:spPr>
          <a:xfrm>
            <a:off x="1071945" y="436297"/>
            <a:ext cx="8069320" cy="10347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altLang="zh-TW" sz="2000" b="1" dirty="0">
                <a:solidFill>
                  <a:prstClr val="white"/>
                </a:solidFill>
              </a:rPr>
              <a:t>Q4</a:t>
            </a:r>
            <a:r>
              <a:rPr lang="zh-TW" altLang="en-US" sz="2000" b="1" dirty="0">
                <a:solidFill>
                  <a:prstClr val="white"/>
                </a:solidFill>
              </a:rPr>
              <a:t>水靈科技從統立開發接手此案後，對於系統做出什麼改革來滿足使用者的期待</a:t>
            </a:r>
            <a:r>
              <a:rPr lang="en-US" altLang="zh-TW" sz="2000" b="1" dirty="0">
                <a:solidFill>
                  <a:prstClr val="white"/>
                </a:solidFill>
              </a:rPr>
              <a:t>?</a:t>
            </a:r>
            <a:r>
              <a:rPr lang="zh-TW" altLang="en-US" sz="2000" b="1" dirty="0">
                <a:solidFill>
                  <a:prstClr val="white"/>
                </a:solidFill>
              </a:rPr>
              <a:t>考量的因素是什麼</a:t>
            </a:r>
            <a:r>
              <a:rPr lang="en-US" altLang="zh-TW" sz="2000" b="1" dirty="0" smtClean="0">
                <a:solidFill>
                  <a:prstClr val="white"/>
                </a:solidFill>
              </a:rPr>
              <a:t>?</a:t>
            </a:r>
            <a:endParaRPr lang="zh-CN" altLang="en-US" sz="2000" b="1" dirty="0">
              <a:solidFill>
                <a:prstClr val="white"/>
              </a:solidFill>
            </a:endParaRPr>
          </a:p>
        </p:txBody>
      </p:sp>
      <p:grpSp>
        <p:nvGrpSpPr>
          <p:cNvPr id="8" name="群組 7"/>
          <p:cNvGrpSpPr/>
          <p:nvPr/>
        </p:nvGrpSpPr>
        <p:grpSpPr>
          <a:xfrm>
            <a:off x="352254" y="237198"/>
            <a:ext cx="576588" cy="576588"/>
            <a:chOff x="241685" y="171110"/>
            <a:chExt cx="720000" cy="720000"/>
          </a:xfrm>
        </p:grpSpPr>
        <p:sp>
          <p:nvSpPr>
            <p:cNvPr id="9" name="任意多边形 8"/>
            <p:cNvSpPr/>
            <p:nvPr/>
          </p:nvSpPr>
          <p:spPr>
            <a:xfrm>
              <a:off x="241685" y="171110"/>
              <a:ext cx="720000" cy="720000"/>
            </a:xfrm>
            <a:custGeom>
              <a:avLst/>
              <a:gdLst>
                <a:gd name="connsiteX0" fmla="*/ 500062 w 1000126"/>
                <a:gd name="connsiteY0" fmla="*/ 263817 h 1000126"/>
                <a:gd name="connsiteX1" fmla="*/ 263817 w 1000126"/>
                <a:gd name="connsiteY1" fmla="*/ 500062 h 1000126"/>
                <a:gd name="connsiteX2" fmla="*/ 500062 w 1000126"/>
                <a:gd name="connsiteY2" fmla="*/ 736307 h 1000126"/>
                <a:gd name="connsiteX3" fmla="*/ 736307 w 1000126"/>
                <a:gd name="connsiteY3" fmla="*/ 500062 h 1000126"/>
                <a:gd name="connsiteX4" fmla="*/ 500062 w 1000126"/>
                <a:gd name="connsiteY4" fmla="*/ 263817 h 1000126"/>
                <a:gd name="connsiteX5" fmla="*/ 500063 w 1000126"/>
                <a:gd name="connsiteY5" fmla="*/ 0 h 1000126"/>
                <a:gd name="connsiteX6" fmla="*/ 1000126 w 1000126"/>
                <a:gd name="connsiteY6" fmla="*/ 500063 h 1000126"/>
                <a:gd name="connsiteX7" fmla="*/ 500063 w 1000126"/>
                <a:gd name="connsiteY7" fmla="*/ 1000126 h 1000126"/>
                <a:gd name="connsiteX8" fmla="*/ 0 w 1000126"/>
                <a:gd name="connsiteY8" fmla="*/ 500063 h 1000126"/>
                <a:gd name="connsiteX9" fmla="*/ 500063 w 1000126"/>
                <a:gd name="connsiteY9" fmla="*/ 0 h 100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126" h="1000126">
                  <a:moveTo>
                    <a:pt x="500062" y="263817"/>
                  </a:moveTo>
                  <a:cubicBezTo>
                    <a:pt x="369587" y="263817"/>
                    <a:pt x="263817" y="369587"/>
                    <a:pt x="263817" y="500062"/>
                  </a:cubicBezTo>
                  <a:cubicBezTo>
                    <a:pt x="263817" y="630537"/>
                    <a:pt x="369587" y="736307"/>
                    <a:pt x="500062" y="736307"/>
                  </a:cubicBezTo>
                  <a:cubicBezTo>
                    <a:pt x="630537" y="736307"/>
                    <a:pt x="736307" y="630537"/>
                    <a:pt x="736307" y="500062"/>
                  </a:cubicBezTo>
                  <a:cubicBezTo>
                    <a:pt x="736307" y="369587"/>
                    <a:pt x="630537" y="263817"/>
                    <a:pt x="500062" y="263817"/>
                  </a:cubicBezTo>
                  <a:close/>
                  <a:moveTo>
                    <a:pt x="500063" y="0"/>
                  </a:moveTo>
                  <a:cubicBezTo>
                    <a:pt x="776240" y="0"/>
                    <a:pt x="1000126" y="223886"/>
                    <a:pt x="1000126" y="500063"/>
                  </a:cubicBezTo>
                  <a:cubicBezTo>
                    <a:pt x="1000126" y="776240"/>
                    <a:pt x="776240" y="1000126"/>
                    <a:pt x="500063" y="1000126"/>
                  </a:cubicBezTo>
                  <a:cubicBezTo>
                    <a:pt x="223886" y="1000126"/>
                    <a:pt x="0" y="776240"/>
                    <a:pt x="0" y="500063"/>
                  </a:cubicBezTo>
                  <a:cubicBezTo>
                    <a:pt x="0" y="223886"/>
                    <a:pt x="223886" y="0"/>
                    <a:pt x="500063"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椭圆 4"/>
            <p:cNvSpPr/>
            <p:nvPr/>
          </p:nvSpPr>
          <p:spPr>
            <a:xfrm>
              <a:off x="506873" y="436297"/>
              <a:ext cx="189625" cy="1896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10" name="矩形 9"/>
          <p:cNvSpPr/>
          <p:nvPr/>
        </p:nvSpPr>
        <p:spPr>
          <a:xfrm>
            <a:off x="906249" y="1934774"/>
            <a:ext cx="8671145" cy="2807372"/>
          </a:xfrm>
          <a:prstGeom prst="rect">
            <a:avLst/>
          </a:prstGeom>
        </p:spPr>
        <p:txBody>
          <a:bodyPr wrap="square">
            <a:spAutoFit/>
          </a:bodyPr>
          <a:lstStyle/>
          <a:p>
            <a:pPr marL="457200" indent="-457200" algn="just">
              <a:lnSpc>
                <a:spcPct val="150000"/>
              </a:lnSpc>
              <a:buFont typeface="Arial" panose="020B0604020202020204" pitchFamily="34" charset="0"/>
              <a:buChar char="•"/>
            </a:pPr>
            <a:r>
              <a:rPr lang="zh-TW" altLang="en-US" sz="2000" dirty="0" smtClean="0">
                <a:solidFill>
                  <a:srgbClr val="2F5597"/>
                </a:solidFill>
              </a:rPr>
              <a:t>追蹤</a:t>
            </a:r>
            <a:r>
              <a:rPr lang="zh-TW" altLang="en-US" sz="2000" dirty="0">
                <a:solidFill>
                  <a:srgbClr val="2F5597"/>
                </a:solidFill>
              </a:rPr>
              <a:t>機制：在腳踏車龍頭上崁進</a:t>
            </a:r>
            <a:r>
              <a:rPr lang="en-US" altLang="zh-TW" sz="2000" dirty="0">
                <a:solidFill>
                  <a:srgbClr val="2F5597"/>
                </a:solidFill>
              </a:rPr>
              <a:t>RFID</a:t>
            </a:r>
            <a:r>
              <a:rPr lang="zh-TW" altLang="en-US" sz="2000" dirty="0">
                <a:solidFill>
                  <a:srgbClr val="2F5597"/>
                </a:solidFill>
              </a:rPr>
              <a:t>的鎖舌，裡面含有車身晶片、流水號、烙碼、後車輪鎖號碼。</a:t>
            </a:r>
          </a:p>
          <a:p>
            <a:pPr marL="457200" indent="-457200" algn="just">
              <a:lnSpc>
                <a:spcPct val="150000"/>
              </a:lnSpc>
              <a:buFont typeface="Arial" panose="020B0604020202020204" pitchFamily="34" charset="0"/>
              <a:buChar char="•"/>
            </a:pPr>
            <a:r>
              <a:rPr lang="zh-TW" altLang="en-US" sz="2000" dirty="0" smtClean="0">
                <a:solidFill>
                  <a:srgbClr val="2F5597"/>
                </a:solidFill>
              </a:rPr>
              <a:t>腳踏車</a:t>
            </a:r>
            <a:r>
              <a:rPr lang="zh-TW" altLang="en-US" sz="2000" dirty="0">
                <a:solidFill>
                  <a:srgbClr val="2F5597"/>
                </a:solidFill>
              </a:rPr>
              <a:t>品質：為了防止長期日曬雨淋使得腳踏車機件生鏽損毀，將車頭換成鋁合金材質。</a:t>
            </a:r>
          </a:p>
          <a:p>
            <a:pPr marL="457200" indent="-457200" algn="just">
              <a:lnSpc>
                <a:spcPct val="150000"/>
              </a:lnSpc>
              <a:buFont typeface="Arial" panose="020B0604020202020204" pitchFamily="34" charset="0"/>
              <a:buChar char="•"/>
            </a:pPr>
            <a:r>
              <a:rPr lang="zh-TW" altLang="en-US" sz="2000" dirty="0" smtClean="0">
                <a:solidFill>
                  <a:srgbClr val="2F5597"/>
                </a:solidFill>
              </a:rPr>
              <a:t>金</a:t>
            </a:r>
            <a:r>
              <a:rPr lang="zh-TW" altLang="en-US" sz="2000" dirty="0">
                <a:solidFill>
                  <a:srgbClr val="2F5597"/>
                </a:solidFill>
              </a:rPr>
              <a:t>流系統加入信用卡付費功能：將原本只有用會員卡才能租借腳踏車的方式，增加信用卡租借功能。</a:t>
            </a:r>
          </a:p>
        </p:txBody>
      </p:sp>
    </p:spTree>
    <p:extLst>
      <p:ext uri="{BB962C8B-B14F-4D97-AF65-F5344CB8AC3E}">
        <p14:creationId xmlns:p14="http://schemas.microsoft.com/office/powerpoint/2010/main" val="3964794118"/>
      </p:ext>
    </p:extLst>
  </p:cSld>
  <p:clrMapOvr>
    <a:masterClrMapping/>
  </p:clrMapOvr>
  <p:transition advClick="0" advTm="0">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a:off x="1689577" y="3178393"/>
            <a:ext cx="638555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剪去对角的矩形 3"/>
          <p:cNvSpPr/>
          <p:nvPr/>
        </p:nvSpPr>
        <p:spPr>
          <a:xfrm>
            <a:off x="785738" y="436297"/>
            <a:ext cx="8652552" cy="1034772"/>
          </a:xfrm>
          <a:prstGeom prst="snip2DiagRect">
            <a:avLst>
              <a:gd name="adj1" fmla="val 0"/>
              <a:gd name="adj2" fmla="val 24031"/>
            </a:avLst>
          </a:prstGeom>
          <a:solidFill>
            <a:srgbClr val="5E86C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矩形 6"/>
          <p:cNvSpPr/>
          <p:nvPr/>
        </p:nvSpPr>
        <p:spPr>
          <a:xfrm>
            <a:off x="1071945" y="436297"/>
            <a:ext cx="8069320" cy="10347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altLang="zh-TW" sz="2000" b="1" dirty="0">
                <a:solidFill>
                  <a:prstClr val="white"/>
                </a:solidFill>
              </a:rPr>
              <a:t>Q4</a:t>
            </a:r>
            <a:r>
              <a:rPr lang="zh-TW" altLang="en-US" sz="2000" b="1" dirty="0" smtClean="0">
                <a:solidFill>
                  <a:prstClr val="white"/>
                </a:solidFill>
              </a:rPr>
              <a:t>水靈</a:t>
            </a:r>
            <a:r>
              <a:rPr lang="zh-TW" altLang="en-US" sz="2000" b="1" dirty="0">
                <a:solidFill>
                  <a:prstClr val="white"/>
                </a:solidFill>
              </a:rPr>
              <a:t>科技從統立開發接手此案後，對於系統做出什麼改革來滿足使用者的</a:t>
            </a:r>
            <a:r>
              <a:rPr lang="zh-TW" altLang="en-US" sz="2000" b="1" dirty="0" smtClean="0">
                <a:solidFill>
                  <a:prstClr val="white"/>
                </a:solidFill>
              </a:rPr>
              <a:t>期待</a:t>
            </a:r>
            <a:r>
              <a:rPr lang="en-US" altLang="zh-TW" sz="2000" b="1" dirty="0" smtClean="0">
                <a:solidFill>
                  <a:prstClr val="white"/>
                </a:solidFill>
              </a:rPr>
              <a:t>?</a:t>
            </a:r>
            <a:r>
              <a:rPr lang="zh-TW" altLang="en-US" sz="2000" b="1" dirty="0" smtClean="0">
                <a:solidFill>
                  <a:prstClr val="white"/>
                </a:solidFill>
              </a:rPr>
              <a:t>考量的</a:t>
            </a:r>
            <a:r>
              <a:rPr lang="zh-TW" altLang="en-US" sz="2000" b="1" dirty="0">
                <a:solidFill>
                  <a:prstClr val="white"/>
                </a:solidFill>
              </a:rPr>
              <a:t>因素是</a:t>
            </a:r>
            <a:r>
              <a:rPr lang="zh-TW" altLang="en-US" sz="2000" b="1" dirty="0" smtClean="0">
                <a:solidFill>
                  <a:prstClr val="white"/>
                </a:solidFill>
              </a:rPr>
              <a:t>什麼</a:t>
            </a:r>
            <a:r>
              <a:rPr lang="en-US" altLang="zh-TW" sz="2000" b="1" dirty="0" smtClean="0">
                <a:solidFill>
                  <a:prstClr val="white"/>
                </a:solidFill>
              </a:rPr>
              <a:t>?(</a:t>
            </a:r>
            <a:r>
              <a:rPr lang="zh-TW" altLang="en-US" sz="2000" b="1" dirty="0" smtClean="0">
                <a:solidFill>
                  <a:prstClr val="white"/>
                </a:solidFill>
              </a:rPr>
              <a:t>續</a:t>
            </a:r>
            <a:r>
              <a:rPr lang="en-US" altLang="zh-TW" sz="2000" b="1" dirty="0" smtClean="0">
                <a:solidFill>
                  <a:prstClr val="white"/>
                </a:solidFill>
              </a:rPr>
              <a:t>1)</a:t>
            </a:r>
            <a:endParaRPr lang="zh-CN" altLang="en-US" sz="2000" b="1" dirty="0">
              <a:solidFill>
                <a:prstClr val="white"/>
              </a:solidFill>
            </a:endParaRPr>
          </a:p>
        </p:txBody>
      </p:sp>
      <p:grpSp>
        <p:nvGrpSpPr>
          <p:cNvPr id="8" name="群組 7"/>
          <p:cNvGrpSpPr/>
          <p:nvPr/>
        </p:nvGrpSpPr>
        <p:grpSpPr>
          <a:xfrm>
            <a:off x="352254" y="237198"/>
            <a:ext cx="576588" cy="576588"/>
            <a:chOff x="241685" y="171110"/>
            <a:chExt cx="720000" cy="720000"/>
          </a:xfrm>
        </p:grpSpPr>
        <p:sp>
          <p:nvSpPr>
            <p:cNvPr id="9" name="任意多边形 8"/>
            <p:cNvSpPr/>
            <p:nvPr/>
          </p:nvSpPr>
          <p:spPr>
            <a:xfrm>
              <a:off x="241685" y="171110"/>
              <a:ext cx="720000" cy="720000"/>
            </a:xfrm>
            <a:custGeom>
              <a:avLst/>
              <a:gdLst>
                <a:gd name="connsiteX0" fmla="*/ 500062 w 1000126"/>
                <a:gd name="connsiteY0" fmla="*/ 263817 h 1000126"/>
                <a:gd name="connsiteX1" fmla="*/ 263817 w 1000126"/>
                <a:gd name="connsiteY1" fmla="*/ 500062 h 1000126"/>
                <a:gd name="connsiteX2" fmla="*/ 500062 w 1000126"/>
                <a:gd name="connsiteY2" fmla="*/ 736307 h 1000126"/>
                <a:gd name="connsiteX3" fmla="*/ 736307 w 1000126"/>
                <a:gd name="connsiteY3" fmla="*/ 500062 h 1000126"/>
                <a:gd name="connsiteX4" fmla="*/ 500062 w 1000126"/>
                <a:gd name="connsiteY4" fmla="*/ 263817 h 1000126"/>
                <a:gd name="connsiteX5" fmla="*/ 500063 w 1000126"/>
                <a:gd name="connsiteY5" fmla="*/ 0 h 1000126"/>
                <a:gd name="connsiteX6" fmla="*/ 1000126 w 1000126"/>
                <a:gd name="connsiteY6" fmla="*/ 500063 h 1000126"/>
                <a:gd name="connsiteX7" fmla="*/ 500063 w 1000126"/>
                <a:gd name="connsiteY7" fmla="*/ 1000126 h 1000126"/>
                <a:gd name="connsiteX8" fmla="*/ 0 w 1000126"/>
                <a:gd name="connsiteY8" fmla="*/ 500063 h 1000126"/>
                <a:gd name="connsiteX9" fmla="*/ 500063 w 1000126"/>
                <a:gd name="connsiteY9" fmla="*/ 0 h 100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126" h="1000126">
                  <a:moveTo>
                    <a:pt x="500062" y="263817"/>
                  </a:moveTo>
                  <a:cubicBezTo>
                    <a:pt x="369587" y="263817"/>
                    <a:pt x="263817" y="369587"/>
                    <a:pt x="263817" y="500062"/>
                  </a:cubicBezTo>
                  <a:cubicBezTo>
                    <a:pt x="263817" y="630537"/>
                    <a:pt x="369587" y="736307"/>
                    <a:pt x="500062" y="736307"/>
                  </a:cubicBezTo>
                  <a:cubicBezTo>
                    <a:pt x="630537" y="736307"/>
                    <a:pt x="736307" y="630537"/>
                    <a:pt x="736307" y="500062"/>
                  </a:cubicBezTo>
                  <a:cubicBezTo>
                    <a:pt x="736307" y="369587"/>
                    <a:pt x="630537" y="263817"/>
                    <a:pt x="500062" y="263817"/>
                  </a:cubicBezTo>
                  <a:close/>
                  <a:moveTo>
                    <a:pt x="500063" y="0"/>
                  </a:moveTo>
                  <a:cubicBezTo>
                    <a:pt x="776240" y="0"/>
                    <a:pt x="1000126" y="223886"/>
                    <a:pt x="1000126" y="500063"/>
                  </a:cubicBezTo>
                  <a:cubicBezTo>
                    <a:pt x="1000126" y="776240"/>
                    <a:pt x="776240" y="1000126"/>
                    <a:pt x="500063" y="1000126"/>
                  </a:cubicBezTo>
                  <a:cubicBezTo>
                    <a:pt x="223886" y="1000126"/>
                    <a:pt x="0" y="776240"/>
                    <a:pt x="0" y="500063"/>
                  </a:cubicBezTo>
                  <a:cubicBezTo>
                    <a:pt x="0" y="223886"/>
                    <a:pt x="223886" y="0"/>
                    <a:pt x="500063"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椭圆 4"/>
            <p:cNvSpPr/>
            <p:nvPr/>
          </p:nvSpPr>
          <p:spPr>
            <a:xfrm>
              <a:off x="506873" y="436297"/>
              <a:ext cx="189625" cy="1896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10" name="矩形 9"/>
          <p:cNvSpPr/>
          <p:nvPr/>
        </p:nvSpPr>
        <p:spPr>
          <a:xfrm>
            <a:off x="906249" y="1934774"/>
            <a:ext cx="8671145" cy="3269036"/>
          </a:xfrm>
          <a:prstGeom prst="rect">
            <a:avLst/>
          </a:prstGeom>
        </p:spPr>
        <p:txBody>
          <a:bodyPr wrap="square">
            <a:spAutoFit/>
          </a:bodyPr>
          <a:lstStyle/>
          <a:p>
            <a:pPr marL="457200" indent="-457200" algn="just">
              <a:lnSpc>
                <a:spcPct val="150000"/>
              </a:lnSpc>
              <a:buFont typeface="Arial" panose="020B0604020202020204" pitchFamily="34" charset="0"/>
              <a:buChar char="•"/>
            </a:pPr>
            <a:r>
              <a:rPr lang="zh-TW" altLang="en-US" sz="2000" dirty="0" smtClean="0">
                <a:solidFill>
                  <a:srgbClr val="2F5597"/>
                </a:solidFill>
              </a:rPr>
              <a:t>作業系統</a:t>
            </a:r>
            <a:r>
              <a:rPr lang="zh-TW" altLang="en-US" sz="2000" dirty="0">
                <a:solidFill>
                  <a:srgbClr val="2F5597"/>
                </a:solidFill>
              </a:rPr>
              <a:t>建立：租賃資訊系統硬體設施有鎖舌組 </a:t>
            </a:r>
            <a:r>
              <a:rPr lang="en-US" altLang="zh-TW" sz="2000" dirty="0">
                <a:solidFill>
                  <a:srgbClr val="2F5597"/>
                </a:solidFill>
              </a:rPr>
              <a:t>4500 </a:t>
            </a:r>
            <a:r>
              <a:rPr lang="zh-TW" altLang="en-US" sz="2000" dirty="0">
                <a:solidFill>
                  <a:srgbClr val="2F5597"/>
                </a:solidFill>
              </a:rPr>
              <a:t>個、自動化中控台 </a:t>
            </a:r>
            <a:r>
              <a:rPr lang="en-US" altLang="zh-TW" sz="2000" dirty="0">
                <a:solidFill>
                  <a:srgbClr val="2F5597"/>
                </a:solidFill>
              </a:rPr>
              <a:t>74 </a:t>
            </a:r>
            <a:r>
              <a:rPr lang="zh-TW" altLang="en-US" sz="2000" dirty="0">
                <a:solidFill>
                  <a:srgbClr val="2F5597"/>
                </a:solidFill>
              </a:rPr>
              <a:t>座、電子鎖車座約 </a:t>
            </a:r>
            <a:r>
              <a:rPr lang="en-US" altLang="zh-TW" sz="2000" dirty="0">
                <a:solidFill>
                  <a:srgbClr val="2F5597"/>
                </a:solidFill>
              </a:rPr>
              <a:t>2292</a:t>
            </a:r>
            <a:r>
              <a:rPr lang="zh-TW" altLang="en-US" sz="2000" dirty="0">
                <a:solidFill>
                  <a:srgbClr val="2F5597"/>
                </a:solidFill>
              </a:rPr>
              <a:t>座、有人服務租賃站車務硬體設施，及後台服務中心資料庫主機等。硬體設施已分散建置 於全市各地 </a:t>
            </a:r>
            <a:r>
              <a:rPr lang="en-US" altLang="zh-TW" sz="2000" dirty="0">
                <a:solidFill>
                  <a:srgbClr val="2F5597"/>
                </a:solidFill>
              </a:rPr>
              <a:t>74 </a:t>
            </a:r>
            <a:r>
              <a:rPr lang="zh-TW" altLang="en-US" sz="2000" dirty="0">
                <a:solidFill>
                  <a:srgbClr val="2F5597"/>
                </a:solidFill>
              </a:rPr>
              <a:t>個全自動租賃站及監控</a:t>
            </a:r>
            <a:r>
              <a:rPr lang="zh-TW" altLang="en-US" sz="2000" dirty="0" smtClean="0">
                <a:solidFill>
                  <a:srgbClr val="2F5597"/>
                </a:solidFill>
              </a:rPr>
              <a:t>中心。</a:t>
            </a:r>
            <a:endParaRPr lang="en-US" altLang="zh-TW" sz="2000" dirty="0" smtClean="0">
              <a:solidFill>
                <a:srgbClr val="2F5597"/>
              </a:solidFill>
            </a:endParaRPr>
          </a:p>
          <a:p>
            <a:pPr marL="457200" indent="-457200" algn="just">
              <a:lnSpc>
                <a:spcPct val="150000"/>
              </a:lnSpc>
              <a:buFont typeface="Arial" panose="020B0604020202020204" pitchFamily="34" charset="0"/>
              <a:buChar char="•"/>
            </a:pPr>
            <a:r>
              <a:rPr lang="zh-TW" altLang="en-US" sz="2000" dirty="0" smtClean="0">
                <a:solidFill>
                  <a:srgbClr val="2F5597"/>
                </a:solidFill>
              </a:rPr>
              <a:t>自動化</a:t>
            </a:r>
            <a:r>
              <a:rPr lang="zh-TW" altLang="en-US" sz="2000" dirty="0">
                <a:solidFill>
                  <a:srgbClr val="2F5597"/>
                </a:solidFill>
              </a:rPr>
              <a:t>中控台：自動化中控台即是在每個站點，民眾可以自助取還腳踏車的自動化辦理平台。也新增</a:t>
            </a:r>
            <a:r>
              <a:rPr lang="en-US" altLang="zh-TW" sz="2000" dirty="0">
                <a:solidFill>
                  <a:srgbClr val="2F5597"/>
                </a:solidFill>
              </a:rPr>
              <a:t>LED</a:t>
            </a:r>
            <a:r>
              <a:rPr lang="zh-TW" altLang="en-US" sz="2000" dirty="0">
                <a:solidFill>
                  <a:srgbClr val="2F5597"/>
                </a:solidFill>
              </a:rPr>
              <a:t>夜間照明燈，使得民眾在借還車時更安全且方便。</a:t>
            </a:r>
          </a:p>
        </p:txBody>
      </p:sp>
    </p:spTree>
    <p:extLst>
      <p:ext uri="{BB962C8B-B14F-4D97-AF65-F5344CB8AC3E}">
        <p14:creationId xmlns:p14="http://schemas.microsoft.com/office/powerpoint/2010/main" val="3225812685"/>
      </p:ext>
    </p:extLst>
  </p:cSld>
  <p:clrMapOvr>
    <a:masterClrMapping/>
  </p:clrMapOvr>
  <p:transition advClick="0" advTm="0">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a:off x="1689577" y="3178393"/>
            <a:ext cx="638555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剪去对角的矩形 3"/>
          <p:cNvSpPr/>
          <p:nvPr/>
        </p:nvSpPr>
        <p:spPr>
          <a:xfrm>
            <a:off x="785738" y="436297"/>
            <a:ext cx="8652552" cy="1034772"/>
          </a:xfrm>
          <a:prstGeom prst="snip2DiagRect">
            <a:avLst>
              <a:gd name="adj1" fmla="val 0"/>
              <a:gd name="adj2" fmla="val 24031"/>
            </a:avLst>
          </a:prstGeom>
          <a:solidFill>
            <a:srgbClr val="5E86C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矩形 6"/>
          <p:cNvSpPr/>
          <p:nvPr/>
        </p:nvSpPr>
        <p:spPr>
          <a:xfrm>
            <a:off x="1071945" y="436297"/>
            <a:ext cx="8069320" cy="10347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altLang="zh-TW" sz="2000" b="1" dirty="0">
                <a:solidFill>
                  <a:prstClr val="white"/>
                </a:solidFill>
              </a:rPr>
              <a:t>Q4</a:t>
            </a:r>
            <a:r>
              <a:rPr lang="zh-TW" altLang="en-US" sz="2000" b="1" dirty="0">
                <a:solidFill>
                  <a:prstClr val="white"/>
                </a:solidFill>
              </a:rPr>
              <a:t>水靈科技從統立開發接手此案後，對於系統做出什麼改革來滿足使用者的期待</a:t>
            </a:r>
            <a:r>
              <a:rPr lang="en-US" altLang="zh-TW" sz="2000" b="1" dirty="0">
                <a:solidFill>
                  <a:prstClr val="white"/>
                </a:solidFill>
              </a:rPr>
              <a:t>?</a:t>
            </a:r>
            <a:r>
              <a:rPr lang="zh-TW" altLang="en-US" sz="2000" b="1" dirty="0">
                <a:solidFill>
                  <a:prstClr val="white"/>
                </a:solidFill>
              </a:rPr>
              <a:t>考量的因素是什麼</a:t>
            </a:r>
            <a:r>
              <a:rPr lang="en-US" altLang="zh-TW" sz="2000" b="1" dirty="0">
                <a:solidFill>
                  <a:prstClr val="white"/>
                </a:solidFill>
              </a:rPr>
              <a:t>?(</a:t>
            </a:r>
            <a:r>
              <a:rPr lang="zh-TW" altLang="en-US" sz="2000" b="1" dirty="0" smtClean="0">
                <a:solidFill>
                  <a:prstClr val="white"/>
                </a:solidFill>
              </a:rPr>
              <a:t>續</a:t>
            </a:r>
            <a:r>
              <a:rPr lang="en-US" altLang="zh-TW" sz="2000" b="1" dirty="0" smtClean="0">
                <a:solidFill>
                  <a:prstClr val="white"/>
                </a:solidFill>
              </a:rPr>
              <a:t>2)</a:t>
            </a:r>
            <a:endParaRPr lang="zh-CN" altLang="en-US" sz="2000" b="1" dirty="0">
              <a:solidFill>
                <a:prstClr val="white"/>
              </a:solidFill>
            </a:endParaRPr>
          </a:p>
        </p:txBody>
      </p:sp>
      <p:grpSp>
        <p:nvGrpSpPr>
          <p:cNvPr id="8" name="群組 7"/>
          <p:cNvGrpSpPr/>
          <p:nvPr/>
        </p:nvGrpSpPr>
        <p:grpSpPr>
          <a:xfrm>
            <a:off x="352254" y="237198"/>
            <a:ext cx="576588" cy="576588"/>
            <a:chOff x="241685" y="171110"/>
            <a:chExt cx="720000" cy="720000"/>
          </a:xfrm>
        </p:grpSpPr>
        <p:sp>
          <p:nvSpPr>
            <p:cNvPr id="9" name="任意多边形 8"/>
            <p:cNvSpPr/>
            <p:nvPr/>
          </p:nvSpPr>
          <p:spPr>
            <a:xfrm>
              <a:off x="241685" y="171110"/>
              <a:ext cx="720000" cy="720000"/>
            </a:xfrm>
            <a:custGeom>
              <a:avLst/>
              <a:gdLst>
                <a:gd name="connsiteX0" fmla="*/ 500062 w 1000126"/>
                <a:gd name="connsiteY0" fmla="*/ 263817 h 1000126"/>
                <a:gd name="connsiteX1" fmla="*/ 263817 w 1000126"/>
                <a:gd name="connsiteY1" fmla="*/ 500062 h 1000126"/>
                <a:gd name="connsiteX2" fmla="*/ 500062 w 1000126"/>
                <a:gd name="connsiteY2" fmla="*/ 736307 h 1000126"/>
                <a:gd name="connsiteX3" fmla="*/ 736307 w 1000126"/>
                <a:gd name="connsiteY3" fmla="*/ 500062 h 1000126"/>
                <a:gd name="connsiteX4" fmla="*/ 500062 w 1000126"/>
                <a:gd name="connsiteY4" fmla="*/ 263817 h 1000126"/>
                <a:gd name="connsiteX5" fmla="*/ 500063 w 1000126"/>
                <a:gd name="connsiteY5" fmla="*/ 0 h 1000126"/>
                <a:gd name="connsiteX6" fmla="*/ 1000126 w 1000126"/>
                <a:gd name="connsiteY6" fmla="*/ 500063 h 1000126"/>
                <a:gd name="connsiteX7" fmla="*/ 500063 w 1000126"/>
                <a:gd name="connsiteY7" fmla="*/ 1000126 h 1000126"/>
                <a:gd name="connsiteX8" fmla="*/ 0 w 1000126"/>
                <a:gd name="connsiteY8" fmla="*/ 500063 h 1000126"/>
                <a:gd name="connsiteX9" fmla="*/ 500063 w 1000126"/>
                <a:gd name="connsiteY9" fmla="*/ 0 h 100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126" h="1000126">
                  <a:moveTo>
                    <a:pt x="500062" y="263817"/>
                  </a:moveTo>
                  <a:cubicBezTo>
                    <a:pt x="369587" y="263817"/>
                    <a:pt x="263817" y="369587"/>
                    <a:pt x="263817" y="500062"/>
                  </a:cubicBezTo>
                  <a:cubicBezTo>
                    <a:pt x="263817" y="630537"/>
                    <a:pt x="369587" y="736307"/>
                    <a:pt x="500062" y="736307"/>
                  </a:cubicBezTo>
                  <a:cubicBezTo>
                    <a:pt x="630537" y="736307"/>
                    <a:pt x="736307" y="630537"/>
                    <a:pt x="736307" y="500062"/>
                  </a:cubicBezTo>
                  <a:cubicBezTo>
                    <a:pt x="736307" y="369587"/>
                    <a:pt x="630537" y="263817"/>
                    <a:pt x="500062" y="263817"/>
                  </a:cubicBezTo>
                  <a:close/>
                  <a:moveTo>
                    <a:pt x="500063" y="0"/>
                  </a:moveTo>
                  <a:cubicBezTo>
                    <a:pt x="776240" y="0"/>
                    <a:pt x="1000126" y="223886"/>
                    <a:pt x="1000126" y="500063"/>
                  </a:cubicBezTo>
                  <a:cubicBezTo>
                    <a:pt x="1000126" y="776240"/>
                    <a:pt x="776240" y="1000126"/>
                    <a:pt x="500063" y="1000126"/>
                  </a:cubicBezTo>
                  <a:cubicBezTo>
                    <a:pt x="223886" y="1000126"/>
                    <a:pt x="0" y="776240"/>
                    <a:pt x="0" y="500063"/>
                  </a:cubicBezTo>
                  <a:cubicBezTo>
                    <a:pt x="0" y="223886"/>
                    <a:pt x="223886" y="0"/>
                    <a:pt x="500063"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椭圆 4"/>
            <p:cNvSpPr/>
            <p:nvPr/>
          </p:nvSpPr>
          <p:spPr>
            <a:xfrm>
              <a:off x="506873" y="436297"/>
              <a:ext cx="189625" cy="1896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10" name="矩形 9"/>
          <p:cNvSpPr/>
          <p:nvPr/>
        </p:nvSpPr>
        <p:spPr>
          <a:xfrm>
            <a:off x="851791" y="1905506"/>
            <a:ext cx="8671145" cy="3277820"/>
          </a:xfrm>
          <a:prstGeom prst="rect">
            <a:avLst/>
          </a:prstGeom>
        </p:spPr>
        <p:txBody>
          <a:bodyPr wrap="square">
            <a:spAutoFit/>
          </a:bodyPr>
          <a:lstStyle/>
          <a:p>
            <a:pPr marL="457200" indent="-457200" algn="just">
              <a:lnSpc>
                <a:spcPct val="150000"/>
              </a:lnSpc>
              <a:buFont typeface="Arial" panose="020B0604020202020204" pitchFamily="34" charset="0"/>
              <a:buChar char="•"/>
            </a:pPr>
            <a:r>
              <a:rPr lang="en-US" altLang="zh-TW" sz="2000" dirty="0" smtClean="0">
                <a:solidFill>
                  <a:srgbClr val="2F5597"/>
                </a:solidFill>
              </a:rPr>
              <a:t>Web </a:t>
            </a:r>
            <a:r>
              <a:rPr lang="zh-TW" altLang="en-US" sz="2000" dirty="0">
                <a:solidFill>
                  <a:srgbClr val="2F5597"/>
                </a:solidFill>
              </a:rPr>
              <a:t>化後台管理系統：租賃資訊系統軟體設施則有租賃卡務、網頁端、遠端控制等軟體資料庫控制軟體</a:t>
            </a:r>
            <a:r>
              <a:rPr lang="zh-TW" altLang="en-US" sz="2000" dirty="0" smtClean="0">
                <a:solidFill>
                  <a:srgbClr val="2F5597"/>
                </a:solidFill>
              </a:rPr>
              <a:t>、員</a:t>
            </a:r>
            <a:r>
              <a:rPr lang="zh-TW" altLang="en-US" sz="2000" dirty="0">
                <a:solidFill>
                  <a:srgbClr val="2F5597"/>
                </a:solidFill>
              </a:rPr>
              <a:t>卡或信用卡均可使用的多元支付處理機制以及車輛調撥維運監控系統等軟體設施</a:t>
            </a:r>
            <a:r>
              <a:rPr lang="zh-TW" altLang="en-US" dirty="0" smtClean="0">
                <a:solidFill>
                  <a:srgbClr val="2F5597"/>
                </a:solidFill>
              </a:rPr>
              <a:t>。</a:t>
            </a:r>
          </a:p>
          <a:p>
            <a:pPr algn="just">
              <a:lnSpc>
                <a:spcPct val="150000"/>
              </a:lnSpc>
            </a:pPr>
            <a:r>
              <a:rPr lang="en-US" altLang="zh-TW" dirty="0" smtClean="0">
                <a:solidFill>
                  <a:srgbClr val="2F5597"/>
                </a:solidFill>
              </a:rPr>
              <a:t>	</a:t>
            </a:r>
            <a:r>
              <a:rPr lang="zh-TW" altLang="en-US" dirty="0" smtClean="0">
                <a:solidFill>
                  <a:srgbClr val="2F5597"/>
                </a:solidFill>
              </a:rPr>
              <a:t>改成 </a:t>
            </a:r>
            <a:r>
              <a:rPr lang="en-US" altLang="zh-TW" dirty="0">
                <a:solidFill>
                  <a:srgbClr val="2F5597"/>
                </a:solidFill>
              </a:rPr>
              <a:t>Web</a:t>
            </a:r>
            <a:r>
              <a:rPr lang="zh-TW" altLang="en-US" dirty="0">
                <a:solidFill>
                  <a:srgbClr val="2F5597"/>
                </a:solidFill>
              </a:rPr>
              <a:t>化的管理介面進行開發，讓使用人員不受限於地點使用系統；而按鈕式畫面在操作上也更加方便、簡易。就網頁端的租賃管理系統而言，主要的功能有後台資料探勘及分析、現場站台租賃即時狀況顯示、產生交易紀錄等資料明細、客服人員使用的相關紀錄查詢、營運相關的報表列印等</a:t>
            </a:r>
            <a:r>
              <a:rPr lang="zh-TW" altLang="en-US" sz="2400" dirty="0">
                <a:solidFill>
                  <a:srgbClr val="2F5597"/>
                </a:solidFill>
              </a:rPr>
              <a:t>。</a:t>
            </a:r>
          </a:p>
        </p:txBody>
      </p:sp>
    </p:spTree>
    <p:extLst>
      <p:ext uri="{BB962C8B-B14F-4D97-AF65-F5344CB8AC3E}">
        <p14:creationId xmlns:p14="http://schemas.microsoft.com/office/powerpoint/2010/main" val="782153859"/>
      </p:ext>
    </p:extLst>
  </p:cSld>
  <p:clrMapOvr>
    <a:masterClrMapping/>
  </p:clrMapOvr>
  <p:transition advClick="0" advTm="0">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a:off x="1689577" y="3178393"/>
            <a:ext cx="638555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剪去对角的矩形 3"/>
          <p:cNvSpPr/>
          <p:nvPr/>
        </p:nvSpPr>
        <p:spPr>
          <a:xfrm>
            <a:off x="785738" y="436297"/>
            <a:ext cx="8652552" cy="1034772"/>
          </a:xfrm>
          <a:prstGeom prst="snip2DiagRect">
            <a:avLst>
              <a:gd name="adj1" fmla="val 0"/>
              <a:gd name="adj2" fmla="val 24031"/>
            </a:avLst>
          </a:prstGeom>
          <a:solidFill>
            <a:srgbClr val="5E86C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矩形 6"/>
          <p:cNvSpPr/>
          <p:nvPr/>
        </p:nvSpPr>
        <p:spPr>
          <a:xfrm>
            <a:off x="1071945" y="436297"/>
            <a:ext cx="8069320" cy="10347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altLang="zh-TW" sz="2000" b="1" dirty="0">
                <a:solidFill>
                  <a:prstClr val="white"/>
                </a:solidFill>
              </a:rPr>
              <a:t>Q4</a:t>
            </a:r>
            <a:r>
              <a:rPr lang="zh-TW" altLang="en-US" sz="2000" b="1" dirty="0">
                <a:solidFill>
                  <a:prstClr val="white"/>
                </a:solidFill>
              </a:rPr>
              <a:t>水靈科技從統立開發接手此案後，對於系統做出什麼改革來滿足使用者的期待</a:t>
            </a:r>
            <a:r>
              <a:rPr lang="en-US" altLang="zh-TW" sz="2000" b="1" dirty="0">
                <a:solidFill>
                  <a:prstClr val="white"/>
                </a:solidFill>
              </a:rPr>
              <a:t>?</a:t>
            </a:r>
            <a:r>
              <a:rPr lang="zh-TW" altLang="en-US" sz="2000" b="1" dirty="0">
                <a:solidFill>
                  <a:prstClr val="white"/>
                </a:solidFill>
              </a:rPr>
              <a:t>考量的因素是什麼</a:t>
            </a:r>
            <a:r>
              <a:rPr lang="en-US" altLang="zh-TW" sz="2000" b="1" dirty="0">
                <a:solidFill>
                  <a:prstClr val="white"/>
                </a:solidFill>
              </a:rPr>
              <a:t>?(</a:t>
            </a:r>
            <a:r>
              <a:rPr lang="zh-TW" altLang="en-US" sz="2000" b="1" dirty="0" smtClean="0">
                <a:solidFill>
                  <a:prstClr val="white"/>
                </a:solidFill>
              </a:rPr>
              <a:t>續</a:t>
            </a:r>
            <a:r>
              <a:rPr lang="en-US" altLang="zh-TW" sz="2000" b="1" dirty="0" smtClean="0">
                <a:solidFill>
                  <a:prstClr val="white"/>
                </a:solidFill>
              </a:rPr>
              <a:t>3)</a:t>
            </a:r>
            <a:endParaRPr lang="zh-CN" altLang="en-US" sz="2000" b="1" dirty="0">
              <a:solidFill>
                <a:prstClr val="white"/>
              </a:solidFill>
            </a:endParaRPr>
          </a:p>
        </p:txBody>
      </p:sp>
      <p:grpSp>
        <p:nvGrpSpPr>
          <p:cNvPr id="8" name="群組 7"/>
          <p:cNvGrpSpPr/>
          <p:nvPr/>
        </p:nvGrpSpPr>
        <p:grpSpPr>
          <a:xfrm>
            <a:off x="352254" y="237198"/>
            <a:ext cx="576588" cy="576588"/>
            <a:chOff x="241685" y="171110"/>
            <a:chExt cx="720000" cy="720000"/>
          </a:xfrm>
        </p:grpSpPr>
        <p:sp>
          <p:nvSpPr>
            <p:cNvPr id="9" name="任意多边形 8"/>
            <p:cNvSpPr/>
            <p:nvPr/>
          </p:nvSpPr>
          <p:spPr>
            <a:xfrm>
              <a:off x="241685" y="171110"/>
              <a:ext cx="720000" cy="720000"/>
            </a:xfrm>
            <a:custGeom>
              <a:avLst/>
              <a:gdLst>
                <a:gd name="connsiteX0" fmla="*/ 500062 w 1000126"/>
                <a:gd name="connsiteY0" fmla="*/ 263817 h 1000126"/>
                <a:gd name="connsiteX1" fmla="*/ 263817 w 1000126"/>
                <a:gd name="connsiteY1" fmla="*/ 500062 h 1000126"/>
                <a:gd name="connsiteX2" fmla="*/ 500062 w 1000126"/>
                <a:gd name="connsiteY2" fmla="*/ 736307 h 1000126"/>
                <a:gd name="connsiteX3" fmla="*/ 736307 w 1000126"/>
                <a:gd name="connsiteY3" fmla="*/ 500062 h 1000126"/>
                <a:gd name="connsiteX4" fmla="*/ 500062 w 1000126"/>
                <a:gd name="connsiteY4" fmla="*/ 263817 h 1000126"/>
                <a:gd name="connsiteX5" fmla="*/ 500063 w 1000126"/>
                <a:gd name="connsiteY5" fmla="*/ 0 h 1000126"/>
                <a:gd name="connsiteX6" fmla="*/ 1000126 w 1000126"/>
                <a:gd name="connsiteY6" fmla="*/ 500063 h 1000126"/>
                <a:gd name="connsiteX7" fmla="*/ 500063 w 1000126"/>
                <a:gd name="connsiteY7" fmla="*/ 1000126 h 1000126"/>
                <a:gd name="connsiteX8" fmla="*/ 0 w 1000126"/>
                <a:gd name="connsiteY8" fmla="*/ 500063 h 1000126"/>
                <a:gd name="connsiteX9" fmla="*/ 500063 w 1000126"/>
                <a:gd name="connsiteY9" fmla="*/ 0 h 100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126" h="1000126">
                  <a:moveTo>
                    <a:pt x="500062" y="263817"/>
                  </a:moveTo>
                  <a:cubicBezTo>
                    <a:pt x="369587" y="263817"/>
                    <a:pt x="263817" y="369587"/>
                    <a:pt x="263817" y="500062"/>
                  </a:cubicBezTo>
                  <a:cubicBezTo>
                    <a:pt x="263817" y="630537"/>
                    <a:pt x="369587" y="736307"/>
                    <a:pt x="500062" y="736307"/>
                  </a:cubicBezTo>
                  <a:cubicBezTo>
                    <a:pt x="630537" y="736307"/>
                    <a:pt x="736307" y="630537"/>
                    <a:pt x="736307" y="500062"/>
                  </a:cubicBezTo>
                  <a:cubicBezTo>
                    <a:pt x="736307" y="369587"/>
                    <a:pt x="630537" y="263817"/>
                    <a:pt x="500062" y="263817"/>
                  </a:cubicBezTo>
                  <a:close/>
                  <a:moveTo>
                    <a:pt x="500063" y="0"/>
                  </a:moveTo>
                  <a:cubicBezTo>
                    <a:pt x="776240" y="0"/>
                    <a:pt x="1000126" y="223886"/>
                    <a:pt x="1000126" y="500063"/>
                  </a:cubicBezTo>
                  <a:cubicBezTo>
                    <a:pt x="1000126" y="776240"/>
                    <a:pt x="776240" y="1000126"/>
                    <a:pt x="500063" y="1000126"/>
                  </a:cubicBezTo>
                  <a:cubicBezTo>
                    <a:pt x="223886" y="1000126"/>
                    <a:pt x="0" y="776240"/>
                    <a:pt x="0" y="500063"/>
                  </a:cubicBezTo>
                  <a:cubicBezTo>
                    <a:pt x="0" y="223886"/>
                    <a:pt x="223886" y="0"/>
                    <a:pt x="500063"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椭圆 4"/>
            <p:cNvSpPr/>
            <p:nvPr/>
          </p:nvSpPr>
          <p:spPr>
            <a:xfrm>
              <a:off x="506873" y="436297"/>
              <a:ext cx="189625" cy="1896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10" name="矩形 9"/>
          <p:cNvSpPr/>
          <p:nvPr/>
        </p:nvSpPr>
        <p:spPr>
          <a:xfrm>
            <a:off x="906249" y="1934774"/>
            <a:ext cx="8671145" cy="1846659"/>
          </a:xfrm>
          <a:prstGeom prst="rect">
            <a:avLst/>
          </a:prstGeom>
        </p:spPr>
        <p:txBody>
          <a:bodyPr wrap="square">
            <a:spAutoFit/>
          </a:bodyPr>
          <a:lstStyle/>
          <a:p>
            <a:pPr marL="457200" indent="-457200" algn="just">
              <a:lnSpc>
                <a:spcPct val="150000"/>
              </a:lnSpc>
              <a:buFont typeface="Arial" panose="020B0604020202020204" pitchFamily="34" charset="0"/>
              <a:buChar char="•"/>
            </a:pPr>
            <a:r>
              <a:rPr lang="zh-TW" altLang="en-US" sz="2000" dirty="0" smtClean="0">
                <a:solidFill>
                  <a:srgbClr val="2F5597"/>
                </a:solidFill>
              </a:rPr>
              <a:t>資料傳輸：</a:t>
            </a:r>
            <a:r>
              <a:rPr lang="zh-TW" altLang="en-US" sz="2000" dirty="0">
                <a:solidFill>
                  <a:srgbClr val="2F5597"/>
                </a:solidFill>
              </a:rPr>
              <a:t>建議高雄市環保局加入</a:t>
            </a:r>
            <a:r>
              <a:rPr lang="en-US" altLang="zh-TW" sz="2000" dirty="0">
                <a:solidFill>
                  <a:srgbClr val="2F5597"/>
                </a:solidFill>
              </a:rPr>
              <a:t>ADSL</a:t>
            </a:r>
            <a:r>
              <a:rPr lang="zh-TW" altLang="en-US" sz="2000" dirty="0">
                <a:solidFill>
                  <a:srgbClr val="2F5597"/>
                </a:solidFill>
              </a:rPr>
              <a:t>的通訊方式，讓中心系統更能即時掌握各站狀況與車輛數。</a:t>
            </a:r>
          </a:p>
          <a:p>
            <a:pPr algn="just">
              <a:lnSpc>
                <a:spcPct val="150000"/>
              </a:lnSpc>
            </a:pPr>
            <a:r>
              <a:rPr lang="zh-TW" altLang="en-US" dirty="0">
                <a:solidFill>
                  <a:srgbClr val="2F5597"/>
                </a:solidFill>
              </a:rPr>
              <a:t> </a:t>
            </a:r>
            <a:r>
              <a:rPr lang="en-US" altLang="zh-TW" dirty="0">
                <a:solidFill>
                  <a:srgbClr val="2F5597"/>
                </a:solidFill>
              </a:rPr>
              <a:t>	</a:t>
            </a:r>
            <a:r>
              <a:rPr lang="zh-TW" altLang="en-US" dirty="0" smtClean="0">
                <a:solidFill>
                  <a:srgbClr val="2F5597"/>
                </a:solidFill>
              </a:rPr>
              <a:t>水靈</a:t>
            </a:r>
            <a:r>
              <a:rPr lang="zh-TW" altLang="en-US" dirty="0">
                <a:solidFill>
                  <a:srgbClr val="2F5597"/>
                </a:solidFill>
              </a:rPr>
              <a:t>科技發現</a:t>
            </a:r>
            <a:r>
              <a:rPr lang="en-US" altLang="zh-TW" dirty="0">
                <a:solidFill>
                  <a:srgbClr val="2F5597"/>
                </a:solidFill>
              </a:rPr>
              <a:t>GPRS </a:t>
            </a:r>
            <a:r>
              <a:rPr lang="zh-TW" altLang="en-US" dirty="0">
                <a:solidFill>
                  <a:srgbClr val="2F5597"/>
                </a:solidFill>
              </a:rPr>
              <a:t>無線</a:t>
            </a:r>
            <a:r>
              <a:rPr lang="zh-TW" altLang="en-US" dirty="0" smtClean="0">
                <a:solidFill>
                  <a:srgbClr val="2F5597"/>
                </a:solidFill>
              </a:rPr>
              <a:t>傳輸比通用</a:t>
            </a:r>
            <a:r>
              <a:rPr lang="zh-TW" altLang="en-US" dirty="0">
                <a:solidFill>
                  <a:srgbClr val="2F5597"/>
                </a:solidFill>
              </a:rPr>
              <a:t>封包無線服務技術方式的資料處理速度緩慢而且時常發生斷線問題，導致不同步的</a:t>
            </a:r>
            <a:r>
              <a:rPr lang="zh-TW" altLang="en-US" dirty="0" smtClean="0">
                <a:solidFill>
                  <a:srgbClr val="2F5597"/>
                </a:solidFill>
              </a:rPr>
              <a:t>資料傳輸。</a:t>
            </a:r>
            <a:endParaRPr lang="en-US" altLang="zh-TW" dirty="0" smtClean="0">
              <a:solidFill>
                <a:srgbClr val="2F5597"/>
              </a:solidFill>
            </a:endParaRPr>
          </a:p>
        </p:txBody>
      </p:sp>
      <p:sp>
        <p:nvSpPr>
          <p:cNvPr id="12" name="矩形 11"/>
          <p:cNvSpPr/>
          <p:nvPr/>
        </p:nvSpPr>
        <p:spPr>
          <a:xfrm>
            <a:off x="928842" y="3781433"/>
            <a:ext cx="8671145" cy="1884042"/>
          </a:xfrm>
          <a:prstGeom prst="rect">
            <a:avLst/>
          </a:prstGeom>
        </p:spPr>
        <p:txBody>
          <a:bodyPr wrap="square">
            <a:spAutoFit/>
          </a:bodyPr>
          <a:lstStyle/>
          <a:p>
            <a:pPr marL="457200" indent="-457200" algn="just">
              <a:lnSpc>
                <a:spcPct val="150000"/>
              </a:lnSpc>
              <a:buFont typeface="Arial" panose="020B0604020202020204" pitchFamily="34" charset="0"/>
              <a:buChar char="•"/>
            </a:pPr>
            <a:r>
              <a:rPr lang="zh-TW" altLang="en-US" sz="2000" dirty="0" smtClean="0">
                <a:solidFill>
                  <a:srgbClr val="2F5597"/>
                </a:solidFill>
              </a:rPr>
              <a:t>高雄市</a:t>
            </a:r>
            <a:r>
              <a:rPr lang="zh-TW" altLang="en-US" sz="2000" dirty="0">
                <a:solidFill>
                  <a:srgbClr val="2F5597"/>
                </a:solidFill>
              </a:rPr>
              <a:t>公共腳踏車 </a:t>
            </a:r>
            <a:r>
              <a:rPr lang="en-US" altLang="zh-TW" sz="2000" dirty="0">
                <a:solidFill>
                  <a:srgbClr val="2F5597"/>
                </a:solidFill>
              </a:rPr>
              <a:t>EASY GO!</a:t>
            </a:r>
            <a:r>
              <a:rPr lang="zh-TW" altLang="en-US" sz="2000" dirty="0">
                <a:solidFill>
                  <a:srgbClr val="2F5597"/>
                </a:solidFill>
              </a:rPr>
              <a:t>：租賃站資訊、腳踏車套裝行程、捷運接駁資訊、機車充電、定檢站、租賃教學。希望這個 </a:t>
            </a:r>
            <a:r>
              <a:rPr lang="en-US" altLang="zh-TW" sz="2000" dirty="0">
                <a:solidFill>
                  <a:srgbClr val="2F5597"/>
                </a:solidFill>
              </a:rPr>
              <a:t>App </a:t>
            </a:r>
            <a:r>
              <a:rPr lang="zh-TW" altLang="en-US" sz="2000" dirty="0">
                <a:solidFill>
                  <a:srgbClr val="2F5597"/>
                </a:solidFill>
              </a:rPr>
              <a:t>能提供有用的資訊，尤其是給常搭捷運或是公車轉乘腳踏車的使用 者，以提升腳踏車的使用率</a:t>
            </a:r>
            <a:r>
              <a:rPr lang="zh-TW" altLang="en-US" sz="2000" dirty="0" smtClean="0">
                <a:solidFill>
                  <a:srgbClr val="2F5597"/>
                </a:solidFill>
              </a:rPr>
              <a:t>。</a:t>
            </a:r>
            <a:endParaRPr lang="zh-TW" altLang="en-US" sz="2000" dirty="0">
              <a:solidFill>
                <a:srgbClr val="2F5597"/>
              </a:solidFill>
            </a:endParaRPr>
          </a:p>
        </p:txBody>
      </p:sp>
    </p:spTree>
    <p:extLst>
      <p:ext uri="{BB962C8B-B14F-4D97-AF65-F5344CB8AC3E}">
        <p14:creationId xmlns:p14="http://schemas.microsoft.com/office/powerpoint/2010/main" val="367281820"/>
      </p:ext>
    </p:extLst>
  </p:cSld>
  <p:clrMapOvr>
    <a:masterClrMapping/>
  </p:clrMapOvr>
  <p:transition advClick="0" advTm="0">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a:off x="1689577" y="3178393"/>
            <a:ext cx="638555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剪去对角的矩形 3"/>
          <p:cNvSpPr/>
          <p:nvPr/>
        </p:nvSpPr>
        <p:spPr>
          <a:xfrm>
            <a:off x="785738" y="436297"/>
            <a:ext cx="8652552" cy="1034772"/>
          </a:xfrm>
          <a:prstGeom prst="snip2DiagRect">
            <a:avLst>
              <a:gd name="adj1" fmla="val 0"/>
              <a:gd name="adj2" fmla="val 24031"/>
            </a:avLst>
          </a:prstGeom>
          <a:solidFill>
            <a:srgbClr val="5E86C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矩形 6"/>
          <p:cNvSpPr/>
          <p:nvPr/>
        </p:nvSpPr>
        <p:spPr>
          <a:xfrm>
            <a:off x="1071945" y="436297"/>
            <a:ext cx="8069320" cy="10347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altLang="zh-TW" sz="2000" b="1" dirty="0">
                <a:solidFill>
                  <a:prstClr val="white"/>
                </a:solidFill>
              </a:rPr>
              <a:t>Q4</a:t>
            </a:r>
            <a:r>
              <a:rPr lang="zh-TW" altLang="en-US" sz="2000" b="1" dirty="0">
                <a:solidFill>
                  <a:prstClr val="white"/>
                </a:solidFill>
              </a:rPr>
              <a:t>水靈科技從統立開發接手此案後，對於系統做出什麼改革來滿足使用者的期待</a:t>
            </a:r>
            <a:r>
              <a:rPr lang="en-US" altLang="zh-TW" sz="2000" b="1" dirty="0">
                <a:solidFill>
                  <a:prstClr val="white"/>
                </a:solidFill>
              </a:rPr>
              <a:t>?</a:t>
            </a:r>
            <a:r>
              <a:rPr lang="zh-TW" altLang="en-US" sz="2000" b="1" dirty="0">
                <a:solidFill>
                  <a:prstClr val="white"/>
                </a:solidFill>
              </a:rPr>
              <a:t>考量的因素是什麼</a:t>
            </a:r>
            <a:r>
              <a:rPr lang="en-US" altLang="zh-TW" sz="2000" b="1" dirty="0" smtClean="0">
                <a:solidFill>
                  <a:prstClr val="white"/>
                </a:solidFill>
              </a:rPr>
              <a:t>?(</a:t>
            </a:r>
            <a:r>
              <a:rPr lang="zh-TW" altLang="en-US" sz="2000" b="1" dirty="0" smtClean="0">
                <a:solidFill>
                  <a:prstClr val="white"/>
                </a:solidFill>
              </a:rPr>
              <a:t>總</a:t>
            </a:r>
            <a:r>
              <a:rPr lang="zh-TW" altLang="en-US" sz="2000" b="1" dirty="0">
                <a:solidFill>
                  <a:prstClr val="white"/>
                </a:solidFill>
              </a:rPr>
              <a:t>結</a:t>
            </a:r>
            <a:r>
              <a:rPr lang="en-US" altLang="zh-TW" sz="2000" b="1" dirty="0" smtClean="0">
                <a:solidFill>
                  <a:prstClr val="white"/>
                </a:solidFill>
              </a:rPr>
              <a:t>)</a:t>
            </a:r>
            <a:endParaRPr lang="zh-CN" altLang="en-US" sz="2000" b="1" dirty="0">
              <a:solidFill>
                <a:prstClr val="white"/>
              </a:solidFill>
            </a:endParaRPr>
          </a:p>
        </p:txBody>
      </p:sp>
      <p:grpSp>
        <p:nvGrpSpPr>
          <p:cNvPr id="8" name="群組 7"/>
          <p:cNvGrpSpPr/>
          <p:nvPr/>
        </p:nvGrpSpPr>
        <p:grpSpPr>
          <a:xfrm>
            <a:off x="352254" y="237198"/>
            <a:ext cx="576588" cy="576588"/>
            <a:chOff x="241685" y="171110"/>
            <a:chExt cx="720000" cy="720000"/>
          </a:xfrm>
        </p:grpSpPr>
        <p:sp>
          <p:nvSpPr>
            <p:cNvPr id="9" name="任意多边形 8"/>
            <p:cNvSpPr/>
            <p:nvPr/>
          </p:nvSpPr>
          <p:spPr>
            <a:xfrm>
              <a:off x="241685" y="171110"/>
              <a:ext cx="720000" cy="720000"/>
            </a:xfrm>
            <a:custGeom>
              <a:avLst/>
              <a:gdLst>
                <a:gd name="connsiteX0" fmla="*/ 500062 w 1000126"/>
                <a:gd name="connsiteY0" fmla="*/ 263817 h 1000126"/>
                <a:gd name="connsiteX1" fmla="*/ 263817 w 1000126"/>
                <a:gd name="connsiteY1" fmla="*/ 500062 h 1000126"/>
                <a:gd name="connsiteX2" fmla="*/ 500062 w 1000126"/>
                <a:gd name="connsiteY2" fmla="*/ 736307 h 1000126"/>
                <a:gd name="connsiteX3" fmla="*/ 736307 w 1000126"/>
                <a:gd name="connsiteY3" fmla="*/ 500062 h 1000126"/>
                <a:gd name="connsiteX4" fmla="*/ 500062 w 1000126"/>
                <a:gd name="connsiteY4" fmla="*/ 263817 h 1000126"/>
                <a:gd name="connsiteX5" fmla="*/ 500063 w 1000126"/>
                <a:gd name="connsiteY5" fmla="*/ 0 h 1000126"/>
                <a:gd name="connsiteX6" fmla="*/ 1000126 w 1000126"/>
                <a:gd name="connsiteY6" fmla="*/ 500063 h 1000126"/>
                <a:gd name="connsiteX7" fmla="*/ 500063 w 1000126"/>
                <a:gd name="connsiteY7" fmla="*/ 1000126 h 1000126"/>
                <a:gd name="connsiteX8" fmla="*/ 0 w 1000126"/>
                <a:gd name="connsiteY8" fmla="*/ 500063 h 1000126"/>
                <a:gd name="connsiteX9" fmla="*/ 500063 w 1000126"/>
                <a:gd name="connsiteY9" fmla="*/ 0 h 100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126" h="1000126">
                  <a:moveTo>
                    <a:pt x="500062" y="263817"/>
                  </a:moveTo>
                  <a:cubicBezTo>
                    <a:pt x="369587" y="263817"/>
                    <a:pt x="263817" y="369587"/>
                    <a:pt x="263817" y="500062"/>
                  </a:cubicBezTo>
                  <a:cubicBezTo>
                    <a:pt x="263817" y="630537"/>
                    <a:pt x="369587" y="736307"/>
                    <a:pt x="500062" y="736307"/>
                  </a:cubicBezTo>
                  <a:cubicBezTo>
                    <a:pt x="630537" y="736307"/>
                    <a:pt x="736307" y="630537"/>
                    <a:pt x="736307" y="500062"/>
                  </a:cubicBezTo>
                  <a:cubicBezTo>
                    <a:pt x="736307" y="369587"/>
                    <a:pt x="630537" y="263817"/>
                    <a:pt x="500062" y="263817"/>
                  </a:cubicBezTo>
                  <a:close/>
                  <a:moveTo>
                    <a:pt x="500063" y="0"/>
                  </a:moveTo>
                  <a:cubicBezTo>
                    <a:pt x="776240" y="0"/>
                    <a:pt x="1000126" y="223886"/>
                    <a:pt x="1000126" y="500063"/>
                  </a:cubicBezTo>
                  <a:cubicBezTo>
                    <a:pt x="1000126" y="776240"/>
                    <a:pt x="776240" y="1000126"/>
                    <a:pt x="500063" y="1000126"/>
                  </a:cubicBezTo>
                  <a:cubicBezTo>
                    <a:pt x="223886" y="1000126"/>
                    <a:pt x="0" y="776240"/>
                    <a:pt x="0" y="500063"/>
                  </a:cubicBezTo>
                  <a:cubicBezTo>
                    <a:pt x="0" y="223886"/>
                    <a:pt x="223886" y="0"/>
                    <a:pt x="500063"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椭圆 4"/>
            <p:cNvSpPr/>
            <p:nvPr/>
          </p:nvSpPr>
          <p:spPr>
            <a:xfrm>
              <a:off x="506873" y="436297"/>
              <a:ext cx="189625" cy="1896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10" name="矩形 9"/>
          <p:cNvSpPr/>
          <p:nvPr/>
        </p:nvSpPr>
        <p:spPr>
          <a:xfrm>
            <a:off x="906249" y="1934774"/>
            <a:ext cx="8671145" cy="2807372"/>
          </a:xfrm>
          <a:prstGeom prst="rect">
            <a:avLst/>
          </a:prstGeom>
        </p:spPr>
        <p:txBody>
          <a:bodyPr wrap="square">
            <a:spAutoFit/>
          </a:bodyPr>
          <a:lstStyle/>
          <a:p>
            <a:pPr indent="539750" algn="just">
              <a:lnSpc>
                <a:spcPct val="150000"/>
              </a:lnSpc>
            </a:pPr>
            <a:r>
              <a:rPr lang="zh-TW" altLang="en-US" sz="2000" dirty="0">
                <a:solidFill>
                  <a:srgbClr val="2F5597"/>
                </a:solidFill>
              </a:rPr>
              <a:t>「由於前後我們只有半年的建置時間，加上有限的經費，我們的基本原則是以最經濟和最節省空間的方式，發揮系統自動化的最大效益。因此系統設計的考量非 常重要，我們主要從成本、耐用度、組裝模組化的程度、未來的擴展性、維護難易度、以及遠端更新韌體的可行性等進行評估和系統設計。只要稍有不慎作了錯誤的設計，後續的維護費用，可能是難以想像的鉅額損失。」</a:t>
            </a:r>
          </a:p>
        </p:txBody>
      </p:sp>
    </p:spTree>
    <p:extLst>
      <p:ext uri="{BB962C8B-B14F-4D97-AF65-F5344CB8AC3E}">
        <p14:creationId xmlns:p14="http://schemas.microsoft.com/office/powerpoint/2010/main" val="3040546722"/>
      </p:ext>
    </p:extLst>
  </p:cSld>
  <p:clrMapOvr>
    <a:masterClrMapping/>
  </p:clrMapOvr>
  <p:transition advClick="0" advTm="0">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0" name="Picture 12" descr="https://cdn2.iconfinder.com/data/icons/city-basic-people/240/basicwoman08-25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9007" y="55911"/>
            <a:ext cx="1511940" cy="455360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cdn2.iconfinder.com/data/icons/city-basic-people/240/woman03-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5892" y="899226"/>
            <a:ext cx="1469835" cy="442679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cdn2.iconfinder.com/data/icons/city-basic-people/240/basicman01-25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1161" y="1131415"/>
            <a:ext cx="1521221" cy="4581559"/>
          </a:xfrm>
          <a:prstGeom prst="rect">
            <a:avLst/>
          </a:prstGeom>
          <a:noFill/>
          <a:extLst>
            <a:ext uri="{909E8E84-426E-40DD-AFC4-6F175D3DCCD1}">
              <a14:hiddenFill xmlns:a14="http://schemas.microsoft.com/office/drawing/2010/main">
                <a:solidFill>
                  <a:srgbClr val="FFFFFF"/>
                </a:solidFill>
              </a14:hiddenFill>
            </a:ext>
          </a:extLst>
        </p:spPr>
      </p:pic>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a:off x="1689577" y="3178393"/>
            <a:ext cx="638555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 name="群組 5"/>
          <p:cNvGrpSpPr/>
          <p:nvPr/>
        </p:nvGrpSpPr>
        <p:grpSpPr>
          <a:xfrm>
            <a:off x="5021399" y="1103943"/>
            <a:ext cx="2381936" cy="5363474"/>
            <a:chOff x="5275335" y="1470436"/>
            <a:chExt cx="2256945" cy="5082028"/>
          </a:xfrm>
        </p:grpSpPr>
        <p:pic>
          <p:nvPicPr>
            <p:cNvPr id="2050" name="Picture 2" descr="https://cdn2.iconfinder.com/data/icons/circle-icons-1/64/trophy-256.pn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99609" l="0" r="100000">
                          <a14:backgroundMark x1="44141" y1="10547" x2="44141" y2="10547"/>
                          <a14:backgroundMark x1="42969" y1="11719" x2="14844" y2="19141"/>
                          <a14:backgroundMark x1="28125" y1="17578" x2="25781" y2="8594"/>
                          <a14:backgroundMark x1="26953" y1="7813" x2="72266" y2="5469"/>
                          <a14:backgroundMark x1="69141" y1="7031" x2="98828" y2="42578"/>
                          <a14:backgroundMark x1="83594" y1="26172" x2="85156" y2="83594"/>
                          <a14:backgroundMark x1="60547" y1="59375" x2="88672" y2="79297"/>
                          <a14:backgroundMark x1="35156" y1="92969" x2="83203" y2="82813"/>
                          <a14:backgroundMark x1="12109" y1="82422" x2="12500" y2="16406"/>
                          <a14:backgroundMark x1="12891" y1="35938" x2="26953" y2="92188"/>
                          <a14:backgroundMark x1="17578" y1="63281" x2="37500" y2="56641"/>
                        </a14:backgroundRemoval>
                      </a14:imgEffect>
                    </a14:imgLayer>
                  </a14:imgProps>
                </a:ext>
                <a:ext uri="{28A0092B-C50C-407E-A947-70E740481C1C}">
                  <a14:useLocalDpi xmlns:a14="http://schemas.microsoft.com/office/drawing/2010/main" val="0"/>
                </a:ext>
              </a:extLst>
            </a:blip>
            <a:srcRect/>
            <a:stretch>
              <a:fillRect/>
            </a:stretch>
          </p:blipFill>
          <p:spPr bwMode="auto">
            <a:xfrm>
              <a:off x="5275335" y="1470436"/>
              <a:ext cx="1425376" cy="142537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cdn2.iconfinder.com/data/icons/city-basic-people/240/basicman07-256.png"/>
            <p:cNvPicPr>
              <a:picLocks noChangeAspect="1" noChangeArrowheads="1"/>
            </p:cNvPicPr>
            <p:nvPr/>
          </p:nvPicPr>
          <p:blipFill rotWithShape="1">
            <a:blip r:embed="rId7">
              <a:extLst>
                <a:ext uri="{28A0092B-C50C-407E-A947-70E740481C1C}">
                  <a14:useLocalDpi xmlns:a14="http://schemas.microsoft.com/office/drawing/2010/main" val="0"/>
                </a:ext>
              </a:extLst>
            </a:blip>
            <a:srcRect l="12350" r="22447"/>
            <a:stretch/>
          </p:blipFill>
          <p:spPr bwMode="auto">
            <a:xfrm>
              <a:off x="5538475" y="1947730"/>
              <a:ext cx="1993805" cy="4604734"/>
            </a:xfrm>
            <a:prstGeom prst="rect">
              <a:avLst/>
            </a:prstGeom>
            <a:noFill/>
            <a:extLst>
              <a:ext uri="{909E8E84-426E-40DD-AFC4-6F175D3DCCD1}">
                <a14:hiddenFill xmlns:a14="http://schemas.microsoft.com/office/drawing/2010/main">
                  <a:solidFill>
                    <a:srgbClr val="FFFFFF"/>
                  </a:solidFill>
                </a14:hiddenFill>
              </a:ext>
            </a:extLst>
          </p:spPr>
        </p:pic>
      </p:grpSp>
      <p:pic>
        <p:nvPicPr>
          <p:cNvPr id="2052" name="Picture 4" descr="https://cdn2.iconfinder.com/data/icons/city-basic-people/240/basicwoman06-256.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40612" y="1729648"/>
            <a:ext cx="1573088" cy="4737769"/>
          </a:xfrm>
          <a:prstGeom prst="rect">
            <a:avLst/>
          </a:prstGeom>
          <a:noFill/>
          <a:extLst>
            <a:ext uri="{909E8E84-426E-40DD-AFC4-6F175D3DCCD1}">
              <a14:hiddenFill xmlns:a14="http://schemas.microsoft.com/office/drawing/2010/main">
                <a:solidFill>
                  <a:srgbClr val="FFFFFF"/>
                </a:solidFill>
              </a14:hiddenFill>
            </a:ext>
          </a:extLst>
        </p:spPr>
      </p:pic>
      <p:sp>
        <p:nvSpPr>
          <p:cNvPr id="12" name="文字方塊 11"/>
          <p:cNvSpPr txBox="1"/>
          <p:nvPr/>
        </p:nvSpPr>
        <p:spPr>
          <a:xfrm>
            <a:off x="7470171" y="4680755"/>
            <a:ext cx="4256294" cy="2215991"/>
          </a:xfrm>
          <a:prstGeom prst="rect">
            <a:avLst/>
          </a:prstGeom>
          <a:noFill/>
        </p:spPr>
        <p:txBody>
          <a:bodyPr wrap="none" rtlCol="0">
            <a:spAutoFit/>
          </a:bodyPr>
          <a:lstStyle/>
          <a:p>
            <a:pPr algn="ctr"/>
            <a:r>
              <a:rPr lang="en-US" altLang="zh-TW" sz="13800" b="1" dirty="0" smtClean="0">
                <a:solidFill>
                  <a:srgbClr val="2F5597"/>
                </a:solidFill>
                <a:latin typeface="Edwardian Script ITC" panose="030303020407070D0804" pitchFamily="66" charset="0"/>
              </a:rPr>
              <a:t>Award</a:t>
            </a:r>
            <a:endParaRPr lang="zh-TW" altLang="en-US" sz="13800" b="1" dirty="0" smtClean="0">
              <a:solidFill>
                <a:srgbClr val="2F5597"/>
              </a:solidFill>
              <a:latin typeface="Edwardian Script ITC" panose="030303020407070D0804" pitchFamily="66" charset="0"/>
            </a:endParaRPr>
          </a:p>
        </p:txBody>
      </p:sp>
    </p:spTree>
    <p:extLst>
      <p:ext uri="{BB962C8B-B14F-4D97-AF65-F5344CB8AC3E}">
        <p14:creationId xmlns:p14="http://schemas.microsoft.com/office/powerpoint/2010/main" val="2941808115"/>
      </p:ext>
    </p:extLst>
  </p:cSld>
  <p:clrMapOvr>
    <a:masterClrMapping/>
  </p:clrMapOvr>
  <p:transition advClick="0" advTm="0">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717481" y="2427412"/>
            <a:ext cx="4757039" cy="2003176"/>
            <a:chOff x="4557443" y="2107769"/>
            <a:chExt cx="4757039" cy="2003176"/>
          </a:xfrm>
        </p:grpSpPr>
        <p:sp>
          <p:nvSpPr>
            <p:cNvPr id="5" name="文本框 4"/>
            <p:cNvSpPr txBox="1"/>
            <p:nvPr/>
          </p:nvSpPr>
          <p:spPr>
            <a:xfrm>
              <a:off x="4557443" y="2107769"/>
              <a:ext cx="1161433" cy="1703808"/>
            </a:xfrm>
            <a:custGeom>
              <a:avLst/>
              <a:gdLst/>
              <a:ahLst/>
              <a:cxnLst/>
              <a:rect l="l" t="t" r="r" b="b"/>
              <a:pathLst>
                <a:path w="1161433" h="1703808">
                  <a:moveTo>
                    <a:pt x="0" y="369936"/>
                  </a:moveTo>
                  <a:lnTo>
                    <a:pt x="804972" y="369936"/>
                  </a:lnTo>
                  <a:lnTo>
                    <a:pt x="804972" y="495946"/>
                  </a:lnTo>
                  <a:lnTo>
                    <a:pt x="986916" y="495946"/>
                  </a:lnTo>
                  <a:lnTo>
                    <a:pt x="986916" y="557832"/>
                  </a:lnTo>
                  <a:lnTo>
                    <a:pt x="603684" y="557832"/>
                  </a:lnTo>
                  <a:lnTo>
                    <a:pt x="603684" y="1703808"/>
                  </a:lnTo>
                  <a:lnTo>
                    <a:pt x="382302" y="1703808"/>
                  </a:lnTo>
                  <a:lnTo>
                    <a:pt x="382302" y="557832"/>
                  </a:lnTo>
                  <a:lnTo>
                    <a:pt x="0" y="557832"/>
                  </a:lnTo>
                  <a:close/>
                  <a:moveTo>
                    <a:pt x="804972" y="0"/>
                  </a:moveTo>
                  <a:lnTo>
                    <a:pt x="1161433" y="0"/>
                  </a:lnTo>
                  <a:lnTo>
                    <a:pt x="1161433" y="495946"/>
                  </a:lnTo>
                  <a:lnTo>
                    <a:pt x="986916" y="495946"/>
                  </a:lnTo>
                  <a:lnTo>
                    <a:pt x="986916" y="369936"/>
                  </a:lnTo>
                  <a:lnTo>
                    <a:pt x="804972" y="369936"/>
                  </a:lnTo>
                  <a:close/>
                </a:path>
              </a:pathLst>
            </a:custGeom>
            <a:solidFill>
              <a:schemeClr val="accent5">
                <a:lumMod val="7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15000" dirty="0">
                <a:solidFill>
                  <a:schemeClr val="accent5">
                    <a:lumMod val="75000"/>
                  </a:schemeClr>
                </a:solidFill>
              </a:endParaRPr>
            </a:p>
          </p:txBody>
        </p:sp>
        <p:sp>
          <p:nvSpPr>
            <p:cNvPr id="3" name="文本框 2"/>
            <p:cNvSpPr txBox="1"/>
            <p:nvPr/>
          </p:nvSpPr>
          <p:spPr>
            <a:xfrm>
              <a:off x="5362414" y="2479729"/>
              <a:ext cx="3952068" cy="1631216"/>
            </a:xfrm>
            <a:prstGeom prst="rect">
              <a:avLst/>
            </a:prstGeom>
            <a:noFill/>
          </p:spPr>
          <p:txBody>
            <a:bodyPr wrap="square" rtlCol="0">
              <a:spAutoFit/>
            </a:bodyPr>
            <a:lstStyle/>
            <a:p>
              <a:r>
                <a:rPr lang="en-US" altLang="zh-CN" sz="10000" dirty="0" smtClean="0">
                  <a:solidFill>
                    <a:schemeClr val="accent5">
                      <a:lumMod val="75000"/>
                    </a:schemeClr>
                  </a:solidFill>
                </a:rPr>
                <a:t>hanks</a:t>
              </a:r>
              <a:endParaRPr lang="zh-CN" altLang="en-US" sz="10000" dirty="0">
                <a:solidFill>
                  <a:schemeClr val="accent5">
                    <a:lumMod val="75000"/>
                  </a:schemeClr>
                </a:solidFill>
              </a:endParaRPr>
            </a:p>
          </p:txBody>
        </p:sp>
      </p:grpSp>
      <p:cxnSp>
        <p:nvCxnSpPr>
          <p:cNvPr id="13" name="线1"/>
          <p:cNvCxnSpPr/>
          <p:nvPr/>
        </p:nvCxnSpPr>
        <p:spPr>
          <a:xfrm flipH="1">
            <a:off x="2991172" y="2427661"/>
            <a:ext cx="1531280" cy="0"/>
          </a:xfrm>
          <a:prstGeom prst="line">
            <a:avLst/>
          </a:prstGeom>
          <a:ln w="2540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线2"/>
          <p:cNvCxnSpPr/>
          <p:nvPr/>
        </p:nvCxnSpPr>
        <p:spPr>
          <a:xfrm>
            <a:off x="2991173" y="2427412"/>
            <a:ext cx="0" cy="2206581"/>
          </a:xfrm>
          <a:prstGeom prst="line">
            <a:avLst/>
          </a:prstGeom>
          <a:ln w="2540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线3"/>
          <p:cNvCxnSpPr/>
          <p:nvPr/>
        </p:nvCxnSpPr>
        <p:spPr>
          <a:xfrm>
            <a:off x="2991173" y="4633993"/>
            <a:ext cx="5646079" cy="0"/>
          </a:xfrm>
          <a:prstGeom prst="line">
            <a:avLst/>
          </a:prstGeom>
          <a:ln w="2540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线4"/>
          <p:cNvCxnSpPr>
            <a:stCxn id="22" idx="2"/>
          </p:cNvCxnSpPr>
          <p:nvPr/>
        </p:nvCxnSpPr>
        <p:spPr>
          <a:xfrm>
            <a:off x="8637252" y="4131220"/>
            <a:ext cx="0" cy="502773"/>
          </a:xfrm>
          <a:prstGeom prst="line">
            <a:avLst/>
          </a:prstGeom>
          <a:ln w="2540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8474520" y="3549112"/>
            <a:ext cx="325464" cy="582108"/>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9" name="火焰"/>
          <p:cNvSpPr>
            <a:spLocks/>
          </p:cNvSpPr>
          <p:nvPr/>
        </p:nvSpPr>
        <p:spPr bwMode="auto">
          <a:xfrm>
            <a:off x="8452782" y="3059503"/>
            <a:ext cx="368940" cy="476446"/>
          </a:xfrm>
          <a:custGeom>
            <a:avLst/>
            <a:gdLst>
              <a:gd name="T0" fmla="*/ 127 w 128"/>
              <a:gd name="T1" fmla="*/ 122 h 165"/>
              <a:gd name="T2" fmla="*/ 128 w 128"/>
              <a:gd name="T3" fmla="*/ 120 h 165"/>
              <a:gd name="T4" fmla="*/ 128 w 128"/>
              <a:gd name="T5" fmla="*/ 119 h 165"/>
              <a:gd name="T6" fmla="*/ 128 w 128"/>
              <a:gd name="T7" fmla="*/ 117 h 165"/>
              <a:gd name="T8" fmla="*/ 128 w 128"/>
              <a:gd name="T9" fmla="*/ 113 h 165"/>
              <a:gd name="T10" fmla="*/ 127 w 128"/>
              <a:gd name="T11" fmla="*/ 105 h 165"/>
              <a:gd name="T12" fmla="*/ 126 w 128"/>
              <a:gd name="T13" fmla="*/ 101 h 165"/>
              <a:gd name="T14" fmla="*/ 125 w 128"/>
              <a:gd name="T15" fmla="*/ 99 h 165"/>
              <a:gd name="T16" fmla="*/ 124 w 128"/>
              <a:gd name="T17" fmla="*/ 96 h 165"/>
              <a:gd name="T18" fmla="*/ 123 w 128"/>
              <a:gd name="T19" fmla="*/ 93 h 165"/>
              <a:gd name="T20" fmla="*/ 123 w 128"/>
              <a:gd name="T21" fmla="*/ 91 h 165"/>
              <a:gd name="T22" fmla="*/ 121 w 128"/>
              <a:gd name="T23" fmla="*/ 86 h 165"/>
              <a:gd name="T24" fmla="*/ 121 w 128"/>
              <a:gd name="T25" fmla="*/ 86 h 165"/>
              <a:gd name="T26" fmla="*/ 121 w 128"/>
              <a:gd name="T27" fmla="*/ 86 h 165"/>
              <a:gd name="T28" fmla="*/ 120 w 128"/>
              <a:gd name="T29" fmla="*/ 85 h 165"/>
              <a:gd name="T30" fmla="*/ 113 w 128"/>
              <a:gd name="T31" fmla="*/ 62 h 165"/>
              <a:gd name="T32" fmla="*/ 113 w 128"/>
              <a:gd name="T33" fmla="*/ 54 h 165"/>
              <a:gd name="T34" fmla="*/ 113 w 128"/>
              <a:gd name="T35" fmla="*/ 54 h 165"/>
              <a:gd name="T36" fmla="*/ 120 w 128"/>
              <a:gd name="T37" fmla="*/ 35 h 165"/>
              <a:gd name="T38" fmla="*/ 120 w 128"/>
              <a:gd name="T39" fmla="*/ 33 h 165"/>
              <a:gd name="T40" fmla="*/ 118 w 128"/>
              <a:gd name="T41" fmla="*/ 32 h 165"/>
              <a:gd name="T42" fmla="*/ 86 w 128"/>
              <a:gd name="T43" fmla="*/ 67 h 165"/>
              <a:gd name="T44" fmla="*/ 73 w 128"/>
              <a:gd name="T45" fmla="*/ 2 h 165"/>
              <a:gd name="T46" fmla="*/ 72 w 128"/>
              <a:gd name="T47" fmla="*/ 1 h 165"/>
              <a:gd name="T48" fmla="*/ 70 w 128"/>
              <a:gd name="T49" fmla="*/ 1 h 165"/>
              <a:gd name="T50" fmla="*/ 48 w 128"/>
              <a:gd name="T51" fmla="*/ 43 h 165"/>
              <a:gd name="T52" fmla="*/ 38 w 128"/>
              <a:gd name="T53" fmla="*/ 80 h 165"/>
              <a:gd name="T54" fmla="*/ 14 w 128"/>
              <a:gd name="T55" fmla="*/ 53 h 165"/>
              <a:gd name="T56" fmla="*/ 6 w 128"/>
              <a:gd name="T57" fmla="*/ 48 h 165"/>
              <a:gd name="T58" fmla="*/ 4 w 128"/>
              <a:gd name="T59" fmla="*/ 48 h 165"/>
              <a:gd name="T60" fmla="*/ 4 w 128"/>
              <a:gd name="T61" fmla="*/ 50 h 165"/>
              <a:gd name="T62" fmla="*/ 5 w 128"/>
              <a:gd name="T63" fmla="*/ 92 h 165"/>
              <a:gd name="T64" fmla="*/ 27 w 128"/>
              <a:gd name="T65" fmla="*/ 158 h 165"/>
              <a:gd name="T66" fmla="*/ 43 w 128"/>
              <a:gd name="T67" fmla="*/ 164 h 165"/>
              <a:gd name="T68" fmla="*/ 44 w 128"/>
              <a:gd name="T69" fmla="*/ 164 h 165"/>
              <a:gd name="T70" fmla="*/ 44 w 128"/>
              <a:gd name="T71" fmla="*/ 164 h 165"/>
              <a:gd name="T72" fmla="*/ 45 w 128"/>
              <a:gd name="T73" fmla="*/ 162 h 165"/>
              <a:gd name="T74" fmla="*/ 44 w 128"/>
              <a:gd name="T75" fmla="*/ 161 h 165"/>
              <a:gd name="T76" fmla="*/ 37 w 128"/>
              <a:gd name="T77" fmla="*/ 131 h 165"/>
              <a:gd name="T78" fmla="*/ 37 w 128"/>
              <a:gd name="T79" fmla="*/ 112 h 165"/>
              <a:gd name="T80" fmla="*/ 37 w 128"/>
              <a:gd name="T81" fmla="*/ 112 h 165"/>
              <a:gd name="T82" fmla="*/ 49 w 128"/>
              <a:gd name="T83" fmla="*/ 126 h 165"/>
              <a:gd name="T84" fmla="*/ 50 w 128"/>
              <a:gd name="T85" fmla="*/ 128 h 165"/>
              <a:gd name="T86" fmla="*/ 52 w 128"/>
              <a:gd name="T87" fmla="*/ 127 h 165"/>
              <a:gd name="T88" fmla="*/ 59 w 128"/>
              <a:gd name="T89" fmla="*/ 105 h 165"/>
              <a:gd name="T90" fmla="*/ 67 w 128"/>
              <a:gd name="T91" fmla="*/ 87 h 165"/>
              <a:gd name="T92" fmla="*/ 75 w 128"/>
              <a:gd name="T93" fmla="*/ 121 h 165"/>
              <a:gd name="T94" fmla="*/ 77 w 128"/>
              <a:gd name="T95" fmla="*/ 121 h 165"/>
              <a:gd name="T96" fmla="*/ 78 w 128"/>
              <a:gd name="T97" fmla="*/ 120 h 165"/>
              <a:gd name="T98" fmla="*/ 89 w 128"/>
              <a:gd name="T99" fmla="*/ 103 h 165"/>
              <a:gd name="T100" fmla="*/ 92 w 128"/>
              <a:gd name="T101" fmla="*/ 128 h 165"/>
              <a:gd name="T102" fmla="*/ 95 w 128"/>
              <a:gd name="T103" fmla="*/ 138 h 165"/>
              <a:gd name="T104" fmla="*/ 95 w 128"/>
              <a:gd name="T105" fmla="*/ 142 h 165"/>
              <a:gd name="T106" fmla="*/ 82 w 128"/>
              <a:gd name="T107" fmla="*/ 162 h 165"/>
              <a:gd name="T108" fmla="*/ 82 w 128"/>
              <a:gd name="T109" fmla="*/ 164 h 165"/>
              <a:gd name="T110" fmla="*/ 83 w 128"/>
              <a:gd name="T111" fmla="*/ 165 h 165"/>
              <a:gd name="T112" fmla="*/ 84 w 128"/>
              <a:gd name="T113" fmla="*/ 165 h 165"/>
              <a:gd name="T114" fmla="*/ 88 w 128"/>
              <a:gd name="T115" fmla="*/ 164 h 165"/>
              <a:gd name="T116" fmla="*/ 127 w 128"/>
              <a:gd name="T117" fmla="*/ 123 h 165"/>
              <a:gd name="T118" fmla="*/ 127 w 128"/>
              <a:gd name="T119" fmla="*/ 12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 h="165">
                <a:moveTo>
                  <a:pt x="127" y="122"/>
                </a:moveTo>
                <a:cubicBezTo>
                  <a:pt x="127" y="121"/>
                  <a:pt x="127" y="121"/>
                  <a:pt x="128" y="120"/>
                </a:cubicBezTo>
                <a:cubicBezTo>
                  <a:pt x="128" y="119"/>
                  <a:pt x="128" y="119"/>
                  <a:pt x="128" y="119"/>
                </a:cubicBezTo>
                <a:cubicBezTo>
                  <a:pt x="128" y="118"/>
                  <a:pt x="128" y="117"/>
                  <a:pt x="128" y="117"/>
                </a:cubicBezTo>
                <a:cubicBezTo>
                  <a:pt x="128" y="116"/>
                  <a:pt x="128" y="115"/>
                  <a:pt x="128" y="113"/>
                </a:cubicBezTo>
                <a:cubicBezTo>
                  <a:pt x="128" y="111"/>
                  <a:pt x="128" y="108"/>
                  <a:pt x="127" y="105"/>
                </a:cubicBezTo>
                <a:cubicBezTo>
                  <a:pt x="127" y="104"/>
                  <a:pt x="126" y="102"/>
                  <a:pt x="126" y="101"/>
                </a:cubicBezTo>
                <a:cubicBezTo>
                  <a:pt x="126" y="100"/>
                  <a:pt x="126" y="99"/>
                  <a:pt x="125" y="99"/>
                </a:cubicBezTo>
                <a:cubicBezTo>
                  <a:pt x="125" y="98"/>
                  <a:pt x="125" y="97"/>
                  <a:pt x="124" y="96"/>
                </a:cubicBezTo>
                <a:cubicBezTo>
                  <a:pt x="124" y="95"/>
                  <a:pt x="124" y="94"/>
                  <a:pt x="123" y="93"/>
                </a:cubicBezTo>
                <a:cubicBezTo>
                  <a:pt x="123" y="92"/>
                  <a:pt x="123" y="91"/>
                  <a:pt x="123" y="91"/>
                </a:cubicBezTo>
                <a:cubicBezTo>
                  <a:pt x="122" y="89"/>
                  <a:pt x="121" y="87"/>
                  <a:pt x="121" y="86"/>
                </a:cubicBezTo>
                <a:cubicBezTo>
                  <a:pt x="121" y="86"/>
                  <a:pt x="121" y="86"/>
                  <a:pt x="121" y="86"/>
                </a:cubicBezTo>
                <a:cubicBezTo>
                  <a:pt x="121" y="86"/>
                  <a:pt x="121" y="86"/>
                  <a:pt x="121" y="86"/>
                </a:cubicBezTo>
                <a:cubicBezTo>
                  <a:pt x="121" y="85"/>
                  <a:pt x="121" y="85"/>
                  <a:pt x="120" y="85"/>
                </a:cubicBezTo>
                <a:cubicBezTo>
                  <a:pt x="118" y="77"/>
                  <a:pt x="115" y="70"/>
                  <a:pt x="113" y="62"/>
                </a:cubicBezTo>
                <a:cubicBezTo>
                  <a:pt x="113" y="60"/>
                  <a:pt x="113" y="57"/>
                  <a:pt x="113" y="54"/>
                </a:cubicBezTo>
                <a:cubicBezTo>
                  <a:pt x="113" y="54"/>
                  <a:pt x="113" y="54"/>
                  <a:pt x="113" y="54"/>
                </a:cubicBezTo>
                <a:cubicBezTo>
                  <a:pt x="113" y="47"/>
                  <a:pt x="115" y="41"/>
                  <a:pt x="120" y="35"/>
                </a:cubicBezTo>
                <a:cubicBezTo>
                  <a:pt x="120" y="34"/>
                  <a:pt x="120" y="33"/>
                  <a:pt x="120" y="33"/>
                </a:cubicBezTo>
                <a:cubicBezTo>
                  <a:pt x="120" y="32"/>
                  <a:pt x="119" y="32"/>
                  <a:pt x="118" y="32"/>
                </a:cubicBezTo>
                <a:cubicBezTo>
                  <a:pt x="97" y="35"/>
                  <a:pt x="89" y="56"/>
                  <a:pt x="86" y="67"/>
                </a:cubicBezTo>
                <a:cubicBezTo>
                  <a:pt x="77" y="49"/>
                  <a:pt x="73" y="30"/>
                  <a:pt x="73" y="2"/>
                </a:cubicBezTo>
                <a:cubicBezTo>
                  <a:pt x="73" y="2"/>
                  <a:pt x="73" y="1"/>
                  <a:pt x="72" y="1"/>
                </a:cubicBezTo>
                <a:cubicBezTo>
                  <a:pt x="72" y="0"/>
                  <a:pt x="71" y="0"/>
                  <a:pt x="70" y="1"/>
                </a:cubicBezTo>
                <a:cubicBezTo>
                  <a:pt x="54" y="11"/>
                  <a:pt x="51" y="27"/>
                  <a:pt x="48" y="43"/>
                </a:cubicBezTo>
                <a:cubicBezTo>
                  <a:pt x="48" y="58"/>
                  <a:pt x="45" y="69"/>
                  <a:pt x="38" y="80"/>
                </a:cubicBezTo>
                <a:cubicBezTo>
                  <a:pt x="34" y="67"/>
                  <a:pt x="24" y="60"/>
                  <a:pt x="14" y="53"/>
                </a:cubicBezTo>
                <a:cubicBezTo>
                  <a:pt x="12" y="52"/>
                  <a:pt x="9" y="50"/>
                  <a:pt x="6" y="48"/>
                </a:cubicBezTo>
                <a:cubicBezTo>
                  <a:pt x="6" y="48"/>
                  <a:pt x="5" y="48"/>
                  <a:pt x="4" y="48"/>
                </a:cubicBezTo>
                <a:cubicBezTo>
                  <a:pt x="4" y="48"/>
                  <a:pt x="4" y="49"/>
                  <a:pt x="4" y="50"/>
                </a:cubicBezTo>
                <a:cubicBezTo>
                  <a:pt x="8" y="63"/>
                  <a:pt x="7" y="78"/>
                  <a:pt x="5" y="92"/>
                </a:cubicBezTo>
                <a:cubicBezTo>
                  <a:pt x="3" y="116"/>
                  <a:pt x="0" y="141"/>
                  <a:pt x="27" y="158"/>
                </a:cubicBezTo>
                <a:cubicBezTo>
                  <a:pt x="32" y="160"/>
                  <a:pt x="38" y="162"/>
                  <a:pt x="43" y="164"/>
                </a:cubicBezTo>
                <a:cubicBezTo>
                  <a:pt x="43" y="164"/>
                  <a:pt x="44" y="164"/>
                  <a:pt x="44" y="164"/>
                </a:cubicBezTo>
                <a:cubicBezTo>
                  <a:pt x="44" y="164"/>
                  <a:pt x="44" y="164"/>
                  <a:pt x="44" y="164"/>
                </a:cubicBezTo>
                <a:cubicBezTo>
                  <a:pt x="45" y="164"/>
                  <a:pt x="45" y="163"/>
                  <a:pt x="45" y="162"/>
                </a:cubicBezTo>
                <a:cubicBezTo>
                  <a:pt x="45" y="162"/>
                  <a:pt x="45" y="161"/>
                  <a:pt x="44" y="161"/>
                </a:cubicBezTo>
                <a:cubicBezTo>
                  <a:pt x="35" y="153"/>
                  <a:pt x="36" y="142"/>
                  <a:pt x="37" y="131"/>
                </a:cubicBezTo>
                <a:cubicBezTo>
                  <a:pt x="38" y="124"/>
                  <a:pt x="38" y="118"/>
                  <a:pt x="37" y="112"/>
                </a:cubicBezTo>
                <a:cubicBezTo>
                  <a:pt x="37" y="112"/>
                  <a:pt x="37" y="112"/>
                  <a:pt x="37" y="112"/>
                </a:cubicBezTo>
                <a:cubicBezTo>
                  <a:pt x="43" y="116"/>
                  <a:pt x="48" y="119"/>
                  <a:pt x="49" y="126"/>
                </a:cubicBezTo>
                <a:cubicBezTo>
                  <a:pt x="49" y="127"/>
                  <a:pt x="50" y="128"/>
                  <a:pt x="50" y="128"/>
                </a:cubicBezTo>
                <a:cubicBezTo>
                  <a:pt x="51" y="128"/>
                  <a:pt x="52" y="128"/>
                  <a:pt x="52" y="127"/>
                </a:cubicBezTo>
                <a:cubicBezTo>
                  <a:pt x="57" y="121"/>
                  <a:pt x="59" y="114"/>
                  <a:pt x="59" y="105"/>
                </a:cubicBezTo>
                <a:cubicBezTo>
                  <a:pt x="60" y="98"/>
                  <a:pt x="62" y="92"/>
                  <a:pt x="67" y="87"/>
                </a:cubicBezTo>
                <a:cubicBezTo>
                  <a:pt x="67" y="97"/>
                  <a:pt x="69" y="109"/>
                  <a:pt x="75" y="121"/>
                </a:cubicBezTo>
                <a:cubicBezTo>
                  <a:pt x="76" y="121"/>
                  <a:pt x="76" y="121"/>
                  <a:pt x="77" y="121"/>
                </a:cubicBezTo>
                <a:cubicBezTo>
                  <a:pt x="78" y="121"/>
                  <a:pt x="78" y="121"/>
                  <a:pt x="78" y="120"/>
                </a:cubicBezTo>
                <a:cubicBezTo>
                  <a:pt x="79" y="117"/>
                  <a:pt x="82" y="107"/>
                  <a:pt x="89" y="103"/>
                </a:cubicBezTo>
                <a:cubicBezTo>
                  <a:pt x="85" y="111"/>
                  <a:pt x="89" y="120"/>
                  <a:pt x="92" y="128"/>
                </a:cubicBezTo>
                <a:cubicBezTo>
                  <a:pt x="93" y="131"/>
                  <a:pt x="95" y="135"/>
                  <a:pt x="95" y="138"/>
                </a:cubicBezTo>
                <a:cubicBezTo>
                  <a:pt x="95" y="139"/>
                  <a:pt x="95" y="140"/>
                  <a:pt x="95" y="142"/>
                </a:cubicBezTo>
                <a:cubicBezTo>
                  <a:pt x="96" y="149"/>
                  <a:pt x="92" y="156"/>
                  <a:pt x="82" y="162"/>
                </a:cubicBezTo>
                <a:cubicBezTo>
                  <a:pt x="82" y="163"/>
                  <a:pt x="81" y="163"/>
                  <a:pt x="82" y="164"/>
                </a:cubicBezTo>
                <a:cubicBezTo>
                  <a:pt x="82" y="165"/>
                  <a:pt x="82" y="165"/>
                  <a:pt x="83" y="165"/>
                </a:cubicBezTo>
                <a:cubicBezTo>
                  <a:pt x="83" y="165"/>
                  <a:pt x="83" y="165"/>
                  <a:pt x="84" y="165"/>
                </a:cubicBezTo>
                <a:cubicBezTo>
                  <a:pt x="85" y="165"/>
                  <a:pt x="86" y="164"/>
                  <a:pt x="88" y="164"/>
                </a:cubicBezTo>
                <a:cubicBezTo>
                  <a:pt x="111" y="152"/>
                  <a:pt x="124" y="138"/>
                  <a:pt x="127" y="123"/>
                </a:cubicBezTo>
                <a:cubicBezTo>
                  <a:pt x="127" y="123"/>
                  <a:pt x="127" y="122"/>
                  <a:pt x="127" y="122"/>
                </a:cubicBez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 name="任意多边形 10"/>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58523328"/>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right)">
                                      <p:cBhvr>
                                        <p:cTn id="12" dur="500"/>
                                        <p:tgtEl>
                                          <p:spTgt spid="13"/>
                                        </p:tgtEl>
                                      </p:cBhvr>
                                    </p:animEffect>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up)">
                                      <p:cBhvr>
                                        <p:cTn id="16" dur="500"/>
                                        <p:tgtEl>
                                          <p:spTgt spid="19"/>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left)">
                                      <p:cBhvr>
                                        <p:cTn id="20" dur="500"/>
                                        <p:tgtEl>
                                          <p:spTgt spid="21"/>
                                        </p:tgtEl>
                                      </p:cBhvr>
                                    </p:animEffect>
                                  </p:childTnLst>
                                </p:cTn>
                              </p:par>
                            </p:childTnLst>
                          </p:cTn>
                        </p:par>
                        <p:par>
                          <p:cTn id="21" fill="hold">
                            <p:stCondLst>
                              <p:cond delay="2000"/>
                            </p:stCondLst>
                            <p:childTnLst>
                              <p:par>
                                <p:cTn id="22" presetID="22" presetClass="entr" presetSubtype="4" fill="hold"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wipe(down)">
                                      <p:cBhvr>
                                        <p:cTn id="24" dur="500"/>
                                        <p:tgtEl>
                                          <p:spTgt spid="25"/>
                                        </p:tgtEl>
                                      </p:cBhvr>
                                    </p:animEffect>
                                  </p:childTnLst>
                                </p:cTn>
                              </p:par>
                            </p:childTnLst>
                          </p:cTn>
                        </p:par>
                        <p:par>
                          <p:cTn id="25" fill="hold">
                            <p:stCondLst>
                              <p:cond delay="2500"/>
                            </p:stCondLst>
                            <p:childTnLst>
                              <p:par>
                                <p:cTn id="26" presetID="45" presetClass="entr" presetSubtype="0"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1500"/>
                                        <p:tgtEl>
                                          <p:spTgt spid="22"/>
                                        </p:tgtEl>
                                      </p:cBhvr>
                                    </p:animEffect>
                                    <p:anim calcmode="lin" valueType="num">
                                      <p:cBhvr>
                                        <p:cTn id="29" dur="1500" fill="hold"/>
                                        <p:tgtEl>
                                          <p:spTgt spid="22"/>
                                        </p:tgtEl>
                                        <p:attrNameLst>
                                          <p:attrName>ppt_w</p:attrName>
                                        </p:attrNameLst>
                                      </p:cBhvr>
                                      <p:tavLst>
                                        <p:tav tm="0" fmla="#ppt_w*sin(2.5*pi*$)">
                                          <p:val>
                                            <p:fltVal val="0"/>
                                          </p:val>
                                        </p:tav>
                                        <p:tav tm="100000">
                                          <p:val>
                                            <p:fltVal val="1"/>
                                          </p:val>
                                        </p:tav>
                                      </p:tavLst>
                                    </p:anim>
                                    <p:anim calcmode="lin" valueType="num">
                                      <p:cBhvr>
                                        <p:cTn id="30" dur="1500" fill="hold"/>
                                        <p:tgtEl>
                                          <p:spTgt spid="22"/>
                                        </p:tgtEl>
                                        <p:attrNameLst>
                                          <p:attrName>ppt_h</p:attrName>
                                        </p:attrNameLst>
                                      </p:cBhvr>
                                      <p:tavLst>
                                        <p:tav tm="0">
                                          <p:val>
                                            <p:strVal val="#ppt_h"/>
                                          </p:val>
                                        </p:tav>
                                        <p:tav tm="100000">
                                          <p:val>
                                            <p:strVal val="#ppt_h"/>
                                          </p:val>
                                        </p:tav>
                                      </p:tavLst>
                                    </p:anim>
                                  </p:childTnLst>
                                </p:cTn>
                              </p:par>
                            </p:childTnLst>
                          </p:cTn>
                        </p:par>
                        <p:par>
                          <p:cTn id="31" fill="hold">
                            <p:stCondLst>
                              <p:cond delay="4000"/>
                            </p:stCondLst>
                            <p:childTnLst>
                              <p:par>
                                <p:cTn id="32" presetID="1" presetClass="entr" presetSubtype="0" fill="hold" grpId="0" nodeType="afterEffect">
                                  <p:stCondLst>
                                    <p:cond delay="0"/>
                                  </p:stCondLst>
                                  <p:childTnLst>
                                    <p:set>
                                      <p:cBhvr>
                                        <p:cTn id="33" dur="1" fill="hold">
                                          <p:stCondLst>
                                            <p:cond delay="0"/>
                                          </p:stCondLst>
                                        </p:cTn>
                                        <p:tgtEl>
                                          <p:spTgt spid="29"/>
                                        </p:tgtEl>
                                        <p:attrNameLst>
                                          <p:attrName>style.visibility</p:attrName>
                                        </p:attrNameLst>
                                      </p:cBhvr>
                                      <p:to>
                                        <p:strVal val="visible"/>
                                      </p:to>
                                    </p:set>
                                  </p:childTnLst>
                                </p:cTn>
                              </p:par>
                              <p:par>
                                <p:cTn id="34" presetID="27" presetClass="emph" presetSubtype="0" fill="remove" grpId="1" nodeType="withEffect">
                                  <p:stCondLst>
                                    <p:cond delay="0"/>
                                  </p:stCondLst>
                                  <p:childTnLst>
                                    <p:animClr clrSpc="rgb" dir="cw">
                                      <p:cBhvr override="childStyle">
                                        <p:cTn id="35" dur="250" autoRev="1" fill="remove"/>
                                        <p:tgtEl>
                                          <p:spTgt spid="29"/>
                                        </p:tgtEl>
                                        <p:attrNameLst>
                                          <p:attrName>style.color</p:attrName>
                                        </p:attrNameLst>
                                      </p:cBhvr>
                                      <p:to>
                                        <a:schemeClr val="bg1"/>
                                      </p:to>
                                    </p:animClr>
                                    <p:animClr clrSpc="rgb" dir="cw">
                                      <p:cBhvr>
                                        <p:cTn id="36" dur="250" autoRev="1" fill="remove"/>
                                        <p:tgtEl>
                                          <p:spTgt spid="29"/>
                                        </p:tgtEl>
                                        <p:attrNameLst>
                                          <p:attrName>fillcolor</p:attrName>
                                        </p:attrNameLst>
                                      </p:cBhvr>
                                      <p:to>
                                        <a:schemeClr val="bg1"/>
                                      </p:to>
                                    </p:animClr>
                                    <p:set>
                                      <p:cBhvr>
                                        <p:cTn id="37" dur="250" autoRev="1" fill="remove"/>
                                        <p:tgtEl>
                                          <p:spTgt spid="29"/>
                                        </p:tgtEl>
                                        <p:attrNameLst>
                                          <p:attrName>fill.type</p:attrName>
                                        </p:attrNameLst>
                                      </p:cBhvr>
                                      <p:to>
                                        <p:strVal val="solid"/>
                                      </p:to>
                                    </p:set>
                                    <p:set>
                                      <p:cBhvr>
                                        <p:cTn id="38" dur="250" autoRev="1" fill="remove"/>
                                        <p:tgtEl>
                                          <p:spTgt spid="2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9" grpId="0" animBg="1"/>
      <p:bldP spid="29" grpId="1"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a:off x="4289234" y="1990725"/>
            <a:ext cx="3686557"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文本框 58"/>
          <p:cNvSpPr txBox="1"/>
          <p:nvPr/>
        </p:nvSpPr>
        <p:spPr>
          <a:xfrm>
            <a:off x="1511011" y="484413"/>
            <a:ext cx="7770174" cy="769441"/>
          </a:xfrm>
          <a:prstGeom prst="rect">
            <a:avLst/>
          </a:prstGeom>
          <a:noFill/>
        </p:spPr>
        <p:txBody>
          <a:bodyPr wrap="square" rtlCol="0">
            <a:spAutoFit/>
          </a:bodyPr>
          <a:lstStyle/>
          <a:p>
            <a:r>
              <a:rPr lang="zh-TW" altLang="en-US" sz="4400" b="1" dirty="0">
                <a:solidFill>
                  <a:schemeClr val="accent5">
                    <a:lumMod val="75000"/>
                  </a:schemeClr>
                </a:solidFill>
                <a:latin typeface="微軟正黑體" panose="020B0604030504040204" pitchFamily="34" charset="-120"/>
                <a:ea typeface="微軟正黑體" panose="020B0604030504040204" pitchFamily="34" charset="-120"/>
              </a:rPr>
              <a:t>水靈與公部門溝通心得</a:t>
            </a:r>
          </a:p>
        </p:txBody>
      </p:sp>
      <p:grpSp>
        <p:nvGrpSpPr>
          <p:cNvPr id="13" name="组合 64"/>
          <p:cNvGrpSpPr/>
          <p:nvPr/>
        </p:nvGrpSpPr>
        <p:grpSpPr>
          <a:xfrm>
            <a:off x="679272" y="440429"/>
            <a:ext cx="756383" cy="856472"/>
            <a:chOff x="1379538" y="735534"/>
            <a:chExt cx="756383" cy="856472"/>
          </a:xfrm>
        </p:grpSpPr>
        <p:sp>
          <p:nvSpPr>
            <p:cNvPr id="14" name="矩形 13"/>
            <p:cNvSpPr/>
            <p:nvPr/>
          </p:nvSpPr>
          <p:spPr>
            <a:xfrm>
              <a:off x="1379538" y="735534"/>
              <a:ext cx="119478"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矩形 14"/>
            <p:cNvSpPr/>
            <p:nvPr/>
          </p:nvSpPr>
          <p:spPr>
            <a:xfrm>
              <a:off x="1574373" y="735534"/>
              <a:ext cx="36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矩形 15"/>
            <p:cNvSpPr/>
            <p:nvPr/>
          </p:nvSpPr>
          <p:spPr>
            <a:xfrm>
              <a:off x="1685730" y="735534"/>
              <a:ext cx="108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矩形 16"/>
            <p:cNvSpPr/>
            <p:nvPr/>
          </p:nvSpPr>
          <p:spPr>
            <a:xfrm>
              <a:off x="1869087" y="735534"/>
              <a:ext cx="119478"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 name="矩形 17"/>
            <p:cNvSpPr/>
            <p:nvPr/>
          </p:nvSpPr>
          <p:spPr>
            <a:xfrm>
              <a:off x="2063921" y="735534"/>
              <a:ext cx="72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6" name="矩形 5"/>
          <p:cNvSpPr/>
          <p:nvPr/>
        </p:nvSpPr>
        <p:spPr>
          <a:xfrm>
            <a:off x="1511011" y="1495921"/>
            <a:ext cx="8452796" cy="4431983"/>
          </a:xfrm>
          <a:prstGeom prst="rect">
            <a:avLst/>
          </a:prstGeom>
        </p:spPr>
        <p:txBody>
          <a:bodyPr wrap="square">
            <a:spAutoFit/>
          </a:bodyPr>
          <a:lstStyle/>
          <a:p>
            <a:pPr marL="342900" indent="-342900">
              <a:lnSpc>
                <a:spcPct val="150000"/>
              </a:lnSpc>
              <a:buFont typeface="+mj-lt"/>
              <a:buAutoNum type="arabicPeriod"/>
              <a:defRPr/>
            </a:pPr>
            <a:r>
              <a:rPr lang="zh-TW" altLang="en-US" sz="3200" dirty="0" smtClean="0">
                <a:solidFill>
                  <a:srgbClr val="2F5597"/>
                </a:solidFill>
                <a:latin typeface="Segoe UI Semibold" panose="020B0702040204020203" pitchFamily="34" charset="0"/>
              </a:rPr>
              <a:t>嚴守</a:t>
            </a:r>
            <a:r>
              <a:rPr lang="zh-TW" altLang="en-US" sz="3200" dirty="0">
                <a:solidFill>
                  <a:srgbClr val="2F5597"/>
                </a:solidFill>
                <a:latin typeface="Segoe UI Semibold" panose="020B0702040204020203" pitchFamily="34" charset="0"/>
              </a:rPr>
              <a:t>法律政規，尤其是採購法</a:t>
            </a:r>
            <a:endParaRPr lang="en-US" altLang="zh-TW" sz="3200" dirty="0">
              <a:solidFill>
                <a:srgbClr val="2F5597"/>
              </a:solidFill>
              <a:latin typeface="Segoe UI Semibold" panose="020B0702040204020203" pitchFamily="34" charset="0"/>
            </a:endParaRPr>
          </a:p>
          <a:p>
            <a:pPr marL="342900" indent="-342900">
              <a:lnSpc>
                <a:spcPct val="150000"/>
              </a:lnSpc>
              <a:buFont typeface="+mj-lt"/>
              <a:buAutoNum type="arabicPeriod"/>
              <a:defRPr/>
            </a:pPr>
            <a:r>
              <a:rPr lang="zh-TW" altLang="en-US" sz="3200" dirty="0" smtClean="0">
                <a:solidFill>
                  <a:srgbClr val="2F5597"/>
                </a:solidFill>
                <a:latin typeface="Segoe UI Semibold" panose="020B0702040204020203" pitchFamily="34" charset="0"/>
              </a:rPr>
              <a:t>在</a:t>
            </a:r>
            <a:r>
              <a:rPr lang="zh-TW" altLang="en-US" sz="3200" dirty="0">
                <a:solidFill>
                  <a:srgbClr val="2F5597"/>
                </a:solidFill>
                <a:latin typeface="Segoe UI Semibold" panose="020B0702040204020203" pitchFamily="34" charset="0"/>
              </a:rPr>
              <a:t>多方溝通過程中，必須要找到一個平衡點</a:t>
            </a:r>
            <a:endParaRPr lang="en-US" altLang="zh-TW" sz="3200" dirty="0">
              <a:solidFill>
                <a:srgbClr val="2F5597"/>
              </a:solidFill>
              <a:latin typeface="Segoe UI Semibold" panose="020B0702040204020203" pitchFamily="34" charset="0"/>
            </a:endParaRPr>
          </a:p>
          <a:p>
            <a:pPr marL="342900" indent="-342900">
              <a:lnSpc>
                <a:spcPct val="150000"/>
              </a:lnSpc>
              <a:buFont typeface="+mj-lt"/>
              <a:buAutoNum type="arabicPeriod"/>
              <a:defRPr/>
            </a:pPr>
            <a:r>
              <a:rPr lang="zh-TW" altLang="en-US" sz="3200" dirty="0" smtClean="0">
                <a:solidFill>
                  <a:srgbClr val="2F5597"/>
                </a:solidFill>
                <a:latin typeface="Segoe UI Semibold" panose="020B0702040204020203" pitchFamily="34" charset="0"/>
              </a:rPr>
              <a:t>跟</a:t>
            </a:r>
            <a:r>
              <a:rPr lang="zh-TW" altLang="en-US" sz="3200" dirty="0">
                <a:solidFill>
                  <a:srgbClr val="2F5597"/>
                </a:solidFill>
                <a:latin typeface="Segoe UI Semibold" panose="020B0702040204020203" pitchFamily="34" charset="0"/>
              </a:rPr>
              <a:t>公務單位合作一定要合法且</a:t>
            </a:r>
            <a:r>
              <a:rPr lang="zh-TW" altLang="en-US" sz="3200" dirty="0" smtClean="0">
                <a:solidFill>
                  <a:srgbClr val="2F5597"/>
                </a:solidFill>
                <a:latin typeface="Segoe UI Semibold" panose="020B0702040204020203" pitchFamily="34" charset="0"/>
              </a:rPr>
              <a:t>公開</a:t>
            </a:r>
            <a:endParaRPr lang="en-US" altLang="zh-TW" sz="3200" dirty="0" smtClean="0">
              <a:solidFill>
                <a:srgbClr val="2F5597"/>
              </a:solidFill>
              <a:latin typeface="Segoe UI Semibold" panose="020B0702040204020203" pitchFamily="34" charset="0"/>
            </a:endParaRPr>
          </a:p>
          <a:p>
            <a:pPr>
              <a:lnSpc>
                <a:spcPct val="150000"/>
              </a:lnSpc>
              <a:defRPr/>
            </a:pPr>
            <a:r>
              <a:rPr lang="zh-TW" altLang="en-US" b="1" u="sng" dirty="0">
                <a:solidFill>
                  <a:srgbClr val="2F5597"/>
                </a:solidFill>
                <a:latin typeface="Segoe UI Semibold" panose="020B0702040204020203" pitchFamily="34" charset="0"/>
              </a:rPr>
              <a:t>林賢謙</a:t>
            </a:r>
            <a:r>
              <a:rPr lang="zh-TW" altLang="en-US" dirty="0">
                <a:solidFill>
                  <a:srgbClr val="2F5597"/>
                </a:solidFill>
                <a:latin typeface="Segoe UI Semibold" panose="020B0702040204020203" pitchFamily="34" charset="0"/>
              </a:rPr>
              <a:t>接著說：「通常公務單位內，承辦的行政人員並不是 非技術專業人員，所以通常會找工程顧問公司協助監造，例如由中華顧問工程司</a:t>
            </a:r>
            <a:r>
              <a:rPr lang="en-US" altLang="zh-TW" dirty="0">
                <a:solidFill>
                  <a:srgbClr val="2F5597"/>
                </a:solidFill>
                <a:latin typeface="Segoe UI Semibold" panose="020B0702040204020203" pitchFamily="34" charset="0"/>
              </a:rPr>
              <a:t>10</a:t>
            </a:r>
            <a:r>
              <a:rPr lang="zh-TW" altLang="en-US" dirty="0">
                <a:solidFill>
                  <a:srgbClr val="2F5597"/>
                </a:solidFill>
                <a:latin typeface="Segoe UI Semibold" panose="020B0702040204020203" pitchFamily="34" charset="0"/>
              </a:rPr>
              <a:t>聘請一位</a:t>
            </a:r>
            <a:r>
              <a:rPr lang="zh-TW" altLang="en-US" dirty="0" smtClean="0">
                <a:solidFill>
                  <a:srgbClr val="2F5597"/>
                </a:solidFill>
                <a:latin typeface="Segoe UI Semibold" panose="020B0702040204020203" pitchFamily="34" charset="0"/>
              </a:rPr>
              <a:t>工程</a:t>
            </a:r>
            <a:r>
              <a:rPr lang="zh-TW" altLang="en-US" dirty="0">
                <a:solidFill>
                  <a:srgbClr val="2F5597"/>
                </a:solidFill>
                <a:latin typeface="Segoe UI Semibold" panose="020B0702040204020203" pitchFamily="34" charset="0"/>
              </a:rPr>
              <a:t>顧問，來擔任監造。此時公司有自己的利益，監造也有自己的想法，公部門有公部門的要求</a:t>
            </a:r>
            <a:r>
              <a:rPr lang="zh-TW" altLang="en-US" dirty="0" smtClean="0">
                <a:solidFill>
                  <a:srgbClr val="2F5597"/>
                </a:solidFill>
                <a:latin typeface="Segoe UI Semibold" panose="020B0702040204020203" pitchFamily="34" charset="0"/>
              </a:rPr>
              <a:t>，公司</a:t>
            </a:r>
            <a:r>
              <a:rPr lang="zh-TW" altLang="en-US" dirty="0">
                <a:solidFill>
                  <a:srgbClr val="2F5597"/>
                </a:solidFill>
                <a:latin typeface="Segoe UI Semibold" panose="020B0702040204020203" pitchFamily="34" charset="0"/>
              </a:rPr>
              <a:t>下面還有數個小包商。而我們在多方溝通過程中，必須要找到一個平衡點，</a:t>
            </a:r>
            <a:r>
              <a:rPr lang="zh-TW" altLang="en-US" dirty="0" smtClean="0">
                <a:solidFill>
                  <a:srgbClr val="2F5597"/>
                </a:solidFill>
                <a:latin typeface="Segoe UI Semibold" panose="020B0702040204020203" pitchFamily="34" charset="0"/>
              </a:rPr>
              <a:t>而且</a:t>
            </a:r>
            <a:r>
              <a:rPr lang="zh-TW" altLang="en-US" sz="2000" b="1" dirty="0" smtClean="0">
                <a:solidFill>
                  <a:srgbClr val="FF0000"/>
                </a:solidFill>
                <a:latin typeface="Segoe UI Semibold" panose="020B0702040204020203" pitchFamily="34" charset="0"/>
              </a:rPr>
              <a:t>跟公務單位合作一定要合法且公開，這是最重要的！</a:t>
            </a:r>
            <a:r>
              <a:rPr lang="zh-TW" altLang="en-US" dirty="0" smtClean="0">
                <a:solidFill>
                  <a:srgbClr val="2F5597"/>
                </a:solidFill>
                <a:latin typeface="Segoe UI Semibold" panose="020B0702040204020203" pitchFamily="34" charset="0"/>
              </a:rPr>
              <a:t>」 </a:t>
            </a:r>
            <a:endParaRPr lang="en-US" altLang="zh-TW" dirty="0" smtClean="0">
              <a:solidFill>
                <a:srgbClr val="2F5597"/>
              </a:solidFill>
              <a:latin typeface="Segoe UI Semibold" panose="020B0702040204020203" pitchFamily="34" charset="0"/>
            </a:endParaRPr>
          </a:p>
        </p:txBody>
      </p:sp>
      <p:sp>
        <p:nvSpPr>
          <p:cNvPr id="4" name="向左箭號 3">
            <a:hlinkClick r:id="rId2" action="ppaction://hlinksldjump"/>
          </p:cNvPr>
          <p:cNvSpPr/>
          <p:nvPr/>
        </p:nvSpPr>
        <p:spPr>
          <a:xfrm>
            <a:off x="11323178" y="6332434"/>
            <a:ext cx="487110" cy="376015"/>
          </a:xfrm>
          <a:prstGeom prst="left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Tree>
    <p:extLst>
      <p:ext uri="{BB962C8B-B14F-4D97-AF65-F5344CB8AC3E}">
        <p14:creationId xmlns:p14="http://schemas.microsoft.com/office/powerpoint/2010/main" val="3168439137"/>
      </p:ext>
    </p:extLst>
  </p:cSld>
  <p:clrMapOvr>
    <a:masterClrMapping/>
  </p:clrMapOvr>
  <p:transition advClick="0" advTm="0">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a:off x="1689577" y="3178393"/>
            <a:ext cx="638555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261990" y="599445"/>
            <a:ext cx="8671145" cy="5012334"/>
          </a:xfrm>
          <a:prstGeom prst="rect">
            <a:avLst/>
          </a:prstGeom>
        </p:spPr>
        <p:txBody>
          <a:bodyPr wrap="square">
            <a:spAutoFit/>
          </a:bodyPr>
          <a:lstStyle/>
          <a:p>
            <a:pPr algn="just">
              <a:lnSpc>
                <a:spcPct val="150000"/>
              </a:lnSpc>
            </a:pPr>
            <a:r>
              <a:rPr lang="en-US" altLang="zh-TW" sz="2400" dirty="0" smtClean="0">
                <a:solidFill>
                  <a:srgbClr val="2F5597"/>
                </a:solidFill>
              </a:rPr>
              <a:t>Web </a:t>
            </a:r>
            <a:r>
              <a:rPr lang="zh-TW" altLang="en-US" sz="2400" dirty="0">
                <a:solidFill>
                  <a:srgbClr val="2F5597"/>
                </a:solidFill>
              </a:rPr>
              <a:t>化後台管理系統</a:t>
            </a:r>
            <a:r>
              <a:rPr lang="zh-TW" altLang="en-US" sz="2400" dirty="0" smtClean="0">
                <a:solidFill>
                  <a:srgbClr val="2F5597"/>
                </a:solidFill>
              </a:rPr>
              <a:t>：</a:t>
            </a:r>
            <a:endParaRPr lang="en-US" altLang="zh-TW" sz="2400" dirty="0" smtClean="0">
              <a:solidFill>
                <a:srgbClr val="2F5597"/>
              </a:solidFill>
            </a:endParaRPr>
          </a:p>
          <a:p>
            <a:pPr marL="457200" indent="-457200" algn="just">
              <a:lnSpc>
                <a:spcPct val="150000"/>
              </a:lnSpc>
              <a:buFont typeface="+mj-lt"/>
              <a:buAutoNum type="arabicPeriod"/>
            </a:pPr>
            <a:r>
              <a:rPr lang="zh-TW" altLang="en-US" sz="2400" dirty="0">
                <a:solidFill>
                  <a:srgbClr val="2F5597"/>
                </a:solidFill>
              </a:rPr>
              <a:t>網頁端的租賃管理系統而言，主要的功能有 ：</a:t>
            </a:r>
            <a:endParaRPr lang="en-US" altLang="zh-TW" sz="2400" dirty="0">
              <a:solidFill>
                <a:srgbClr val="2F5597"/>
              </a:solidFill>
            </a:endParaRPr>
          </a:p>
          <a:p>
            <a:pPr marL="914400" lvl="1" indent="-457200" algn="just">
              <a:lnSpc>
                <a:spcPct val="150000"/>
              </a:lnSpc>
              <a:buFont typeface="Wingdings" panose="05000000000000000000" pitchFamily="2" charset="2"/>
              <a:buAutoNum type="circleNumWdWhitePlain"/>
            </a:pPr>
            <a:r>
              <a:rPr lang="zh-TW" altLang="en-US" sz="2400" dirty="0">
                <a:solidFill>
                  <a:srgbClr val="2F5597"/>
                </a:solidFill>
              </a:rPr>
              <a:t>後台資料探勘及分析</a:t>
            </a:r>
            <a:endParaRPr lang="en-US" altLang="zh-TW" sz="2400" dirty="0">
              <a:solidFill>
                <a:srgbClr val="2F5597"/>
              </a:solidFill>
            </a:endParaRPr>
          </a:p>
          <a:p>
            <a:pPr marL="914400" lvl="1" indent="-457200" algn="just">
              <a:lnSpc>
                <a:spcPct val="150000"/>
              </a:lnSpc>
              <a:buFont typeface="Wingdings" panose="05000000000000000000" pitchFamily="2" charset="2"/>
              <a:buAutoNum type="circleNumWdWhitePlain"/>
            </a:pPr>
            <a:r>
              <a:rPr lang="zh-TW" altLang="en-US" sz="2400" dirty="0">
                <a:solidFill>
                  <a:srgbClr val="2F5597"/>
                </a:solidFill>
              </a:rPr>
              <a:t>現場站台租賃即時狀況顯示</a:t>
            </a:r>
            <a:endParaRPr lang="en-US" altLang="zh-TW" sz="2400" dirty="0">
              <a:solidFill>
                <a:srgbClr val="2F5597"/>
              </a:solidFill>
            </a:endParaRPr>
          </a:p>
          <a:p>
            <a:pPr marL="914400" lvl="1" indent="-457200" algn="just">
              <a:lnSpc>
                <a:spcPct val="150000"/>
              </a:lnSpc>
              <a:buFont typeface="Wingdings" panose="05000000000000000000" pitchFamily="2" charset="2"/>
              <a:buAutoNum type="circleNumWdWhitePlain"/>
            </a:pPr>
            <a:r>
              <a:rPr lang="zh-TW" altLang="en-US" sz="2400" dirty="0">
                <a:solidFill>
                  <a:srgbClr val="2F5597"/>
                </a:solidFill>
              </a:rPr>
              <a:t>產生交易紀錄等資料明細</a:t>
            </a:r>
            <a:endParaRPr lang="en-US" altLang="zh-TW" sz="2400" dirty="0">
              <a:solidFill>
                <a:srgbClr val="2F5597"/>
              </a:solidFill>
            </a:endParaRPr>
          </a:p>
          <a:p>
            <a:pPr marL="914400" lvl="1" indent="-457200" algn="just">
              <a:lnSpc>
                <a:spcPct val="150000"/>
              </a:lnSpc>
              <a:buFont typeface="Wingdings" panose="05000000000000000000" pitchFamily="2" charset="2"/>
              <a:buAutoNum type="circleNumWdWhitePlain"/>
            </a:pPr>
            <a:r>
              <a:rPr lang="zh-TW" altLang="en-US" sz="2400" dirty="0">
                <a:solidFill>
                  <a:srgbClr val="2F5597"/>
                </a:solidFill>
              </a:rPr>
              <a:t>客服人員使用的相關紀錄查詢</a:t>
            </a:r>
            <a:endParaRPr lang="en-US" altLang="zh-TW" sz="2400" dirty="0">
              <a:solidFill>
                <a:srgbClr val="2F5597"/>
              </a:solidFill>
            </a:endParaRPr>
          </a:p>
          <a:p>
            <a:pPr marL="914400" lvl="1" indent="-457200" algn="just">
              <a:lnSpc>
                <a:spcPct val="150000"/>
              </a:lnSpc>
              <a:buFont typeface="Wingdings" panose="05000000000000000000" pitchFamily="2" charset="2"/>
              <a:buAutoNum type="circleNumWdWhitePlain"/>
            </a:pPr>
            <a:r>
              <a:rPr lang="zh-TW" altLang="en-US" sz="2400" dirty="0">
                <a:solidFill>
                  <a:srgbClr val="2F5597"/>
                </a:solidFill>
              </a:rPr>
              <a:t>營運相關的報表列印</a:t>
            </a:r>
            <a:r>
              <a:rPr lang="zh-TW" altLang="en-US" sz="2400" dirty="0" smtClean="0">
                <a:solidFill>
                  <a:srgbClr val="2F5597"/>
                </a:solidFill>
              </a:rPr>
              <a:t>等</a:t>
            </a:r>
            <a:endParaRPr lang="en-US" altLang="zh-TW" sz="2400" dirty="0" smtClean="0">
              <a:solidFill>
                <a:srgbClr val="2F5597"/>
              </a:solidFill>
            </a:endParaRPr>
          </a:p>
          <a:p>
            <a:pPr marL="457200" indent="-457200" algn="just">
              <a:lnSpc>
                <a:spcPct val="150000"/>
              </a:lnSpc>
              <a:buFont typeface="+mj-lt"/>
              <a:buAutoNum type="arabicPeriod"/>
            </a:pPr>
            <a:r>
              <a:rPr lang="zh-TW" altLang="en-US" sz="2400" dirty="0" smtClean="0">
                <a:solidFill>
                  <a:srgbClr val="2F5597"/>
                </a:solidFill>
              </a:rPr>
              <a:t>讓</a:t>
            </a:r>
            <a:r>
              <a:rPr lang="zh-TW" altLang="en-US" sz="2400" dirty="0">
                <a:solidFill>
                  <a:srgbClr val="2F5597"/>
                </a:solidFill>
              </a:rPr>
              <a:t>使用人員不受限於地點使用</a:t>
            </a:r>
            <a:r>
              <a:rPr lang="zh-TW" altLang="en-US" sz="2400" dirty="0" smtClean="0">
                <a:solidFill>
                  <a:srgbClr val="2F5597"/>
                </a:solidFill>
              </a:rPr>
              <a:t>系統</a:t>
            </a:r>
            <a:endParaRPr lang="en-US" altLang="zh-TW" sz="2400" dirty="0">
              <a:solidFill>
                <a:srgbClr val="2F5597"/>
              </a:solidFill>
            </a:endParaRPr>
          </a:p>
          <a:p>
            <a:pPr marL="457200" indent="-457200" algn="just">
              <a:lnSpc>
                <a:spcPct val="150000"/>
              </a:lnSpc>
              <a:buFont typeface="+mj-lt"/>
              <a:buAutoNum type="arabicPeriod"/>
            </a:pPr>
            <a:r>
              <a:rPr lang="zh-TW" altLang="en-US" sz="2400" dirty="0" smtClean="0">
                <a:solidFill>
                  <a:srgbClr val="2F5597"/>
                </a:solidFill>
              </a:rPr>
              <a:t>按鈕</a:t>
            </a:r>
            <a:r>
              <a:rPr lang="zh-TW" altLang="en-US" sz="2400" dirty="0">
                <a:solidFill>
                  <a:srgbClr val="2F5597"/>
                </a:solidFill>
              </a:rPr>
              <a:t>式畫面在操作上也更加方便、簡易</a:t>
            </a:r>
            <a:r>
              <a:rPr lang="zh-TW" altLang="en-US" sz="2400" dirty="0" smtClean="0">
                <a:solidFill>
                  <a:srgbClr val="2F5597"/>
                </a:solidFill>
              </a:rPr>
              <a:t>。</a:t>
            </a:r>
            <a:endParaRPr lang="en-US" altLang="zh-TW" sz="2400" dirty="0" smtClean="0">
              <a:solidFill>
                <a:srgbClr val="2F5597"/>
              </a:solidFill>
            </a:endParaRPr>
          </a:p>
        </p:txBody>
      </p:sp>
      <p:sp>
        <p:nvSpPr>
          <p:cNvPr id="12" name="向左箭號 11">
            <a:hlinkClick r:id="rId2" action="ppaction://hlinksldjump"/>
          </p:cNvPr>
          <p:cNvSpPr/>
          <p:nvPr/>
        </p:nvSpPr>
        <p:spPr>
          <a:xfrm>
            <a:off x="11323178" y="6332434"/>
            <a:ext cx="487110" cy="376015"/>
          </a:xfrm>
          <a:prstGeom prst="left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Tree>
    <p:extLst>
      <p:ext uri="{BB962C8B-B14F-4D97-AF65-F5344CB8AC3E}">
        <p14:creationId xmlns:p14="http://schemas.microsoft.com/office/powerpoint/2010/main" val="3031462481"/>
      </p:ext>
    </p:extLst>
  </p:cSld>
  <p:clrMapOvr>
    <a:masterClrMapping/>
  </p:clrMapOvr>
  <p:transition advClick="0" advTm="0">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63196" y="3971925"/>
            <a:ext cx="4506607" cy="1188356"/>
            <a:chOff x="-63196" y="3619500"/>
            <a:chExt cx="4506607" cy="1188356"/>
          </a:xfrm>
        </p:grpSpPr>
        <p:cxnSp>
          <p:nvCxnSpPr>
            <p:cNvPr id="24" name="直接连接符 23"/>
            <p:cNvCxnSpPr/>
            <p:nvPr/>
          </p:nvCxnSpPr>
          <p:spPr>
            <a:xfrm>
              <a:off x="-63196" y="3619500"/>
              <a:ext cx="2058292" cy="1188356"/>
            </a:xfrm>
            <a:prstGeom prst="line">
              <a:avLst/>
            </a:prstGeom>
            <a:ln w="12700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1995096" y="4807856"/>
              <a:ext cx="2448315" cy="0"/>
            </a:xfrm>
            <a:prstGeom prst="line">
              <a:avLst/>
            </a:prstGeom>
            <a:ln w="12700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0" name="文本框 29"/>
          <p:cNvSpPr txBox="1"/>
          <p:nvPr/>
        </p:nvSpPr>
        <p:spPr>
          <a:xfrm>
            <a:off x="1722697" y="-1"/>
            <a:ext cx="3443287" cy="6247864"/>
          </a:xfrm>
          <a:prstGeom prst="rect">
            <a:avLst/>
          </a:prstGeom>
          <a:noFill/>
        </p:spPr>
        <p:txBody>
          <a:bodyPr wrap="square" rtlCol="0">
            <a:spAutoFit/>
          </a:bodyPr>
          <a:lstStyle/>
          <a:p>
            <a:r>
              <a:rPr lang="en-US" altLang="zh-CN" sz="40000" dirty="0">
                <a:solidFill>
                  <a:schemeClr val="accent5">
                    <a:lumMod val="75000"/>
                  </a:schemeClr>
                </a:solidFill>
                <a:latin typeface="Segoe UI Semibold" panose="020B0702040204020203" pitchFamily="34" charset="0"/>
                <a:cs typeface="Times New Roman" panose="02020603050405020304" pitchFamily="18" charset="0"/>
              </a:rPr>
              <a:t>2</a:t>
            </a:r>
            <a:endParaRPr lang="zh-CN" altLang="en-US" sz="40000" dirty="0">
              <a:solidFill>
                <a:schemeClr val="accent5">
                  <a:lumMod val="75000"/>
                </a:schemeClr>
              </a:solidFill>
              <a:latin typeface="Segoe UI Semibold" panose="020B0702040204020203" pitchFamily="34" charset="0"/>
              <a:cs typeface="Times New Roman" panose="02020603050405020304" pitchFamily="18" charset="0"/>
            </a:endParaRPr>
          </a:p>
        </p:txBody>
      </p:sp>
      <p:grpSp>
        <p:nvGrpSpPr>
          <p:cNvPr id="7" name="组合 6"/>
          <p:cNvGrpSpPr/>
          <p:nvPr/>
        </p:nvGrpSpPr>
        <p:grpSpPr>
          <a:xfrm>
            <a:off x="4676774" y="4003343"/>
            <a:ext cx="5882180" cy="2379970"/>
            <a:chOff x="5256694" y="3199624"/>
            <a:chExt cx="6130927" cy="2307644"/>
          </a:xfrm>
        </p:grpSpPr>
        <p:sp>
          <p:nvSpPr>
            <p:cNvPr id="63" name="任意多边形 62"/>
            <p:cNvSpPr/>
            <p:nvPr/>
          </p:nvSpPr>
          <p:spPr>
            <a:xfrm rot="16200000">
              <a:off x="4762301" y="3694017"/>
              <a:ext cx="2307644" cy="1318857"/>
            </a:xfrm>
            <a:custGeom>
              <a:avLst/>
              <a:gdLst>
                <a:gd name="connsiteX0" fmla="*/ 2461594 w 2461594"/>
                <a:gd name="connsiteY0" fmla="*/ 1303205 h 1318857"/>
                <a:gd name="connsiteX1" fmla="*/ 2335003 w 2461594"/>
                <a:gd name="connsiteY1" fmla="*/ 1208541 h 1318857"/>
                <a:gd name="connsiteX2" fmla="*/ 1241263 w 2461594"/>
                <a:gd name="connsiteY2" fmla="*/ 874450 h 1318857"/>
                <a:gd name="connsiteX3" fmla="*/ 147523 w 2461594"/>
                <a:gd name="connsiteY3" fmla="*/ 1208541 h 1318857"/>
                <a:gd name="connsiteX4" fmla="*/ 0 w 2461594"/>
                <a:gd name="connsiteY4" fmla="*/ 1318857 h 1318857"/>
                <a:gd name="connsiteX5" fmla="*/ 1238144 w 2461594"/>
                <a:gd name="connsiteY5" fmla="*/ 0 h 1318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594" h="1318857">
                  <a:moveTo>
                    <a:pt x="2461594" y="1303205"/>
                  </a:moveTo>
                  <a:lnTo>
                    <a:pt x="2335003" y="1208541"/>
                  </a:lnTo>
                  <a:cubicBezTo>
                    <a:pt x="2022788" y="997613"/>
                    <a:pt x="1646408" y="874450"/>
                    <a:pt x="1241263" y="874450"/>
                  </a:cubicBezTo>
                  <a:cubicBezTo>
                    <a:pt x="836117" y="874450"/>
                    <a:pt x="459737" y="997613"/>
                    <a:pt x="147523" y="1208541"/>
                  </a:cubicBezTo>
                  <a:lnTo>
                    <a:pt x="0" y="1318857"/>
                  </a:lnTo>
                  <a:lnTo>
                    <a:pt x="1238144" y="0"/>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4" name="流程图: 库存数据 63"/>
            <p:cNvSpPr/>
            <p:nvPr/>
          </p:nvSpPr>
          <p:spPr>
            <a:xfrm>
              <a:off x="6320321" y="3199624"/>
              <a:ext cx="5067300" cy="2307644"/>
            </a:xfrm>
            <a:prstGeom prst="flowChartOnlineStorag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6000" dirty="0"/>
            </a:p>
          </p:txBody>
        </p:sp>
        <p:sp>
          <p:nvSpPr>
            <p:cNvPr id="4" name="文本框 3"/>
            <p:cNvSpPr txBox="1"/>
            <p:nvPr/>
          </p:nvSpPr>
          <p:spPr>
            <a:xfrm>
              <a:off x="6516718" y="4010258"/>
              <a:ext cx="4089909" cy="686374"/>
            </a:xfrm>
            <a:prstGeom prst="rect">
              <a:avLst/>
            </a:prstGeom>
            <a:noFill/>
          </p:spPr>
          <p:txBody>
            <a:bodyPr wrap="square" rtlCol="0">
              <a:spAutoFit/>
            </a:bodyPr>
            <a:lstStyle/>
            <a:p>
              <a:pPr algn="ctr"/>
              <a:r>
                <a:rPr lang="zh-TW" altLang="en-US" sz="4000" dirty="0" smtClean="0">
                  <a:solidFill>
                    <a:schemeClr val="bg1"/>
                  </a:solidFill>
                </a:rPr>
                <a:t>規劃過程</a:t>
              </a:r>
              <a:endParaRPr lang="zh-CN" altLang="en-US" sz="4000" dirty="0">
                <a:solidFill>
                  <a:schemeClr val="bg1"/>
                </a:solidFill>
              </a:endParaRPr>
            </a:p>
          </p:txBody>
        </p:sp>
        <p:sp>
          <p:nvSpPr>
            <p:cNvPr id="5" name="矩形 4"/>
            <p:cNvSpPr/>
            <p:nvPr/>
          </p:nvSpPr>
          <p:spPr>
            <a:xfrm>
              <a:off x="6947843" y="4319716"/>
              <a:ext cx="3307303" cy="358108"/>
            </a:xfrm>
            <a:prstGeom prst="rect">
              <a:avLst/>
            </a:prstGeom>
          </p:spPr>
          <p:txBody>
            <a:bodyPr wrap="square">
              <a:spAutoFit/>
            </a:bodyPr>
            <a:lstStyle/>
            <a:p>
              <a:pPr algn="just"/>
              <a:endParaRPr lang="zh-CN" altLang="en-US" dirty="0"/>
            </a:p>
          </p:txBody>
        </p:sp>
      </p:grpSp>
      <p:grpSp>
        <p:nvGrpSpPr>
          <p:cNvPr id="14" name="组合 8"/>
          <p:cNvGrpSpPr/>
          <p:nvPr/>
        </p:nvGrpSpPr>
        <p:grpSpPr>
          <a:xfrm>
            <a:off x="7401679" y="1042655"/>
            <a:ext cx="968376" cy="2960687"/>
            <a:chOff x="623888" y="3567113"/>
            <a:chExt cx="968376" cy="2960687"/>
          </a:xfrm>
          <a:solidFill>
            <a:srgbClr val="406FC4"/>
          </a:solidFill>
        </p:grpSpPr>
        <p:sp>
          <p:nvSpPr>
            <p:cNvPr id="15" name="Freeform 207"/>
            <p:cNvSpPr>
              <a:spLocks/>
            </p:cNvSpPr>
            <p:nvPr/>
          </p:nvSpPr>
          <p:spPr bwMode="auto">
            <a:xfrm>
              <a:off x="1014413" y="3784600"/>
              <a:ext cx="168275" cy="301625"/>
            </a:xfrm>
            <a:custGeom>
              <a:avLst/>
              <a:gdLst>
                <a:gd name="T0" fmla="*/ 53 w 54"/>
                <a:gd name="T1" fmla="*/ 0 h 97"/>
                <a:gd name="T2" fmla="*/ 54 w 54"/>
                <a:gd name="T3" fmla="*/ 70 h 97"/>
                <a:gd name="T4" fmla="*/ 27 w 54"/>
                <a:gd name="T5" fmla="*/ 97 h 97"/>
                <a:gd name="T6" fmla="*/ 0 w 54"/>
                <a:gd name="T7" fmla="*/ 70 h 97"/>
                <a:gd name="T8" fmla="*/ 1 w 54"/>
                <a:gd name="T9" fmla="*/ 0 h 97"/>
                <a:gd name="T10" fmla="*/ 53 w 54"/>
                <a:gd name="T11" fmla="*/ 0 h 97"/>
              </a:gdLst>
              <a:ahLst/>
              <a:cxnLst>
                <a:cxn ang="0">
                  <a:pos x="T0" y="T1"/>
                </a:cxn>
                <a:cxn ang="0">
                  <a:pos x="T2" y="T3"/>
                </a:cxn>
                <a:cxn ang="0">
                  <a:pos x="T4" y="T5"/>
                </a:cxn>
                <a:cxn ang="0">
                  <a:pos x="T6" y="T7"/>
                </a:cxn>
                <a:cxn ang="0">
                  <a:pos x="T8" y="T9"/>
                </a:cxn>
                <a:cxn ang="0">
                  <a:pos x="T10" y="T11"/>
                </a:cxn>
              </a:cxnLst>
              <a:rect l="0" t="0" r="r" b="b"/>
              <a:pathLst>
                <a:path w="54" h="97">
                  <a:moveTo>
                    <a:pt x="53" y="0"/>
                  </a:moveTo>
                  <a:cubicBezTo>
                    <a:pt x="53" y="0"/>
                    <a:pt x="46" y="51"/>
                    <a:pt x="54" y="70"/>
                  </a:cubicBezTo>
                  <a:cubicBezTo>
                    <a:pt x="54" y="70"/>
                    <a:pt x="53" y="97"/>
                    <a:pt x="27" y="97"/>
                  </a:cubicBezTo>
                  <a:cubicBezTo>
                    <a:pt x="2" y="97"/>
                    <a:pt x="0" y="70"/>
                    <a:pt x="0" y="70"/>
                  </a:cubicBezTo>
                  <a:cubicBezTo>
                    <a:pt x="7" y="51"/>
                    <a:pt x="1" y="0"/>
                    <a:pt x="1" y="0"/>
                  </a:cubicBezTo>
                  <a:lnTo>
                    <a:pt x="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208"/>
            <p:cNvSpPr>
              <a:spLocks/>
            </p:cNvSpPr>
            <p:nvPr/>
          </p:nvSpPr>
          <p:spPr bwMode="auto">
            <a:xfrm>
              <a:off x="1176338" y="3749675"/>
              <a:ext cx="50800" cy="103187"/>
            </a:xfrm>
            <a:custGeom>
              <a:avLst/>
              <a:gdLst>
                <a:gd name="T0" fmla="*/ 11 w 16"/>
                <a:gd name="T1" fmla="*/ 6 h 33"/>
                <a:gd name="T2" fmla="*/ 16 w 16"/>
                <a:gd name="T3" fmla="*/ 5 h 33"/>
                <a:gd name="T4" fmla="*/ 14 w 16"/>
                <a:gd name="T5" fmla="*/ 21 h 33"/>
                <a:gd name="T6" fmla="*/ 4 w 16"/>
                <a:gd name="T7" fmla="*/ 31 h 33"/>
                <a:gd name="T8" fmla="*/ 1 w 16"/>
                <a:gd name="T9" fmla="*/ 23 h 33"/>
                <a:gd name="T10" fmla="*/ 11 w 16"/>
                <a:gd name="T11" fmla="*/ 6 h 33"/>
              </a:gdLst>
              <a:ahLst/>
              <a:cxnLst>
                <a:cxn ang="0">
                  <a:pos x="T0" y="T1"/>
                </a:cxn>
                <a:cxn ang="0">
                  <a:pos x="T2" y="T3"/>
                </a:cxn>
                <a:cxn ang="0">
                  <a:pos x="T4" y="T5"/>
                </a:cxn>
                <a:cxn ang="0">
                  <a:pos x="T6" y="T7"/>
                </a:cxn>
                <a:cxn ang="0">
                  <a:pos x="T8" y="T9"/>
                </a:cxn>
                <a:cxn ang="0">
                  <a:pos x="T10" y="T11"/>
                </a:cxn>
              </a:cxnLst>
              <a:rect l="0" t="0" r="r" b="b"/>
              <a:pathLst>
                <a:path w="16" h="33">
                  <a:moveTo>
                    <a:pt x="11" y="6"/>
                  </a:moveTo>
                  <a:cubicBezTo>
                    <a:pt x="11" y="6"/>
                    <a:pt x="16" y="0"/>
                    <a:pt x="16" y="5"/>
                  </a:cubicBezTo>
                  <a:cubicBezTo>
                    <a:pt x="16" y="11"/>
                    <a:pt x="15" y="18"/>
                    <a:pt x="14" y="21"/>
                  </a:cubicBezTo>
                  <a:cubicBezTo>
                    <a:pt x="12" y="24"/>
                    <a:pt x="7" y="33"/>
                    <a:pt x="4" y="31"/>
                  </a:cubicBezTo>
                  <a:cubicBezTo>
                    <a:pt x="0" y="28"/>
                    <a:pt x="1" y="23"/>
                    <a:pt x="1" y="23"/>
                  </a:cubicBezTo>
                  <a:lnTo>
                    <a:pt x="1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09"/>
            <p:cNvSpPr>
              <a:spLocks/>
            </p:cNvSpPr>
            <p:nvPr/>
          </p:nvSpPr>
          <p:spPr bwMode="auto">
            <a:xfrm>
              <a:off x="982663" y="3729038"/>
              <a:ext cx="41275" cy="107950"/>
            </a:xfrm>
            <a:custGeom>
              <a:avLst/>
              <a:gdLst>
                <a:gd name="T0" fmla="*/ 6 w 13"/>
                <a:gd name="T1" fmla="*/ 8 h 35"/>
                <a:gd name="T2" fmla="*/ 1 w 13"/>
                <a:gd name="T3" fmla="*/ 6 h 35"/>
                <a:gd name="T4" fmla="*/ 1 w 13"/>
                <a:gd name="T5" fmla="*/ 21 h 35"/>
                <a:gd name="T6" fmla="*/ 8 w 13"/>
                <a:gd name="T7" fmla="*/ 33 h 35"/>
                <a:gd name="T8" fmla="*/ 13 w 13"/>
                <a:gd name="T9" fmla="*/ 25 h 35"/>
                <a:gd name="T10" fmla="*/ 6 w 13"/>
                <a:gd name="T11" fmla="*/ 8 h 35"/>
              </a:gdLst>
              <a:ahLst/>
              <a:cxnLst>
                <a:cxn ang="0">
                  <a:pos x="T0" y="T1"/>
                </a:cxn>
                <a:cxn ang="0">
                  <a:pos x="T2" y="T3"/>
                </a:cxn>
                <a:cxn ang="0">
                  <a:pos x="T4" y="T5"/>
                </a:cxn>
                <a:cxn ang="0">
                  <a:pos x="T6" y="T7"/>
                </a:cxn>
                <a:cxn ang="0">
                  <a:pos x="T8" y="T9"/>
                </a:cxn>
                <a:cxn ang="0">
                  <a:pos x="T10" y="T11"/>
                </a:cxn>
              </a:cxnLst>
              <a:rect l="0" t="0" r="r" b="b"/>
              <a:pathLst>
                <a:path w="13" h="35">
                  <a:moveTo>
                    <a:pt x="6" y="8"/>
                  </a:moveTo>
                  <a:cubicBezTo>
                    <a:pt x="6" y="8"/>
                    <a:pt x="2" y="0"/>
                    <a:pt x="1" y="6"/>
                  </a:cubicBezTo>
                  <a:cubicBezTo>
                    <a:pt x="0" y="11"/>
                    <a:pt x="1" y="18"/>
                    <a:pt x="1" y="21"/>
                  </a:cubicBezTo>
                  <a:cubicBezTo>
                    <a:pt x="2" y="24"/>
                    <a:pt x="5" y="35"/>
                    <a:pt x="8" y="33"/>
                  </a:cubicBezTo>
                  <a:cubicBezTo>
                    <a:pt x="13" y="31"/>
                    <a:pt x="13" y="25"/>
                    <a:pt x="13" y="25"/>
                  </a:cubicBezTo>
                  <a:lnTo>
                    <a:pt x="6"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210"/>
            <p:cNvSpPr>
              <a:spLocks/>
            </p:cNvSpPr>
            <p:nvPr/>
          </p:nvSpPr>
          <p:spPr bwMode="auto">
            <a:xfrm>
              <a:off x="1001713" y="3625850"/>
              <a:ext cx="244475" cy="314325"/>
            </a:xfrm>
            <a:custGeom>
              <a:avLst/>
              <a:gdLst>
                <a:gd name="T0" fmla="*/ 0 w 78"/>
                <a:gd name="T1" fmla="*/ 43 h 101"/>
                <a:gd name="T2" fmla="*/ 3 w 78"/>
                <a:gd name="T3" fmla="*/ 65 h 101"/>
                <a:gd name="T4" fmla="*/ 11 w 78"/>
                <a:gd name="T5" fmla="*/ 85 h 101"/>
                <a:gd name="T6" fmla="*/ 29 w 78"/>
                <a:gd name="T7" fmla="*/ 100 h 101"/>
                <a:gd name="T8" fmla="*/ 48 w 78"/>
                <a:gd name="T9" fmla="*/ 89 h 101"/>
                <a:gd name="T10" fmla="*/ 60 w 78"/>
                <a:gd name="T11" fmla="*/ 70 h 101"/>
                <a:gd name="T12" fmla="*/ 67 w 78"/>
                <a:gd name="T13" fmla="*/ 48 h 101"/>
                <a:gd name="T14" fmla="*/ 43 w 78"/>
                <a:gd name="T15" fmla="*/ 3 h 101"/>
                <a:gd name="T16" fmla="*/ 0 w 78"/>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101">
                  <a:moveTo>
                    <a:pt x="0" y="43"/>
                  </a:moveTo>
                  <a:cubicBezTo>
                    <a:pt x="0" y="43"/>
                    <a:pt x="2" y="60"/>
                    <a:pt x="3" y="65"/>
                  </a:cubicBezTo>
                  <a:cubicBezTo>
                    <a:pt x="4" y="71"/>
                    <a:pt x="5" y="78"/>
                    <a:pt x="11" y="85"/>
                  </a:cubicBezTo>
                  <a:cubicBezTo>
                    <a:pt x="16" y="91"/>
                    <a:pt x="17" y="99"/>
                    <a:pt x="29" y="100"/>
                  </a:cubicBezTo>
                  <a:cubicBezTo>
                    <a:pt x="40" y="101"/>
                    <a:pt x="43" y="94"/>
                    <a:pt x="48" y="89"/>
                  </a:cubicBezTo>
                  <a:cubicBezTo>
                    <a:pt x="56" y="82"/>
                    <a:pt x="58" y="76"/>
                    <a:pt x="60" y="70"/>
                  </a:cubicBezTo>
                  <a:cubicBezTo>
                    <a:pt x="62" y="65"/>
                    <a:pt x="67" y="48"/>
                    <a:pt x="67" y="48"/>
                  </a:cubicBezTo>
                  <a:cubicBezTo>
                    <a:pt x="67" y="48"/>
                    <a:pt x="78" y="7"/>
                    <a:pt x="43" y="3"/>
                  </a:cubicBezTo>
                  <a:cubicBezTo>
                    <a:pt x="7" y="0"/>
                    <a:pt x="0" y="43"/>
                    <a:pt x="0"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211"/>
            <p:cNvSpPr>
              <a:spLocks/>
            </p:cNvSpPr>
            <p:nvPr/>
          </p:nvSpPr>
          <p:spPr bwMode="auto">
            <a:xfrm>
              <a:off x="982663" y="3567113"/>
              <a:ext cx="268288" cy="257175"/>
            </a:xfrm>
            <a:custGeom>
              <a:avLst/>
              <a:gdLst>
                <a:gd name="T0" fmla="*/ 68 w 86"/>
                <a:gd name="T1" fmla="*/ 83 h 83"/>
                <a:gd name="T2" fmla="*/ 70 w 86"/>
                <a:gd name="T3" fmla="*/ 56 h 83"/>
                <a:gd name="T4" fmla="*/ 62 w 86"/>
                <a:gd name="T5" fmla="*/ 45 h 83"/>
                <a:gd name="T6" fmla="*/ 68 w 86"/>
                <a:gd name="T7" fmla="*/ 57 h 83"/>
                <a:gd name="T8" fmla="*/ 57 w 86"/>
                <a:gd name="T9" fmla="*/ 44 h 83"/>
                <a:gd name="T10" fmla="*/ 50 w 86"/>
                <a:gd name="T11" fmla="*/ 33 h 83"/>
                <a:gd name="T12" fmla="*/ 56 w 86"/>
                <a:gd name="T13" fmla="*/ 49 h 83"/>
                <a:gd name="T14" fmla="*/ 40 w 86"/>
                <a:gd name="T15" fmla="*/ 36 h 83"/>
                <a:gd name="T16" fmla="*/ 33 w 86"/>
                <a:gd name="T17" fmla="*/ 33 h 83"/>
                <a:gd name="T18" fmla="*/ 41 w 86"/>
                <a:gd name="T19" fmla="*/ 40 h 83"/>
                <a:gd name="T20" fmla="*/ 28 w 86"/>
                <a:gd name="T21" fmla="*/ 33 h 83"/>
                <a:gd name="T22" fmla="*/ 28 w 86"/>
                <a:gd name="T23" fmla="*/ 39 h 83"/>
                <a:gd name="T24" fmla="*/ 20 w 86"/>
                <a:gd name="T25" fmla="*/ 36 h 83"/>
                <a:gd name="T26" fmla="*/ 19 w 86"/>
                <a:gd name="T27" fmla="*/ 43 h 83"/>
                <a:gd name="T28" fmla="*/ 11 w 86"/>
                <a:gd name="T29" fmla="*/ 53 h 83"/>
                <a:gd name="T30" fmla="*/ 9 w 86"/>
                <a:gd name="T31" fmla="*/ 65 h 83"/>
                <a:gd name="T32" fmla="*/ 8 w 86"/>
                <a:gd name="T33" fmla="*/ 76 h 83"/>
                <a:gd name="T34" fmla="*/ 4 w 86"/>
                <a:gd name="T35" fmla="*/ 67 h 83"/>
                <a:gd name="T36" fmla="*/ 0 w 86"/>
                <a:gd name="T37" fmla="*/ 53 h 83"/>
                <a:gd name="T38" fmla="*/ 1 w 86"/>
                <a:gd name="T39" fmla="*/ 36 h 83"/>
                <a:gd name="T40" fmla="*/ 2 w 86"/>
                <a:gd name="T41" fmla="*/ 27 h 83"/>
                <a:gd name="T42" fmla="*/ 5 w 86"/>
                <a:gd name="T43" fmla="*/ 22 h 83"/>
                <a:gd name="T44" fmla="*/ 13 w 86"/>
                <a:gd name="T45" fmla="*/ 13 h 83"/>
                <a:gd name="T46" fmla="*/ 17 w 86"/>
                <a:gd name="T47" fmla="*/ 7 h 83"/>
                <a:gd name="T48" fmla="*/ 24 w 86"/>
                <a:gd name="T49" fmla="*/ 10 h 83"/>
                <a:gd name="T50" fmla="*/ 42 w 86"/>
                <a:gd name="T51" fmla="*/ 1 h 83"/>
                <a:gd name="T52" fmla="*/ 33 w 86"/>
                <a:gd name="T53" fmla="*/ 6 h 83"/>
                <a:gd name="T54" fmla="*/ 54 w 86"/>
                <a:gd name="T55" fmla="*/ 5 h 83"/>
                <a:gd name="T56" fmla="*/ 68 w 86"/>
                <a:gd name="T57" fmla="*/ 10 h 83"/>
                <a:gd name="T58" fmla="*/ 62 w 86"/>
                <a:gd name="T59" fmla="*/ 12 h 83"/>
                <a:gd name="T60" fmla="*/ 77 w 86"/>
                <a:gd name="T61" fmla="*/ 15 h 83"/>
                <a:gd name="T62" fmla="*/ 72 w 86"/>
                <a:gd name="T63" fmla="*/ 17 h 83"/>
                <a:gd name="T64" fmla="*/ 84 w 86"/>
                <a:gd name="T65" fmla="*/ 33 h 83"/>
                <a:gd name="T66" fmla="*/ 80 w 86"/>
                <a:gd name="T67" fmla="*/ 28 h 83"/>
                <a:gd name="T68" fmla="*/ 85 w 86"/>
                <a:gd name="T69" fmla="*/ 50 h 83"/>
                <a:gd name="T70" fmla="*/ 80 w 86"/>
                <a:gd name="T71" fmla="*/ 65 h 83"/>
                <a:gd name="T72" fmla="*/ 74 w 86"/>
                <a:gd name="T73" fmla="*/ 73 h 83"/>
                <a:gd name="T74" fmla="*/ 68 w 86"/>
                <a:gd name="T7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6" h="83">
                  <a:moveTo>
                    <a:pt x="68" y="83"/>
                  </a:moveTo>
                  <a:cubicBezTo>
                    <a:pt x="68" y="83"/>
                    <a:pt x="73" y="63"/>
                    <a:pt x="70" y="56"/>
                  </a:cubicBezTo>
                  <a:cubicBezTo>
                    <a:pt x="68" y="51"/>
                    <a:pt x="62" y="45"/>
                    <a:pt x="62" y="45"/>
                  </a:cubicBezTo>
                  <a:cubicBezTo>
                    <a:pt x="68" y="57"/>
                    <a:pt x="68" y="57"/>
                    <a:pt x="68" y="57"/>
                  </a:cubicBezTo>
                  <a:cubicBezTo>
                    <a:pt x="68" y="57"/>
                    <a:pt x="59" y="52"/>
                    <a:pt x="57" y="44"/>
                  </a:cubicBezTo>
                  <a:cubicBezTo>
                    <a:pt x="54" y="37"/>
                    <a:pt x="50" y="33"/>
                    <a:pt x="50" y="33"/>
                  </a:cubicBezTo>
                  <a:cubicBezTo>
                    <a:pt x="51" y="36"/>
                    <a:pt x="56" y="49"/>
                    <a:pt x="56" y="49"/>
                  </a:cubicBezTo>
                  <a:cubicBezTo>
                    <a:pt x="56" y="49"/>
                    <a:pt x="50" y="39"/>
                    <a:pt x="40" y="36"/>
                  </a:cubicBezTo>
                  <a:cubicBezTo>
                    <a:pt x="36" y="34"/>
                    <a:pt x="33" y="33"/>
                    <a:pt x="33" y="33"/>
                  </a:cubicBezTo>
                  <a:cubicBezTo>
                    <a:pt x="34" y="37"/>
                    <a:pt x="41" y="40"/>
                    <a:pt x="41" y="40"/>
                  </a:cubicBezTo>
                  <a:cubicBezTo>
                    <a:pt x="33" y="39"/>
                    <a:pt x="28" y="33"/>
                    <a:pt x="28" y="33"/>
                  </a:cubicBezTo>
                  <a:cubicBezTo>
                    <a:pt x="28" y="33"/>
                    <a:pt x="26" y="37"/>
                    <a:pt x="28" y="39"/>
                  </a:cubicBezTo>
                  <a:cubicBezTo>
                    <a:pt x="20" y="36"/>
                    <a:pt x="20" y="36"/>
                    <a:pt x="20" y="36"/>
                  </a:cubicBezTo>
                  <a:cubicBezTo>
                    <a:pt x="20" y="36"/>
                    <a:pt x="21" y="38"/>
                    <a:pt x="19" y="43"/>
                  </a:cubicBezTo>
                  <a:cubicBezTo>
                    <a:pt x="17" y="48"/>
                    <a:pt x="12" y="48"/>
                    <a:pt x="11" y="53"/>
                  </a:cubicBezTo>
                  <a:cubicBezTo>
                    <a:pt x="11" y="57"/>
                    <a:pt x="9" y="63"/>
                    <a:pt x="9" y="65"/>
                  </a:cubicBezTo>
                  <a:cubicBezTo>
                    <a:pt x="9" y="68"/>
                    <a:pt x="8" y="76"/>
                    <a:pt x="8" y="76"/>
                  </a:cubicBezTo>
                  <a:cubicBezTo>
                    <a:pt x="8" y="76"/>
                    <a:pt x="6" y="70"/>
                    <a:pt x="4" y="67"/>
                  </a:cubicBezTo>
                  <a:cubicBezTo>
                    <a:pt x="4" y="67"/>
                    <a:pt x="1" y="60"/>
                    <a:pt x="0" y="53"/>
                  </a:cubicBezTo>
                  <a:cubicBezTo>
                    <a:pt x="0" y="49"/>
                    <a:pt x="1" y="39"/>
                    <a:pt x="1" y="36"/>
                  </a:cubicBezTo>
                  <a:cubicBezTo>
                    <a:pt x="1" y="32"/>
                    <a:pt x="2" y="27"/>
                    <a:pt x="2" y="27"/>
                  </a:cubicBezTo>
                  <a:cubicBezTo>
                    <a:pt x="2" y="27"/>
                    <a:pt x="4" y="26"/>
                    <a:pt x="5" y="22"/>
                  </a:cubicBezTo>
                  <a:cubicBezTo>
                    <a:pt x="6" y="19"/>
                    <a:pt x="11" y="14"/>
                    <a:pt x="13" y="13"/>
                  </a:cubicBezTo>
                  <a:cubicBezTo>
                    <a:pt x="15" y="12"/>
                    <a:pt x="16" y="7"/>
                    <a:pt x="17" y="7"/>
                  </a:cubicBezTo>
                  <a:cubicBezTo>
                    <a:pt x="18" y="7"/>
                    <a:pt x="24" y="10"/>
                    <a:pt x="24" y="10"/>
                  </a:cubicBezTo>
                  <a:cubicBezTo>
                    <a:pt x="24" y="10"/>
                    <a:pt x="24" y="0"/>
                    <a:pt x="42" y="1"/>
                  </a:cubicBezTo>
                  <a:cubicBezTo>
                    <a:pt x="42" y="1"/>
                    <a:pt x="34" y="4"/>
                    <a:pt x="33" y="6"/>
                  </a:cubicBezTo>
                  <a:cubicBezTo>
                    <a:pt x="33" y="6"/>
                    <a:pt x="48" y="2"/>
                    <a:pt x="54" y="5"/>
                  </a:cubicBezTo>
                  <a:cubicBezTo>
                    <a:pt x="60" y="8"/>
                    <a:pt x="68" y="10"/>
                    <a:pt x="68" y="10"/>
                  </a:cubicBezTo>
                  <a:cubicBezTo>
                    <a:pt x="68" y="10"/>
                    <a:pt x="65" y="12"/>
                    <a:pt x="62" y="12"/>
                  </a:cubicBezTo>
                  <a:cubicBezTo>
                    <a:pt x="62" y="12"/>
                    <a:pt x="72" y="16"/>
                    <a:pt x="77" y="15"/>
                  </a:cubicBezTo>
                  <a:cubicBezTo>
                    <a:pt x="77" y="15"/>
                    <a:pt x="75" y="17"/>
                    <a:pt x="72" y="17"/>
                  </a:cubicBezTo>
                  <a:cubicBezTo>
                    <a:pt x="72" y="17"/>
                    <a:pt x="82" y="23"/>
                    <a:pt x="84" y="33"/>
                  </a:cubicBezTo>
                  <a:cubicBezTo>
                    <a:pt x="80" y="28"/>
                    <a:pt x="80" y="28"/>
                    <a:pt x="80" y="28"/>
                  </a:cubicBezTo>
                  <a:cubicBezTo>
                    <a:pt x="80" y="28"/>
                    <a:pt x="86" y="40"/>
                    <a:pt x="85" y="50"/>
                  </a:cubicBezTo>
                  <a:cubicBezTo>
                    <a:pt x="85" y="56"/>
                    <a:pt x="83" y="59"/>
                    <a:pt x="80" y="65"/>
                  </a:cubicBezTo>
                  <a:cubicBezTo>
                    <a:pt x="78" y="71"/>
                    <a:pt x="74" y="73"/>
                    <a:pt x="74" y="73"/>
                  </a:cubicBezTo>
                  <a:lnTo>
                    <a:pt x="68"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12"/>
            <p:cNvSpPr>
              <a:spLocks/>
            </p:cNvSpPr>
            <p:nvPr/>
          </p:nvSpPr>
          <p:spPr bwMode="auto">
            <a:xfrm>
              <a:off x="949326" y="6323013"/>
              <a:ext cx="177800" cy="204787"/>
            </a:xfrm>
            <a:custGeom>
              <a:avLst/>
              <a:gdLst>
                <a:gd name="T0" fmla="*/ 53 w 57"/>
                <a:gd name="T1" fmla="*/ 6 h 66"/>
                <a:gd name="T2" fmla="*/ 56 w 57"/>
                <a:gd name="T3" fmla="*/ 24 h 66"/>
                <a:gd name="T4" fmla="*/ 56 w 57"/>
                <a:gd name="T5" fmla="*/ 34 h 66"/>
                <a:gd name="T6" fmla="*/ 51 w 57"/>
                <a:gd name="T7" fmla="*/ 41 h 66"/>
                <a:gd name="T8" fmla="*/ 52 w 57"/>
                <a:gd name="T9" fmla="*/ 54 h 66"/>
                <a:gd name="T10" fmla="*/ 32 w 57"/>
                <a:gd name="T11" fmla="*/ 66 h 66"/>
                <a:gd name="T12" fmla="*/ 1 w 57"/>
                <a:gd name="T13" fmla="*/ 56 h 66"/>
                <a:gd name="T14" fmla="*/ 4 w 57"/>
                <a:gd name="T15" fmla="*/ 33 h 66"/>
                <a:gd name="T16" fmla="*/ 10 w 57"/>
                <a:gd name="T17" fmla="*/ 17 h 66"/>
                <a:gd name="T18" fmla="*/ 14 w 57"/>
                <a:gd name="T19" fmla="*/ 0 h 66"/>
                <a:gd name="T20" fmla="*/ 53 w 57"/>
                <a:gd name="T21" fmla="*/ 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66">
                  <a:moveTo>
                    <a:pt x="53" y="6"/>
                  </a:moveTo>
                  <a:cubicBezTo>
                    <a:pt x="53" y="6"/>
                    <a:pt x="56" y="17"/>
                    <a:pt x="56" y="24"/>
                  </a:cubicBezTo>
                  <a:cubicBezTo>
                    <a:pt x="56" y="34"/>
                    <a:pt x="56" y="34"/>
                    <a:pt x="56" y="34"/>
                  </a:cubicBezTo>
                  <a:cubicBezTo>
                    <a:pt x="56" y="34"/>
                    <a:pt x="57" y="37"/>
                    <a:pt x="51" y="41"/>
                  </a:cubicBezTo>
                  <a:cubicBezTo>
                    <a:pt x="51" y="41"/>
                    <a:pt x="52" y="53"/>
                    <a:pt x="52" y="54"/>
                  </a:cubicBezTo>
                  <a:cubicBezTo>
                    <a:pt x="52" y="56"/>
                    <a:pt x="46" y="66"/>
                    <a:pt x="32" y="66"/>
                  </a:cubicBezTo>
                  <a:cubicBezTo>
                    <a:pt x="18" y="66"/>
                    <a:pt x="2" y="63"/>
                    <a:pt x="1" y="56"/>
                  </a:cubicBezTo>
                  <a:cubicBezTo>
                    <a:pt x="0" y="50"/>
                    <a:pt x="2" y="37"/>
                    <a:pt x="4" y="33"/>
                  </a:cubicBezTo>
                  <a:cubicBezTo>
                    <a:pt x="6" y="29"/>
                    <a:pt x="9" y="22"/>
                    <a:pt x="10" y="17"/>
                  </a:cubicBezTo>
                  <a:cubicBezTo>
                    <a:pt x="10" y="12"/>
                    <a:pt x="14" y="0"/>
                    <a:pt x="14" y="0"/>
                  </a:cubicBezTo>
                  <a:lnTo>
                    <a:pt x="5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3"/>
            <p:cNvSpPr>
              <a:spLocks/>
            </p:cNvSpPr>
            <p:nvPr/>
          </p:nvSpPr>
          <p:spPr bwMode="auto">
            <a:xfrm>
              <a:off x="1139826" y="6072188"/>
              <a:ext cx="139700" cy="269875"/>
            </a:xfrm>
            <a:custGeom>
              <a:avLst/>
              <a:gdLst>
                <a:gd name="T0" fmla="*/ 41 w 45"/>
                <a:gd name="T1" fmla="*/ 1 h 87"/>
                <a:gd name="T2" fmla="*/ 44 w 45"/>
                <a:gd name="T3" fmla="*/ 37 h 87"/>
                <a:gd name="T4" fmla="*/ 38 w 45"/>
                <a:gd name="T5" fmla="*/ 70 h 87"/>
                <a:gd name="T6" fmla="*/ 21 w 45"/>
                <a:gd name="T7" fmla="*/ 86 h 87"/>
                <a:gd name="T8" fmla="*/ 4 w 45"/>
                <a:gd name="T9" fmla="*/ 69 h 87"/>
                <a:gd name="T10" fmla="*/ 0 w 45"/>
                <a:gd name="T11" fmla="*/ 41 h 87"/>
                <a:gd name="T12" fmla="*/ 8 w 45"/>
                <a:gd name="T13" fmla="*/ 7 h 87"/>
                <a:gd name="T14" fmla="*/ 9 w 45"/>
                <a:gd name="T15" fmla="*/ 0 h 87"/>
                <a:gd name="T16" fmla="*/ 41 w 45"/>
                <a:gd name="T17"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87">
                  <a:moveTo>
                    <a:pt x="41" y="1"/>
                  </a:moveTo>
                  <a:cubicBezTo>
                    <a:pt x="41" y="1"/>
                    <a:pt x="44" y="30"/>
                    <a:pt x="44" y="37"/>
                  </a:cubicBezTo>
                  <a:cubicBezTo>
                    <a:pt x="45" y="43"/>
                    <a:pt x="38" y="66"/>
                    <a:pt x="38" y="70"/>
                  </a:cubicBezTo>
                  <a:cubicBezTo>
                    <a:pt x="38" y="73"/>
                    <a:pt x="26" y="84"/>
                    <a:pt x="21" y="86"/>
                  </a:cubicBezTo>
                  <a:cubicBezTo>
                    <a:pt x="16" y="87"/>
                    <a:pt x="8" y="80"/>
                    <a:pt x="4" y="69"/>
                  </a:cubicBezTo>
                  <a:cubicBezTo>
                    <a:pt x="0" y="58"/>
                    <a:pt x="0" y="44"/>
                    <a:pt x="0" y="41"/>
                  </a:cubicBezTo>
                  <a:cubicBezTo>
                    <a:pt x="0" y="38"/>
                    <a:pt x="7" y="10"/>
                    <a:pt x="8" y="7"/>
                  </a:cubicBezTo>
                  <a:cubicBezTo>
                    <a:pt x="8" y="3"/>
                    <a:pt x="9" y="0"/>
                    <a:pt x="9" y="0"/>
                  </a:cubicBezTo>
                  <a:lnTo>
                    <a:pt x="4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14"/>
            <p:cNvSpPr>
              <a:spLocks/>
            </p:cNvSpPr>
            <p:nvPr/>
          </p:nvSpPr>
          <p:spPr bwMode="auto">
            <a:xfrm>
              <a:off x="820738" y="4718050"/>
              <a:ext cx="539750" cy="1676400"/>
            </a:xfrm>
            <a:custGeom>
              <a:avLst/>
              <a:gdLst>
                <a:gd name="T0" fmla="*/ 89 w 173"/>
                <a:gd name="T1" fmla="*/ 119 h 540"/>
                <a:gd name="T2" fmla="*/ 83 w 173"/>
                <a:gd name="T3" fmla="*/ 231 h 540"/>
                <a:gd name="T4" fmla="*/ 79 w 173"/>
                <a:gd name="T5" fmla="*/ 288 h 540"/>
                <a:gd name="T6" fmla="*/ 73 w 173"/>
                <a:gd name="T7" fmla="*/ 315 h 540"/>
                <a:gd name="T8" fmla="*/ 97 w 173"/>
                <a:gd name="T9" fmla="*/ 471 h 540"/>
                <a:gd name="T10" fmla="*/ 98 w 173"/>
                <a:gd name="T11" fmla="*/ 533 h 540"/>
                <a:gd name="T12" fmla="*/ 72 w 173"/>
                <a:gd name="T13" fmla="*/ 532 h 540"/>
                <a:gd name="T14" fmla="*/ 44 w 173"/>
                <a:gd name="T15" fmla="*/ 540 h 540"/>
                <a:gd name="T16" fmla="*/ 30 w 173"/>
                <a:gd name="T17" fmla="*/ 489 h 540"/>
                <a:gd name="T18" fmla="*/ 20 w 173"/>
                <a:gd name="T19" fmla="*/ 428 h 540"/>
                <a:gd name="T20" fmla="*/ 8 w 173"/>
                <a:gd name="T21" fmla="*/ 317 h 540"/>
                <a:gd name="T22" fmla="*/ 5 w 173"/>
                <a:gd name="T23" fmla="*/ 247 h 540"/>
                <a:gd name="T24" fmla="*/ 5 w 173"/>
                <a:gd name="T25" fmla="*/ 177 h 540"/>
                <a:gd name="T26" fmla="*/ 3 w 173"/>
                <a:gd name="T27" fmla="*/ 75 h 540"/>
                <a:gd name="T28" fmla="*/ 19 w 173"/>
                <a:gd name="T29" fmla="*/ 0 h 540"/>
                <a:gd name="T30" fmla="*/ 153 w 173"/>
                <a:gd name="T31" fmla="*/ 0 h 540"/>
                <a:gd name="T32" fmla="*/ 173 w 173"/>
                <a:gd name="T33" fmla="*/ 114 h 540"/>
                <a:gd name="T34" fmla="*/ 164 w 173"/>
                <a:gd name="T35" fmla="*/ 285 h 540"/>
                <a:gd name="T36" fmla="*/ 159 w 173"/>
                <a:gd name="T37" fmla="*/ 311 h 540"/>
                <a:gd name="T38" fmla="*/ 162 w 173"/>
                <a:gd name="T39" fmla="*/ 366 h 540"/>
                <a:gd name="T40" fmla="*/ 148 w 173"/>
                <a:gd name="T41" fmla="*/ 420 h 540"/>
                <a:gd name="T42" fmla="*/ 146 w 173"/>
                <a:gd name="T43" fmla="*/ 454 h 540"/>
                <a:gd name="T44" fmla="*/ 125 w 173"/>
                <a:gd name="T45" fmla="*/ 465 h 540"/>
                <a:gd name="T46" fmla="*/ 104 w 173"/>
                <a:gd name="T47" fmla="*/ 456 h 540"/>
                <a:gd name="T48" fmla="*/ 101 w 173"/>
                <a:gd name="T49" fmla="*/ 425 h 540"/>
                <a:gd name="T50" fmla="*/ 98 w 173"/>
                <a:gd name="T51" fmla="*/ 391 h 540"/>
                <a:gd name="T52" fmla="*/ 99 w 173"/>
                <a:gd name="T53" fmla="*/ 371 h 540"/>
                <a:gd name="T54" fmla="*/ 92 w 173"/>
                <a:gd name="T55" fmla="*/ 312 h 540"/>
                <a:gd name="T56" fmla="*/ 92 w 173"/>
                <a:gd name="T57" fmla="*/ 260 h 540"/>
                <a:gd name="T58" fmla="*/ 89 w 173"/>
                <a:gd name="T59" fmla="*/ 119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3" h="540">
                  <a:moveTo>
                    <a:pt x="89" y="119"/>
                  </a:moveTo>
                  <a:cubicBezTo>
                    <a:pt x="89" y="119"/>
                    <a:pt x="84" y="224"/>
                    <a:pt x="83" y="231"/>
                  </a:cubicBezTo>
                  <a:cubicBezTo>
                    <a:pt x="82" y="237"/>
                    <a:pt x="80" y="275"/>
                    <a:pt x="79" y="288"/>
                  </a:cubicBezTo>
                  <a:cubicBezTo>
                    <a:pt x="77" y="301"/>
                    <a:pt x="73" y="315"/>
                    <a:pt x="73" y="315"/>
                  </a:cubicBezTo>
                  <a:cubicBezTo>
                    <a:pt x="73" y="315"/>
                    <a:pt x="97" y="464"/>
                    <a:pt x="97" y="471"/>
                  </a:cubicBezTo>
                  <a:cubicBezTo>
                    <a:pt x="97" y="478"/>
                    <a:pt x="98" y="533"/>
                    <a:pt x="98" y="533"/>
                  </a:cubicBezTo>
                  <a:cubicBezTo>
                    <a:pt x="98" y="533"/>
                    <a:pt x="84" y="532"/>
                    <a:pt x="72" y="532"/>
                  </a:cubicBezTo>
                  <a:cubicBezTo>
                    <a:pt x="61" y="533"/>
                    <a:pt x="44" y="540"/>
                    <a:pt x="44" y="540"/>
                  </a:cubicBezTo>
                  <a:cubicBezTo>
                    <a:pt x="44" y="540"/>
                    <a:pt x="33" y="497"/>
                    <a:pt x="30" y="489"/>
                  </a:cubicBezTo>
                  <a:cubicBezTo>
                    <a:pt x="27" y="481"/>
                    <a:pt x="22" y="440"/>
                    <a:pt x="20" y="428"/>
                  </a:cubicBezTo>
                  <a:cubicBezTo>
                    <a:pt x="19" y="417"/>
                    <a:pt x="11" y="341"/>
                    <a:pt x="8" y="317"/>
                  </a:cubicBezTo>
                  <a:cubicBezTo>
                    <a:pt x="6" y="293"/>
                    <a:pt x="7" y="257"/>
                    <a:pt x="5" y="247"/>
                  </a:cubicBezTo>
                  <a:cubicBezTo>
                    <a:pt x="3" y="237"/>
                    <a:pt x="5" y="177"/>
                    <a:pt x="5" y="177"/>
                  </a:cubicBezTo>
                  <a:cubicBezTo>
                    <a:pt x="5" y="177"/>
                    <a:pt x="0" y="101"/>
                    <a:pt x="3" y="75"/>
                  </a:cubicBezTo>
                  <a:cubicBezTo>
                    <a:pt x="6" y="50"/>
                    <a:pt x="19" y="0"/>
                    <a:pt x="19" y="0"/>
                  </a:cubicBezTo>
                  <a:cubicBezTo>
                    <a:pt x="153" y="0"/>
                    <a:pt x="153" y="0"/>
                    <a:pt x="153" y="0"/>
                  </a:cubicBezTo>
                  <a:cubicBezTo>
                    <a:pt x="153" y="0"/>
                    <a:pt x="173" y="94"/>
                    <a:pt x="173" y="114"/>
                  </a:cubicBezTo>
                  <a:cubicBezTo>
                    <a:pt x="173" y="134"/>
                    <a:pt x="166" y="280"/>
                    <a:pt x="164" y="285"/>
                  </a:cubicBezTo>
                  <a:cubicBezTo>
                    <a:pt x="163" y="291"/>
                    <a:pt x="159" y="308"/>
                    <a:pt x="159" y="311"/>
                  </a:cubicBezTo>
                  <a:cubicBezTo>
                    <a:pt x="159" y="314"/>
                    <a:pt x="162" y="359"/>
                    <a:pt x="162" y="366"/>
                  </a:cubicBezTo>
                  <a:cubicBezTo>
                    <a:pt x="162" y="376"/>
                    <a:pt x="152" y="392"/>
                    <a:pt x="148" y="420"/>
                  </a:cubicBezTo>
                  <a:cubicBezTo>
                    <a:pt x="147" y="428"/>
                    <a:pt x="146" y="454"/>
                    <a:pt x="146" y="454"/>
                  </a:cubicBezTo>
                  <a:cubicBezTo>
                    <a:pt x="146" y="454"/>
                    <a:pt x="132" y="464"/>
                    <a:pt x="125" y="465"/>
                  </a:cubicBezTo>
                  <a:cubicBezTo>
                    <a:pt x="118" y="466"/>
                    <a:pt x="104" y="456"/>
                    <a:pt x="104" y="456"/>
                  </a:cubicBezTo>
                  <a:cubicBezTo>
                    <a:pt x="104" y="456"/>
                    <a:pt x="101" y="432"/>
                    <a:pt x="101" y="425"/>
                  </a:cubicBezTo>
                  <a:cubicBezTo>
                    <a:pt x="101" y="418"/>
                    <a:pt x="98" y="391"/>
                    <a:pt x="98" y="391"/>
                  </a:cubicBezTo>
                  <a:cubicBezTo>
                    <a:pt x="98" y="391"/>
                    <a:pt x="98" y="381"/>
                    <a:pt x="99" y="371"/>
                  </a:cubicBezTo>
                  <a:cubicBezTo>
                    <a:pt x="100" y="360"/>
                    <a:pt x="95" y="322"/>
                    <a:pt x="92" y="312"/>
                  </a:cubicBezTo>
                  <a:cubicBezTo>
                    <a:pt x="89" y="303"/>
                    <a:pt x="86" y="281"/>
                    <a:pt x="92" y="260"/>
                  </a:cubicBezTo>
                  <a:cubicBezTo>
                    <a:pt x="97" y="238"/>
                    <a:pt x="89" y="119"/>
                    <a:pt x="89"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15"/>
            <p:cNvSpPr>
              <a:spLocks/>
            </p:cNvSpPr>
            <p:nvPr/>
          </p:nvSpPr>
          <p:spPr bwMode="auto">
            <a:xfrm>
              <a:off x="1466851" y="5041900"/>
              <a:ext cx="47625" cy="68262"/>
            </a:xfrm>
            <a:custGeom>
              <a:avLst/>
              <a:gdLst>
                <a:gd name="T0" fmla="*/ 0 w 15"/>
                <a:gd name="T1" fmla="*/ 1 h 22"/>
                <a:gd name="T2" fmla="*/ 0 w 15"/>
                <a:gd name="T3" fmla="*/ 15 h 22"/>
                <a:gd name="T4" fmla="*/ 7 w 15"/>
                <a:gd name="T5" fmla="*/ 19 h 22"/>
                <a:gd name="T6" fmla="*/ 14 w 15"/>
                <a:gd name="T7" fmla="*/ 9 h 22"/>
                <a:gd name="T8" fmla="*/ 12 w 15"/>
                <a:gd name="T9" fmla="*/ 3 h 22"/>
                <a:gd name="T10" fmla="*/ 0 w 15"/>
                <a:gd name="T11" fmla="*/ 1 h 22"/>
              </a:gdLst>
              <a:ahLst/>
              <a:cxnLst>
                <a:cxn ang="0">
                  <a:pos x="T0" y="T1"/>
                </a:cxn>
                <a:cxn ang="0">
                  <a:pos x="T2" y="T3"/>
                </a:cxn>
                <a:cxn ang="0">
                  <a:pos x="T4" y="T5"/>
                </a:cxn>
                <a:cxn ang="0">
                  <a:pos x="T6" y="T7"/>
                </a:cxn>
                <a:cxn ang="0">
                  <a:pos x="T8" y="T9"/>
                </a:cxn>
                <a:cxn ang="0">
                  <a:pos x="T10" y="T11"/>
                </a:cxn>
              </a:cxnLst>
              <a:rect l="0" t="0" r="r" b="b"/>
              <a:pathLst>
                <a:path w="15" h="22">
                  <a:moveTo>
                    <a:pt x="0" y="1"/>
                  </a:moveTo>
                  <a:cubicBezTo>
                    <a:pt x="0" y="1"/>
                    <a:pt x="0" y="12"/>
                    <a:pt x="0" y="15"/>
                  </a:cubicBezTo>
                  <a:cubicBezTo>
                    <a:pt x="1" y="17"/>
                    <a:pt x="4" y="22"/>
                    <a:pt x="7" y="19"/>
                  </a:cubicBezTo>
                  <a:cubicBezTo>
                    <a:pt x="10" y="17"/>
                    <a:pt x="14" y="9"/>
                    <a:pt x="14" y="9"/>
                  </a:cubicBezTo>
                  <a:cubicBezTo>
                    <a:pt x="14" y="9"/>
                    <a:pt x="15" y="5"/>
                    <a:pt x="12" y="3"/>
                  </a:cubicBezTo>
                  <a:cubicBezTo>
                    <a:pt x="9"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6"/>
            <p:cNvSpPr>
              <a:spLocks/>
            </p:cNvSpPr>
            <p:nvPr/>
          </p:nvSpPr>
          <p:spPr bwMode="auto">
            <a:xfrm>
              <a:off x="1460501" y="4970463"/>
              <a:ext cx="115888" cy="147637"/>
            </a:xfrm>
            <a:custGeom>
              <a:avLst/>
              <a:gdLst>
                <a:gd name="T0" fmla="*/ 29 w 37"/>
                <a:gd name="T1" fmla="*/ 2 h 48"/>
                <a:gd name="T2" fmla="*/ 33 w 37"/>
                <a:gd name="T3" fmla="*/ 17 h 48"/>
                <a:gd name="T4" fmla="*/ 37 w 37"/>
                <a:gd name="T5" fmla="*/ 27 h 48"/>
                <a:gd name="T6" fmla="*/ 32 w 37"/>
                <a:gd name="T7" fmla="*/ 34 h 48"/>
                <a:gd name="T8" fmla="*/ 28 w 37"/>
                <a:gd name="T9" fmla="*/ 36 h 48"/>
                <a:gd name="T10" fmla="*/ 21 w 37"/>
                <a:gd name="T11" fmla="*/ 46 h 48"/>
                <a:gd name="T12" fmla="*/ 16 w 37"/>
                <a:gd name="T13" fmla="*/ 47 h 48"/>
                <a:gd name="T14" fmla="*/ 10 w 37"/>
                <a:gd name="T15" fmla="*/ 34 h 48"/>
                <a:gd name="T16" fmla="*/ 4 w 37"/>
                <a:gd name="T17" fmla="*/ 35 h 48"/>
                <a:gd name="T18" fmla="*/ 0 w 37"/>
                <a:gd name="T19" fmla="*/ 28 h 48"/>
                <a:gd name="T20" fmla="*/ 1 w 37"/>
                <a:gd name="T21" fmla="*/ 8 h 48"/>
                <a:gd name="T22" fmla="*/ 2 w 37"/>
                <a:gd name="T23" fmla="*/ 0 h 48"/>
                <a:gd name="T24" fmla="*/ 29 w 37"/>
                <a:gd name="T25"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48">
                  <a:moveTo>
                    <a:pt x="29" y="2"/>
                  </a:moveTo>
                  <a:cubicBezTo>
                    <a:pt x="29" y="2"/>
                    <a:pt x="32" y="13"/>
                    <a:pt x="33" y="17"/>
                  </a:cubicBezTo>
                  <a:cubicBezTo>
                    <a:pt x="34" y="20"/>
                    <a:pt x="37" y="26"/>
                    <a:pt x="37" y="27"/>
                  </a:cubicBezTo>
                  <a:cubicBezTo>
                    <a:pt x="37" y="29"/>
                    <a:pt x="33" y="33"/>
                    <a:pt x="32" y="34"/>
                  </a:cubicBezTo>
                  <a:cubicBezTo>
                    <a:pt x="32" y="35"/>
                    <a:pt x="28" y="36"/>
                    <a:pt x="28" y="36"/>
                  </a:cubicBezTo>
                  <a:cubicBezTo>
                    <a:pt x="28" y="36"/>
                    <a:pt x="22" y="45"/>
                    <a:pt x="21" y="46"/>
                  </a:cubicBezTo>
                  <a:cubicBezTo>
                    <a:pt x="20" y="46"/>
                    <a:pt x="17" y="48"/>
                    <a:pt x="16" y="47"/>
                  </a:cubicBezTo>
                  <a:cubicBezTo>
                    <a:pt x="15" y="46"/>
                    <a:pt x="10" y="34"/>
                    <a:pt x="10" y="34"/>
                  </a:cubicBezTo>
                  <a:cubicBezTo>
                    <a:pt x="10" y="34"/>
                    <a:pt x="6" y="35"/>
                    <a:pt x="4" y="35"/>
                  </a:cubicBezTo>
                  <a:cubicBezTo>
                    <a:pt x="2" y="35"/>
                    <a:pt x="1" y="32"/>
                    <a:pt x="0" y="28"/>
                  </a:cubicBezTo>
                  <a:cubicBezTo>
                    <a:pt x="0" y="25"/>
                    <a:pt x="1" y="12"/>
                    <a:pt x="1" y="8"/>
                  </a:cubicBezTo>
                  <a:cubicBezTo>
                    <a:pt x="1" y="4"/>
                    <a:pt x="2" y="0"/>
                    <a:pt x="2" y="0"/>
                  </a:cubicBezTo>
                  <a:lnTo>
                    <a:pt x="2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7"/>
            <p:cNvSpPr>
              <a:spLocks/>
            </p:cNvSpPr>
            <p:nvPr/>
          </p:nvSpPr>
          <p:spPr bwMode="auto">
            <a:xfrm>
              <a:off x="1439863" y="4922838"/>
              <a:ext cx="120650" cy="87312"/>
            </a:xfrm>
            <a:custGeom>
              <a:avLst/>
              <a:gdLst>
                <a:gd name="T0" fmla="*/ 37 w 39"/>
                <a:gd name="T1" fmla="*/ 0 h 28"/>
                <a:gd name="T2" fmla="*/ 39 w 39"/>
                <a:gd name="T3" fmla="*/ 24 h 28"/>
                <a:gd name="T4" fmla="*/ 22 w 39"/>
                <a:gd name="T5" fmla="*/ 24 h 28"/>
                <a:gd name="T6" fmla="*/ 2 w 39"/>
                <a:gd name="T7" fmla="*/ 28 h 28"/>
                <a:gd name="T8" fmla="*/ 0 w 39"/>
                <a:gd name="T9" fmla="*/ 1 h 28"/>
                <a:gd name="T10" fmla="*/ 37 w 39"/>
                <a:gd name="T11" fmla="*/ 0 h 28"/>
              </a:gdLst>
              <a:ahLst/>
              <a:cxnLst>
                <a:cxn ang="0">
                  <a:pos x="T0" y="T1"/>
                </a:cxn>
                <a:cxn ang="0">
                  <a:pos x="T2" y="T3"/>
                </a:cxn>
                <a:cxn ang="0">
                  <a:pos x="T4" y="T5"/>
                </a:cxn>
                <a:cxn ang="0">
                  <a:pos x="T6" y="T7"/>
                </a:cxn>
                <a:cxn ang="0">
                  <a:pos x="T8" y="T9"/>
                </a:cxn>
                <a:cxn ang="0">
                  <a:pos x="T10" y="T11"/>
                </a:cxn>
              </a:cxnLst>
              <a:rect l="0" t="0" r="r" b="b"/>
              <a:pathLst>
                <a:path w="39" h="28">
                  <a:moveTo>
                    <a:pt x="37" y="0"/>
                  </a:moveTo>
                  <a:cubicBezTo>
                    <a:pt x="39" y="24"/>
                    <a:pt x="39" y="24"/>
                    <a:pt x="39" y="24"/>
                  </a:cubicBezTo>
                  <a:cubicBezTo>
                    <a:pt x="39" y="24"/>
                    <a:pt x="24" y="24"/>
                    <a:pt x="22" y="24"/>
                  </a:cubicBezTo>
                  <a:cubicBezTo>
                    <a:pt x="20" y="24"/>
                    <a:pt x="2" y="28"/>
                    <a:pt x="2" y="28"/>
                  </a:cubicBezTo>
                  <a:cubicBezTo>
                    <a:pt x="0" y="1"/>
                    <a:pt x="0" y="1"/>
                    <a:pt x="0" y="1"/>
                  </a:cubicBezTo>
                  <a:lnTo>
                    <a:pt x="3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Rectangle 218"/>
            <p:cNvSpPr>
              <a:spLocks noChangeArrowheads="1"/>
            </p:cNvSpPr>
            <p:nvPr/>
          </p:nvSpPr>
          <p:spPr bwMode="auto">
            <a:xfrm>
              <a:off x="1485901" y="5137150"/>
              <a:ext cx="190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19"/>
            <p:cNvSpPr>
              <a:spLocks/>
            </p:cNvSpPr>
            <p:nvPr/>
          </p:nvSpPr>
          <p:spPr bwMode="auto">
            <a:xfrm>
              <a:off x="1463676" y="5168900"/>
              <a:ext cx="128588" cy="654050"/>
            </a:xfrm>
            <a:custGeom>
              <a:avLst/>
              <a:gdLst>
                <a:gd name="T0" fmla="*/ 36 w 41"/>
                <a:gd name="T1" fmla="*/ 0 h 211"/>
                <a:gd name="T2" fmla="*/ 41 w 41"/>
                <a:gd name="T3" fmla="*/ 5 h 211"/>
                <a:gd name="T4" fmla="*/ 41 w 41"/>
                <a:gd name="T5" fmla="*/ 206 h 211"/>
                <a:gd name="T6" fmla="*/ 36 w 41"/>
                <a:gd name="T7" fmla="*/ 211 h 211"/>
                <a:gd name="T8" fmla="*/ 0 w 41"/>
                <a:gd name="T9" fmla="*/ 211 h 211"/>
                <a:gd name="T10" fmla="*/ 0 w 41"/>
                <a:gd name="T11" fmla="*/ 0 h 211"/>
                <a:gd name="T12" fmla="*/ 36 w 41"/>
                <a:gd name="T13" fmla="*/ 0 h 211"/>
              </a:gdLst>
              <a:ahLst/>
              <a:cxnLst>
                <a:cxn ang="0">
                  <a:pos x="T0" y="T1"/>
                </a:cxn>
                <a:cxn ang="0">
                  <a:pos x="T2" y="T3"/>
                </a:cxn>
                <a:cxn ang="0">
                  <a:pos x="T4" y="T5"/>
                </a:cxn>
                <a:cxn ang="0">
                  <a:pos x="T6" y="T7"/>
                </a:cxn>
                <a:cxn ang="0">
                  <a:pos x="T8" y="T9"/>
                </a:cxn>
                <a:cxn ang="0">
                  <a:pos x="T10" y="T11"/>
                </a:cxn>
                <a:cxn ang="0">
                  <a:pos x="T12" y="T13"/>
                </a:cxn>
              </a:cxnLst>
              <a:rect l="0" t="0" r="r" b="b"/>
              <a:pathLst>
                <a:path w="41" h="211">
                  <a:moveTo>
                    <a:pt x="36" y="0"/>
                  </a:moveTo>
                  <a:cubicBezTo>
                    <a:pt x="38" y="0"/>
                    <a:pt x="41" y="2"/>
                    <a:pt x="41" y="5"/>
                  </a:cubicBezTo>
                  <a:cubicBezTo>
                    <a:pt x="41" y="206"/>
                    <a:pt x="41" y="206"/>
                    <a:pt x="41" y="206"/>
                  </a:cubicBezTo>
                  <a:cubicBezTo>
                    <a:pt x="41" y="209"/>
                    <a:pt x="38" y="211"/>
                    <a:pt x="36" y="211"/>
                  </a:cubicBezTo>
                  <a:cubicBezTo>
                    <a:pt x="0" y="211"/>
                    <a:pt x="0" y="211"/>
                    <a:pt x="0" y="211"/>
                  </a:cubicBezTo>
                  <a:cubicBezTo>
                    <a:pt x="0" y="0"/>
                    <a:pt x="0" y="0"/>
                    <a:pt x="0" y="0"/>
                  </a:cubicBezTo>
                  <a:lnTo>
                    <a:pt x="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20"/>
            <p:cNvSpPr>
              <a:spLocks/>
            </p:cNvSpPr>
            <p:nvPr/>
          </p:nvSpPr>
          <p:spPr bwMode="auto">
            <a:xfrm>
              <a:off x="1404938" y="5168900"/>
              <a:ext cx="39688" cy="654050"/>
            </a:xfrm>
            <a:custGeom>
              <a:avLst/>
              <a:gdLst>
                <a:gd name="T0" fmla="*/ 5 w 13"/>
                <a:gd name="T1" fmla="*/ 0 h 211"/>
                <a:gd name="T2" fmla="*/ 13 w 13"/>
                <a:gd name="T3" fmla="*/ 0 h 211"/>
                <a:gd name="T4" fmla="*/ 13 w 13"/>
                <a:gd name="T5" fmla="*/ 211 h 211"/>
                <a:gd name="T6" fmla="*/ 5 w 13"/>
                <a:gd name="T7" fmla="*/ 211 h 211"/>
                <a:gd name="T8" fmla="*/ 0 w 13"/>
                <a:gd name="T9" fmla="*/ 206 h 211"/>
                <a:gd name="T10" fmla="*/ 0 w 13"/>
                <a:gd name="T11" fmla="*/ 5 h 211"/>
                <a:gd name="T12" fmla="*/ 5 w 13"/>
                <a:gd name="T13" fmla="*/ 0 h 211"/>
              </a:gdLst>
              <a:ahLst/>
              <a:cxnLst>
                <a:cxn ang="0">
                  <a:pos x="T0" y="T1"/>
                </a:cxn>
                <a:cxn ang="0">
                  <a:pos x="T2" y="T3"/>
                </a:cxn>
                <a:cxn ang="0">
                  <a:pos x="T4" y="T5"/>
                </a:cxn>
                <a:cxn ang="0">
                  <a:pos x="T6" y="T7"/>
                </a:cxn>
                <a:cxn ang="0">
                  <a:pos x="T8" y="T9"/>
                </a:cxn>
                <a:cxn ang="0">
                  <a:pos x="T10" y="T11"/>
                </a:cxn>
                <a:cxn ang="0">
                  <a:pos x="T12" y="T13"/>
                </a:cxn>
              </a:cxnLst>
              <a:rect l="0" t="0" r="r" b="b"/>
              <a:pathLst>
                <a:path w="13" h="211">
                  <a:moveTo>
                    <a:pt x="5" y="0"/>
                  </a:moveTo>
                  <a:cubicBezTo>
                    <a:pt x="13" y="0"/>
                    <a:pt x="13" y="0"/>
                    <a:pt x="13" y="0"/>
                  </a:cubicBezTo>
                  <a:cubicBezTo>
                    <a:pt x="13" y="211"/>
                    <a:pt x="13" y="211"/>
                    <a:pt x="13" y="211"/>
                  </a:cubicBezTo>
                  <a:cubicBezTo>
                    <a:pt x="5" y="211"/>
                    <a:pt x="5" y="211"/>
                    <a:pt x="5" y="211"/>
                  </a:cubicBezTo>
                  <a:cubicBezTo>
                    <a:pt x="2" y="211"/>
                    <a:pt x="0" y="209"/>
                    <a:pt x="0" y="206"/>
                  </a:cubicBezTo>
                  <a:cubicBezTo>
                    <a:pt x="0" y="5"/>
                    <a:pt x="0" y="5"/>
                    <a:pt x="0" y="5"/>
                  </a:cubicBezTo>
                  <a:cubicBezTo>
                    <a:pt x="0" y="2"/>
                    <a:pt x="2"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Rectangle 221"/>
            <p:cNvSpPr>
              <a:spLocks noChangeArrowheads="1"/>
            </p:cNvSpPr>
            <p:nvPr/>
          </p:nvSpPr>
          <p:spPr bwMode="auto">
            <a:xfrm>
              <a:off x="1444626" y="5168900"/>
              <a:ext cx="19050" cy="654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Rectangle 222"/>
            <p:cNvSpPr>
              <a:spLocks noChangeArrowheads="1"/>
            </p:cNvSpPr>
            <p:nvPr/>
          </p:nvSpPr>
          <p:spPr bwMode="auto">
            <a:xfrm>
              <a:off x="1473201" y="5159375"/>
              <a:ext cx="44450"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23"/>
            <p:cNvSpPr>
              <a:spLocks/>
            </p:cNvSpPr>
            <p:nvPr/>
          </p:nvSpPr>
          <p:spPr bwMode="auto">
            <a:xfrm>
              <a:off x="1479551" y="5035550"/>
              <a:ext cx="31750" cy="107950"/>
            </a:xfrm>
            <a:custGeom>
              <a:avLst/>
              <a:gdLst>
                <a:gd name="T0" fmla="*/ 0 w 10"/>
                <a:gd name="T1" fmla="*/ 33 h 35"/>
                <a:gd name="T2" fmla="*/ 5 w 10"/>
                <a:gd name="T3" fmla="*/ 35 h 35"/>
                <a:gd name="T4" fmla="*/ 10 w 10"/>
                <a:gd name="T5" fmla="*/ 33 h 35"/>
                <a:gd name="T6" fmla="*/ 10 w 10"/>
                <a:gd name="T7" fmla="*/ 5 h 35"/>
                <a:gd name="T8" fmla="*/ 5 w 10"/>
                <a:gd name="T9" fmla="*/ 0 h 35"/>
                <a:gd name="T10" fmla="*/ 0 w 10"/>
                <a:gd name="T11" fmla="*/ 5 h 35"/>
                <a:gd name="T12" fmla="*/ 0 w 10"/>
                <a:gd name="T13" fmla="*/ 33 h 35"/>
              </a:gdLst>
              <a:ahLst/>
              <a:cxnLst>
                <a:cxn ang="0">
                  <a:pos x="T0" y="T1"/>
                </a:cxn>
                <a:cxn ang="0">
                  <a:pos x="T2" y="T3"/>
                </a:cxn>
                <a:cxn ang="0">
                  <a:pos x="T4" y="T5"/>
                </a:cxn>
                <a:cxn ang="0">
                  <a:pos x="T6" y="T7"/>
                </a:cxn>
                <a:cxn ang="0">
                  <a:pos x="T8" y="T9"/>
                </a:cxn>
                <a:cxn ang="0">
                  <a:pos x="T10" y="T11"/>
                </a:cxn>
                <a:cxn ang="0">
                  <a:pos x="T12" y="T13"/>
                </a:cxn>
              </a:cxnLst>
              <a:rect l="0" t="0" r="r" b="b"/>
              <a:pathLst>
                <a:path w="10" h="35">
                  <a:moveTo>
                    <a:pt x="0" y="33"/>
                  </a:moveTo>
                  <a:cubicBezTo>
                    <a:pt x="0" y="34"/>
                    <a:pt x="3" y="35"/>
                    <a:pt x="5" y="35"/>
                  </a:cubicBezTo>
                  <a:cubicBezTo>
                    <a:pt x="8" y="35"/>
                    <a:pt x="10" y="34"/>
                    <a:pt x="10" y="33"/>
                  </a:cubicBezTo>
                  <a:cubicBezTo>
                    <a:pt x="10" y="5"/>
                    <a:pt x="10" y="5"/>
                    <a:pt x="10" y="5"/>
                  </a:cubicBezTo>
                  <a:cubicBezTo>
                    <a:pt x="10" y="2"/>
                    <a:pt x="8" y="0"/>
                    <a:pt x="5" y="0"/>
                  </a:cubicBezTo>
                  <a:cubicBezTo>
                    <a:pt x="3" y="0"/>
                    <a:pt x="0" y="2"/>
                    <a:pt x="0" y="5"/>
                  </a:cubicBez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24"/>
            <p:cNvSpPr>
              <a:spLocks/>
            </p:cNvSpPr>
            <p:nvPr/>
          </p:nvSpPr>
          <p:spPr bwMode="auto">
            <a:xfrm>
              <a:off x="1314451" y="4054475"/>
              <a:ext cx="258763" cy="936625"/>
            </a:xfrm>
            <a:custGeom>
              <a:avLst/>
              <a:gdLst>
                <a:gd name="T0" fmla="*/ 33 w 83"/>
                <a:gd name="T1" fmla="*/ 3 h 302"/>
                <a:gd name="T2" fmla="*/ 40 w 83"/>
                <a:gd name="T3" fmla="*/ 9 h 302"/>
                <a:gd name="T4" fmla="*/ 48 w 83"/>
                <a:gd name="T5" fmla="*/ 63 h 302"/>
                <a:gd name="T6" fmla="*/ 55 w 83"/>
                <a:gd name="T7" fmla="*/ 78 h 302"/>
                <a:gd name="T8" fmla="*/ 65 w 83"/>
                <a:gd name="T9" fmla="*/ 128 h 302"/>
                <a:gd name="T10" fmla="*/ 75 w 83"/>
                <a:gd name="T11" fmla="*/ 202 h 302"/>
                <a:gd name="T12" fmla="*/ 83 w 83"/>
                <a:gd name="T13" fmla="*/ 297 h 302"/>
                <a:gd name="T14" fmla="*/ 60 w 83"/>
                <a:gd name="T15" fmla="*/ 296 h 302"/>
                <a:gd name="T16" fmla="*/ 36 w 83"/>
                <a:gd name="T17" fmla="*/ 302 h 302"/>
                <a:gd name="T18" fmla="*/ 26 w 83"/>
                <a:gd name="T19" fmla="*/ 215 h 302"/>
                <a:gd name="T20" fmla="*/ 24 w 83"/>
                <a:gd name="T21" fmla="*/ 189 h 302"/>
                <a:gd name="T22" fmla="*/ 15 w 83"/>
                <a:gd name="T23" fmla="*/ 151 h 302"/>
                <a:gd name="T24" fmla="*/ 0 w 83"/>
                <a:gd name="T25" fmla="*/ 94 h 302"/>
                <a:gd name="T26" fmla="*/ 33 w 83"/>
                <a:gd name="T27" fmla="*/ 3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 h="302">
                  <a:moveTo>
                    <a:pt x="33" y="3"/>
                  </a:moveTo>
                  <a:cubicBezTo>
                    <a:pt x="33" y="3"/>
                    <a:pt x="37" y="0"/>
                    <a:pt x="40" y="9"/>
                  </a:cubicBezTo>
                  <a:cubicBezTo>
                    <a:pt x="43" y="19"/>
                    <a:pt x="48" y="63"/>
                    <a:pt x="48" y="63"/>
                  </a:cubicBezTo>
                  <a:cubicBezTo>
                    <a:pt x="55" y="78"/>
                    <a:pt x="55" y="78"/>
                    <a:pt x="55" y="78"/>
                  </a:cubicBezTo>
                  <a:cubicBezTo>
                    <a:pt x="55" y="78"/>
                    <a:pt x="62" y="117"/>
                    <a:pt x="65" y="128"/>
                  </a:cubicBezTo>
                  <a:cubicBezTo>
                    <a:pt x="68" y="140"/>
                    <a:pt x="73" y="184"/>
                    <a:pt x="75" y="202"/>
                  </a:cubicBezTo>
                  <a:cubicBezTo>
                    <a:pt x="78" y="221"/>
                    <a:pt x="83" y="297"/>
                    <a:pt x="83" y="297"/>
                  </a:cubicBezTo>
                  <a:cubicBezTo>
                    <a:pt x="83" y="297"/>
                    <a:pt x="71" y="295"/>
                    <a:pt x="60" y="296"/>
                  </a:cubicBezTo>
                  <a:cubicBezTo>
                    <a:pt x="50" y="297"/>
                    <a:pt x="36" y="302"/>
                    <a:pt x="36" y="302"/>
                  </a:cubicBezTo>
                  <a:cubicBezTo>
                    <a:pt x="36" y="302"/>
                    <a:pt x="27" y="222"/>
                    <a:pt x="26" y="215"/>
                  </a:cubicBezTo>
                  <a:cubicBezTo>
                    <a:pt x="25" y="207"/>
                    <a:pt x="24" y="189"/>
                    <a:pt x="24" y="189"/>
                  </a:cubicBezTo>
                  <a:cubicBezTo>
                    <a:pt x="24" y="189"/>
                    <a:pt x="16" y="159"/>
                    <a:pt x="15" y="151"/>
                  </a:cubicBezTo>
                  <a:cubicBezTo>
                    <a:pt x="13" y="142"/>
                    <a:pt x="0" y="94"/>
                    <a:pt x="0" y="94"/>
                  </a:cubicBezTo>
                  <a:cubicBezTo>
                    <a:pt x="0" y="94"/>
                    <a:pt x="11" y="55"/>
                    <a:pt x="3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25"/>
            <p:cNvSpPr>
              <a:spLocks noEditPoints="1"/>
            </p:cNvSpPr>
            <p:nvPr/>
          </p:nvSpPr>
          <p:spPr bwMode="auto">
            <a:xfrm>
              <a:off x="636588" y="4911725"/>
              <a:ext cx="136525" cy="247650"/>
            </a:xfrm>
            <a:custGeom>
              <a:avLst/>
              <a:gdLst>
                <a:gd name="T0" fmla="*/ 6 w 44"/>
                <a:gd name="T1" fmla="*/ 59 h 80"/>
                <a:gd name="T2" fmla="*/ 14 w 44"/>
                <a:gd name="T3" fmla="*/ 75 h 80"/>
                <a:gd name="T4" fmla="*/ 25 w 44"/>
                <a:gd name="T5" fmla="*/ 76 h 80"/>
                <a:gd name="T6" fmla="*/ 29 w 44"/>
                <a:gd name="T7" fmla="*/ 77 h 80"/>
                <a:gd name="T8" fmla="*/ 38 w 44"/>
                <a:gd name="T9" fmla="*/ 80 h 80"/>
                <a:gd name="T10" fmla="*/ 39 w 44"/>
                <a:gd name="T11" fmla="*/ 77 h 80"/>
                <a:gd name="T12" fmla="*/ 43 w 44"/>
                <a:gd name="T13" fmla="*/ 76 h 80"/>
                <a:gd name="T14" fmla="*/ 43 w 44"/>
                <a:gd name="T15" fmla="*/ 74 h 80"/>
                <a:gd name="T16" fmla="*/ 31 w 44"/>
                <a:gd name="T17" fmla="*/ 70 h 80"/>
                <a:gd name="T18" fmla="*/ 26 w 44"/>
                <a:gd name="T19" fmla="*/ 67 h 80"/>
                <a:gd name="T20" fmla="*/ 33 w 44"/>
                <a:gd name="T21" fmla="*/ 64 h 80"/>
                <a:gd name="T22" fmla="*/ 38 w 44"/>
                <a:gd name="T23" fmla="*/ 56 h 80"/>
                <a:gd name="T24" fmla="*/ 34 w 44"/>
                <a:gd name="T25" fmla="*/ 32 h 80"/>
                <a:gd name="T26" fmla="*/ 29 w 44"/>
                <a:gd name="T27" fmla="*/ 0 h 80"/>
                <a:gd name="T28" fmla="*/ 3 w 44"/>
                <a:gd name="T29" fmla="*/ 5 h 80"/>
                <a:gd name="T30" fmla="*/ 0 w 44"/>
                <a:gd name="T31" fmla="*/ 37 h 80"/>
                <a:gd name="T32" fmla="*/ 0 w 44"/>
                <a:gd name="T33" fmla="*/ 52 h 80"/>
                <a:gd name="T34" fmla="*/ 6 w 44"/>
                <a:gd name="T35" fmla="*/ 59 h 80"/>
                <a:gd name="T36" fmla="*/ 21 w 44"/>
                <a:gd name="T37" fmla="*/ 57 h 80"/>
                <a:gd name="T38" fmla="*/ 19 w 44"/>
                <a:gd name="T39" fmla="*/ 49 h 80"/>
                <a:gd name="T40" fmla="*/ 25 w 44"/>
                <a:gd name="T41" fmla="*/ 45 h 80"/>
                <a:gd name="T42" fmla="*/ 27 w 44"/>
                <a:gd name="T43" fmla="*/ 52 h 80"/>
                <a:gd name="T44" fmla="*/ 21 w 44"/>
                <a:gd name="T45" fmla="*/ 5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 h="80">
                  <a:moveTo>
                    <a:pt x="6" y="59"/>
                  </a:moveTo>
                  <a:cubicBezTo>
                    <a:pt x="6" y="61"/>
                    <a:pt x="14" y="74"/>
                    <a:pt x="14" y="75"/>
                  </a:cubicBezTo>
                  <a:cubicBezTo>
                    <a:pt x="15" y="76"/>
                    <a:pt x="25" y="76"/>
                    <a:pt x="25" y="76"/>
                  </a:cubicBezTo>
                  <a:cubicBezTo>
                    <a:pt x="25" y="76"/>
                    <a:pt x="26" y="76"/>
                    <a:pt x="29" y="77"/>
                  </a:cubicBezTo>
                  <a:cubicBezTo>
                    <a:pt x="32" y="79"/>
                    <a:pt x="37" y="80"/>
                    <a:pt x="38" y="80"/>
                  </a:cubicBezTo>
                  <a:cubicBezTo>
                    <a:pt x="39" y="79"/>
                    <a:pt x="39" y="77"/>
                    <a:pt x="39" y="77"/>
                  </a:cubicBezTo>
                  <a:cubicBezTo>
                    <a:pt x="39" y="77"/>
                    <a:pt x="41" y="77"/>
                    <a:pt x="43" y="76"/>
                  </a:cubicBezTo>
                  <a:cubicBezTo>
                    <a:pt x="44" y="76"/>
                    <a:pt x="43" y="74"/>
                    <a:pt x="43" y="74"/>
                  </a:cubicBezTo>
                  <a:cubicBezTo>
                    <a:pt x="42" y="69"/>
                    <a:pt x="31" y="70"/>
                    <a:pt x="31" y="70"/>
                  </a:cubicBezTo>
                  <a:cubicBezTo>
                    <a:pt x="30" y="70"/>
                    <a:pt x="26" y="67"/>
                    <a:pt x="26" y="67"/>
                  </a:cubicBezTo>
                  <a:cubicBezTo>
                    <a:pt x="26" y="67"/>
                    <a:pt x="27" y="67"/>
                    <a:pt x="33" y="64"/>
                  </a:cubicBezTo>
                  <a:cubicBezTo>
                    <a:pt x="38" y="61"/>
                    <a:pt x="38" y="58"/>
                    <a:pt x="38" y="56"/>
                  </a:cubicBezTo>
                  <a:cubicBezTo>
                    <a:pt x="37" y="54"/>
                    <a:pt x="34" y="34"/>
                    <a:pt x="34" y="32"/>
                  </a:cubicBezTo>
                  <a:cubicBezTo>
                    <a:pt x="33" y="30"/>
                    <a:pt x="29" y="0"/>
                    <a:pt x="29" y="0"/>
                  </a:cubicBezTo>
                  <a:cubicBezTo>
                    <a:pt x="3" y="5"/>
                    <a:pt x="3" y="5"/>
                    <a:pt x="3" y="5"/>
                  </a:cubicBezTo>
                  <a:cubicBezTo>
                    <a:pt x="3" y="5"/>
                    <a:pt x="0" y="33"/>
                    <a:pt x="0" y="37"/>
                  </a:cubicBezTo>
                  <a:cubicBezTo>
                    <a:pt x="1" y="40"/>
                    <a:pt x="1" y="48"/>
                    <a:pt x="0" y="52"/>
                  </a:cubicBezTo>
                  <a:cubicBezTo>
                    <a:pt x="0" y="55"/>
                    <a:pt x="5" y="58"/>
                    <a:pt x="6" y="59"/>
                  </a:cubicBezTo>
                  <a:close/>
                  <a:moveTo>
                    <a:pt x="21" y="57"/>
                  </a:moveTo>
                  <a:cubicBezTo>
                    <a:pt x="21" y="57"/>
                    <a:pt x="19" y="51"/>
                    <a:pt x="19" y="49"/>
                  </a:cubicBezTo>
                  <a:cubicBezTo>
                    <a:pt x="19" y="47"/>
                    <a:pt x="24" y="41"/>
                    <a:pt x="25" y="45"/>
                  </a:cubicBezTo>
                  <a:cubicBezTo>
                    <a:pt x="25" y="45"/>
                    <a:pt x="26" y="50"/>
                    <a:pt x="27" y="52"/>
                  </a:cubicBezTo>
                  <a:cubicBezTo>
                    <a:pt x="27" y="52"/>
                    <a:pt x="22" y="53"/>
                    <a:pt x="2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26"/>
            <p:cNvSpPr>
              <a:spLocks/>
            </p:cNvSpPr>
            <p:nvPr/>
          </p:nvSpPr>
          <p:spPr bwMode="auto">
            <a:xfrm>
              <a:off x="633413" y="4922838"/>
              <a:ext cx="122238" cy="87312"/>
            </a:xfrm>
            <a:custGeom>
              <a:avLst/>
              <a:gdLst>
                <a:gd name="T0" fmla="*/ 2 w 39"/>
                <a:gd name="T1" fmla="*/ 0 h 28"/>
                <a:gd name="T2" fmla="*/ 0 w 39"/>
                <a:gd name="T3" fmla="*/ 24 h 28"/>
                <a:gd name="T4" fmla="*/ 17 w 39"/>
                <a:gd name="T5" fmla="*/ 24 h 28"/>
                <a:gd name="T6" fmla="*/ 37 w 39"/>
                <a:gd name="T7" fmla="*/ 28 h 28"/>
                <a:gd name="T8" fmla="*/ 39 w 39"/>
                <a:gd name="T9" fmla="*/ 1 h 28"/>
                <a:gd name="T10" fmla="*/ 2 w 39"/>
                <a:gd name="T11" fmla="*/ 0 h 28"/>
              </a:gdLst>
              <a:ahLst/>
              <a:cxnLst>
                <a:cxn ang="0">
                  <a:pos x="T0" y="T1"/>
                </a:cxn>
                <a:cxn ang="0">
                  <a:pos x="T2" y="T3"/>
                </a:cxn>
                <a:cxn ang="0">
                  <a:pos x="T4" y="T5"/>
                </a:cxn>
                <a:cxn ang="0">
                  <a:pos x="T6" y="T7"/>
                </a:cxn>
                <a:cxn ang="0">
                  <a:pos x="T8" y="T9"/>
                </a:cxn>
                <a:cxn ang="0">
                  <a:pos x="T10" y="T11"/>
                </a:cxn>
              </a:cxnLst>
              <a:rect l="0" t="0" r="r" b="b"/>
              <a:pathLst>
                <a:path w="39" h="28">
                  <a:moveTo>
                    <a:pt x="2" y="0"/>
                  </a:moveTo>
                  <a:cubicBezTo>
                    <a:pt x="0" y="24"/>
                    <a:pt x="0" y="24"/>
                    <a:pt x="0" y="24"/>
                  </a:cubicBezTo>
                  <a:cubicBezTo>
                    <a:pt x="0" y="24"/>
                    <a:pt x="16" y="24"/>
                    <a:pt x="17" y="24"/>
                  </a:cubicBezTo>
                  <a:cubicBezTo>
                    <a:pt x="19" y="24"/>
                    <a:pt x="37" y="28"/>
                    <a:pt x="37" y="28"/>
                  </a:cubicBezTo>
                  <a:cubicBezTo>
                    <a:pt x="39" y="1"/>
                    <a:pt x="39" y="1"/>
                    <a:pt x="39" y="1"/>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7"/>
            <p:cNvSpPr>
              <a:spLocks/>
            </p:cNvSpPr>
            <p:nvPr/>
          </p:nvSpPr>
          <p:spPr bwMode="auto">
            <a:xfrm>
              <a:off x="623888" y="4054475"/>
              <a:ext cx="255588" cy="936625"/>
            </a:xfrm>
            <a:custGeom>
              <a:avLst/>
              <a:gdLst>
                <a:gd name="T0" fmla="*/ 49 w 82"/>
                <a:gd name="T1" fmla="*/ 3 h 302"/>
                <a:gd name="T2" fmla="*/ 42 w 82"/>
                <a:gd name="T3" fmla="*/ 9 h 302"/>
                <a:gd name="T4" fmla="*/ 35 w 82"/>
                <a:gd name="T5" fmla="*/ 63 h 302"/>
                <a:gd name="T6" fmla="*/ 27 w 82"/>
                <a:gd name="T7" fmla="*/ 78 h 302"/>
                <a:gd name="T8" fmla="*/ 18 w 82"/>
                <a:gd name="T9" fmla="*/ 128 h 302"/>
                <a:gd name="T10" fmla="*/ 7 w 82"/>
                <a:gd name="T11" fmla="*/ 215 h 302"/>
                <a:gd name="T12" fmla="*/ 0 w 82"/>
                <a:gd name="T13" fmla="*/ 297 h 302"/>
                <a:gd name="T14" fmla="*/ 22 w 82"/>
                <a:gd name="T15" fmla="*/ 296 h 302"/>
                <a:gd name="T16" fmla="*/ 46 w 82"/>
                <a:gd name="T17" fmla="*/ 302 h 302"/>
                <a:gd name="T18" fmla="*/ 56 w 82"/>
                <a:gd name="T19" fmla="*/ 215 h 302"/>
                <a:gd name="T20" fmla="*/ 59 w 82"/>
                <a:gd name="T21" fmla="*/ 189 h 302"/>
                <a:gd name="T22" fmla="*/ 68 w 82"/>
                <a:gd name="T23" fmla="*/ 151 h 302"/>
                <a:gd name="T24" fmla="*/ 82 w 82"/>
                <a:gd name="T25" fmla="*/ 94 h 302"/>
                <a:gd name="T26" fmla="*/ 49 w 82"/>
                <a:gd name="T27" fmla="*/ 3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302">
                  <a:moveTo>
                    <a:pt x="49" y="3"/>
                  </a:moveTo>
                  <a:cubicBezTo>
                    <a:pt x="49" y="3"/>
                    <a:pt x="45" y="0"/>
                    <a:pt x="42" y="9"/>
                  </a:cubicBezTo>
                  <a:cubicBezTo>
                    <a:pt x="39" y="19"/>
                    <a:pt x="35" y="63"/>
                    <a:pt x="35" y="63"/>
                  </a:cubicBezTo>
                  <a:cubicBezTo>
                    <a:pt x="27" y="78"/>
                    <a:pt x="27" y="78"/>
                    <a:pt x="27" y="78"/>
                  </a:cubicBezTo>
                  <a:cubicBezTo>
                    <a:pt x="27" y="78"/>
                    <a:pt x="21" y="117"/>
                    <a:pt x="18" y="128"/>
                  </a:cubicBezTo>
                  <a:cubicBezTo>
                    <a:pt x="14" y="140"/>
                    <a:pt x="9" y="197"/>
                    <a:pt x="7" y="215"/>
                  </a:cubicBezTo>
                  <a:cubicBezTo>
                    <a:pt x="5" y="233"/>
                    <a:pt x="0" y="297"/>
                    <a:pt x="0" y="297"/>
                  </a:cubicBezTo>
                  <a:cubicBezTo>
                    <a:pt x="0" y="297"/>
                    <a:pt x="12" y="295"/>
                    <a:pt x="22" y="296"/>
                  </a:cubicBezTo>
                  <a:cubicBezTo>
                    <a:pt x="32" y="297"/>
                    <a:pt x="46" y="302"/>
                    <a:pt x="46" y="302"/>
                  </a:cubicBezTo>
                  <a:cubicBezTo>
                    <a:pt x="46" y="302"/>
                    <a:pt x="55" y="222"/>
                    <a:pt x="56" y="215"/>
                  </a:cubicBezTo>
                  <a:cubicBezTo>
                    <a:pt x="57" y="207"/>
                    <a:pt x="59" y="189"/>
                    <a:pt x="59" y="189"/>
                  </a:cubicBezTo>
                  <a:cubicBezTo>
                    <a:pt x="59" y="189"/>
                    <a:pt x="66" y="159"/>
                    <a:pt x="68" y="151"/>
                  </a:cubicBezTo>
                  <a:cubicBezTo>
                    <a:pt x="69" y="142"/>
                    <a:pt x="82" y="94"/>
                    <a:pt x="82" y="94"/>
                  </a:cubicBezTo>
                  <a:cubicBezTo>
                    <a:pt x="82" y="94"/>
                    <a:pt x="72" y="55"/>
                    <a:pt x="4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28"/>
            <p:cNvSpPr>
              <a:spLocks/>
            </p:cNvSpPr>
            <p:nvPr/>
          </p:nvSpPr>
          <p:spPr bwMode="auto">
            <a:xfrm>
              <a:off x="823913" y="3963988"/>
              <a:ext cx="549275" cy="568325"/>
            </a:xfrm>
            <a:custGeom>
              <a:avLst/>
              <a:gdLst>
                <a:gd name="T0" fmla="*/ 88 w 176"/>
                <a:gd name="T1" fmla="*/ 183 h 183"/>
                <a:gd name="T2" fmla="*/ 0 w 176"/>
                <a:gd name="T3" fmla="*/ 33 h 183"/>
                <a:gd name="T4" fmla="*/ 62 w 176"/>
                <a:gd name="T5" fmla="*/ 0 h 183"/>
                <a:gd name="T6" fmla="*/ 88 w 176"/>
                <a:gd name="T7" fmla="*/ 8 h 183"/>
                <a:gd name="T8" fmla="*/ 114 w 176"/>
                <a:gd name="T9" fmla="*/ 0 h 183"/>
                <a:gd name="T10" fmla="*/ 176 w 176"/>
                <a:gd name="T11" fmla="*/ 33 h 183"/>
                <a:gd name="T12" fmla="*/ 88 w 176"/>
                <a:gd name="T13" fmla="*/ 183 h 183"/>
              </a:gdLst>
              <a:ahLst/>
              <a:cxnLst>
                <a:cxn ang="0">
                  <a:pos x="T0" y="T1"/>
                </a:cxn>
                <a:cxn ang="0">
                  <a:pos x="T2" y="T3"/>
                </a:cxn>
                <a:cxn ang="0">
                  <a:pos x="T4" y="T5"/>
                </a:cxn>
                <a:cxn ang="0">
                  <a:pos x="T6" y="T7"/>
                </a:cxn>
                <a:cxn ang="0">
                  <a:pos x="T8" y="T9"/>
                </a:cxn>
                <a:cxn ang="0">
                  <a:pos x="T10" y="T11"/>
                </a:cxn>
                <a:cxn ang="0">
                  <a:pos x="T12" y="T13"/>
                </a:cxn>
              </a:cxnLst>
              <a:rect l="0" t="0" r="r" b="b"/>
              <a:pathLst>
                <a:path w="176" h="183">
                  <a:moveTo>
                    <a:pt x="88" y="183"/>
                  </a:moveTo>
                  <a:cubicBezTo>
                    <a:pt x="8" y="183"/>
                    <a:pt x="0" y="33"/>
                    <a:pt x="0" y="33"/>
                  </a:cubicBezTo>
                  <a:cubicBezTo>
                    <a:pt x="49" y="18"/>
                    <a:pt x="62" y="0"/>
                    <a:pt x="62" y="0"/>
                  </a:cubicBezTo>
                  <a:cubicBezTo>
                    <a:pt x="88" y="8"/>
                    <a:pt x="88" y="8"/>
                    <a:pt x="88" y="8"/>
                  </a:cubicBezTo>
                  <a:cubicBezTo>
                    <a:pt x="114" y="0"/>
                    <a:pt x="114" y="0"/>
                    <a:pt x="114" y="0"/>
                  </a:cubicBezTo>
                  <a:cubicBezTo>
                    <a:pt x="114" y="0"/>
                    <a:pt x="126" y="18"/>
                    <a:pt x="176" y="33"/>
                  </a:cubicBezTo>
                  <a:cubicBezTo>
                    <a:pt x="176" y="33"/>
                    <a:pt x="167" y="183"/>
                    <a:pt x="88" y="1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29"/>
            <p:cNvSpPr>
              <a:spLocks/>
            </p:cNvSpPr>
            <p:nvPr/>
          </p:nvSpPr>
          <p:spPr bwMode="auto">
            <a:xfrm>
              <a:off x="1052513" y="3995738"/>
              <a:ext cx="90488" cy="65087"/>
            </a:xfrm>
            <a:custGeom>
              <a:avLst/>
              <a:gdLst>
                <a:gd name="T0" fmla="*/ 15 w 29"/>
                <a:gd name="T1" fmla="*/ 21 h 21"/>
                <a:gd name="T2" fmla="*/ 8 w 29"/>
                <a:gd name="T3" fmla="*/ 21 h 21"/>
                <a:gd name="T4" fmla="*/ 0 w 29"/>
                <a:gd name="T5" fmla="*/ 4 h 21"/>
                <a:gd name="T6" fmla="*/ 15 w 29"/>
                <a:gd name="T7" fmla="*/ 0 h 21"/>
                <a:gd name="T8" fmla="*/ 29 w 29"/>
                <a:gd name="T9" fmla="*/ 4 h 21"/>
                <a:gd name="T10" fmla="*/ 21 w 29"/>
                <a:gd name="T11" fmla="*/ 21 h 21"/>
                <a:gd name="T12" fmla="*/ 15 w 29"/>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29" h="21">
                  <a:moveTo>
                    <a:pt x="15" y="21"/>
                  </a:moveTo>
                  <a:cubicBezTo>
                    <a:pt x="12" y="21"/>
                    <a:pt x="10" y="21"/>
                    <a:pt x="8" y="21"/>
                  </a:cubicBezTo>
                  <a:cubicBezTo>
                    <a:pt x="5" y="15"/>
                    <a:pt x="0" y="5"/>
                    <a:pt x="0" y="4"/>
                  </a:cubicBezTo>
                  <a:cubicBezTo>
                    <a:pt x="0" y="2"/>
                    <a:pt x="7" y="0"/>
                    <a:pt x="15" y="0"/>
                  </a:cubicBezTo>
                  <a:cubicBezTo>
                    <a:pt x="23" y="0"/>
                    <a:pt x="29" y="2"/>
                    <a:pt x="29" y="4"/>
                  </a:cubicBezTo>
                  <a:cubicBezTo>
                    <a:pt x="29" y="5"/>
                    <a:pt x="25" y="15"/>
                    <a:pt x="21" y="21"/>
                  </a:cubicBezTo>
                  <a:cubicBezTo>
                    <a:pt x="19" y="21"/>
                    <a:pt x="17" y="21"/>
                    <a:pt x="15" y="2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230"/>
            <p:cNvSpPr>
              <a:spLocks/>
            </p:cNvSpPr>
            <p:nvPr/>
          </p:nvSpPr>
          <p:spPr bwMode="auto">
            <a:xfrm>
              <a:off x="1027113" y="4060825"/>
              <a:ext cx="139700" cy="763587"/>
            </a:xfrm>
            <a:custGeom>
              <a:avLst/>
              <a:gdLst>
                <a:gd name="T0" fmla="*/ 8 w 45"/>
                <a:gd name="T1" fmla="*/ 30 h 246"/>
                <a:gd name="T2" fmla="*/ 16 w 45"/>
                <a:gd name="T3" fmla="*/ 0 h 246"/>
                <a:gd name="T4" fmla="*/ 23 w 45"/>
                <a:gd name="T5" fmla="*/ 0 h 246"/>
                <a:gd name="T6" fmla="*/ 29 w 45"/>
                <a:gd name="T7" fmla="*/ 0 h 246"/>
                <a:gd name="T8" fmla="*/ 29 w 45"/>
                <a:gd name="T9" fmla="*/ 0 h 246"/>
                <a:gd name="T10" fmla="*/ 29 w 45"/>
                <a:gd name="T11" fmla="*/ 0 h 246"/>
                <a:gd name="T12" fmla="*/ 37 w 45"/>
                <a:gd name="T13" fmla="*/ 30 h 246"/>
                <a:gd name="T14" fmla="*/ 45 w 45"/>
                <a:gd name="T15" fmla="*/ 218 h 246"/>
                <a:gd name="T16" fmla="*/ 23 w 45"/>
                <a:gd name="T17" fmla="*/ 246 h 246"/>
                <a:gd name="T18" fmla="*/ 0 w 45"/>
                <a:gd name="T19" fmla="*/ 218 h 246"/>
                <a:gd name="T20" fmla="*/ 8 w 45"/>
                <a:gd name="T21" fmla="*/ 3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46">
                  <a:moveTo>
                    <a:pt x="8" y="30"/>
                  </a:moveTo>
                  <a:cubicBezTo>
                    <a:pt x="10" y="18"/>
                    <a:pt x="16" y="0"/>
                    <a:pt x="16" y="0"/>
                  </a:cubicBezTo>
                  <a:cubicBezTo>
                    <a:pt x="18" y="0"/>
                    <a:pt x="20" y="0"/>
                    <a:pt x="23" y="0"/>
                  </a:cubicBezTo>
                  <a:cubicBezTo>
                    <a:pt x="25" y="0"/>
                    <a:pt x="27" y="0"/>
                    <a:pt x="29" y="0"/>
                  </a:cubicBezTo>
                  <a:cubicBezTo>
                    <a:pt x="29" y="0"/>
                    <a:pt x="29" y="0"/>
                    <a:pt x="29" y="0"/>
                  </a:cubicBezTo>
                  <a:cubicBezTo>
                    <a:pt x="29" y="0"/>
                    <a:pt x="29" y="0"/>
                    <a:pt x="29" y="0"/>
                  </a:cubicBezTo>
                  <a:cubicBezTo>
                    <a:pt x="29" y="0"/>
                    <a:pt x="35" y="18"/>
                    <a:pt x="37" y="30"/>
                  </a:cubicBezTo>
                  <a:cubicBezTo>
                    <a:pt x="39" y="37"/>
                    <a:pt x="45" y="218"/>
                    <a:pt x="45" y="218"/>
                  </a:cubicBezTo>
                  <a:cubicBezTo>
                    <a:pt x="23" y="246"/>
                    <a:pt x="23" y="246"/>
                    <a:pt x="23" y="246"/>
                  </a:cubicBezTo>
                  <a:cubicBezTo>
                    <a:pt x="0" y="218"/>
                    <a:pt x="0" y="218"/>
                    <a:pt x="0" y="218"/>
                  </a:cubicBezTo>
                  <a:cubicBezTo>
                    <a:pt x="0" y="218"/>
                    <a:pt x="7" y="37"/>
                    <a:pt x="8" y="3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231"/>
            <p:cNvSpPr>
              <a:spLocks/>
            </p:cNvSpPr>
            <p:nvPr/>
          </p:nvSpPr>
          <p:spPr bwMode="auto">
            <a:xfrm>
              <a:off x="1098551" y="3924300"/>
              <a:ext cx="100013" cy="169862"/>
            </a:xfrm>
            <a:custGeom>
              <a:avLst/>
              <a:gdLst>
                <a:gd name="T0" fmla="*/ 0 w 32"/>
                <a:gd name="T1" fmla="*/ 21 h 55"/>
                <a:gd name="T2" fmla="*/ 24 w 32"/>
                <a:gd name="T3" fmla="*/ 0 h 55"/>
                <a:gd name="T4" fmla="*/ 31 w 32"/>
                <a:gd name="T5" fmla="*/ 13 h 55"/>
                <a:gd name="T6" fmla="*/ 19 w 32"/>
                <a:gd name="T7" fmla="*/ 55 h 55"/>
                <a:gd name="T8" fmla="*/ 6 w 32"/>
                <a:gd name="T9" fmla="*/ 23 h 55"/>
                <a:gd name="T10" fmla="*/ 0 w 32"/>
                <a:gd name="T11" fmla="*/ 21 h 55"/>
              </a:gdLst>
              <a:ahLst/>
              <a:cxnLst>
                <a:cxn ang="0">
                  <a:pos x="T0" y="T1"/>
                </a:cxn>
                <a:cxn ang="0">
                  <a:pos x="T2" y="T3"/>
                </a:cxn>
                <a:cxn ang="0">
                  <a:pos x="T4" y="T5"/>
                </a:cxn>
                <a:cxn ang="0">
                  <a:pos x="T6" y="T7"/>
                </a:cxn>
                <a:cxn ang="0">
                  <a:pos x="T8" y="T9"/>
                </a:cxn>
                <a:cxn ang="0">
                  <a:pos x="T10" y="T11"/>
                </a:cxn>
              </a:cxnLst>
              <a:rect l="0" t="0" r="r" b="b"/>
              <a:pathLst>
                <a:path w="32" h="55">
                  <a:moveTo>
                    <a:pt x="0" y="21"/>
                  </a:moveTo>
                  <a:cubicBezTo>
                    <a:pt x="13" y="14"/>
                    <a:pt x="24" y="0"/>
                    <a:pt x="24" y="0"/>
                  </a:cubicBezTo>
                  <a:cubicBezTo>
                    <a:pt x="31" y="13"/>
                    <a:pt x="31" y="13"/>
                    <a:pt x="31" y="13"/>
                  </a:cubicBezTo>
                  <a:cubicBezTo>
                    <a:pt x="31" y="13"/>
                    <a:pt x="32" y="31"/>
                    <a:pt x="19" y="55"/>
                  </a:cubicBezTo>
                  <a:cubicBezTo>
                    <a:pt x="19" y="55"/>
                    <a:pt x="7" y="24"/>
                    <a:pt x="6" y="23"/>
                  </a:cubicBezTo>
                  <a:cubicBezTo>
                    <a:pt x="5" y="22"/>
                    <a:pt x="0" y="21"/>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32"/>
            <p:cNvSpPr>
              <a:spLocks/>
            </p:cNvSpPr>
            <p:nvPr/>
          </p:nvSpPr>
          <p:spPr bwMode="auto">
            <a:xfrm>
              <a:off x="998538" y="3924300"/>
              <a:ext cx="100013" cy="169862"/>
            </a:xfrm>
            <a:custGeom>
              <a:avLst/>
              <a:gdLst>
                <a:gd name="T0" fmla="*/ 32 w 32"/>
                <a:gd name="T1" fmla="*/ 21 h 55"/>
                <a:gd name="T2" fmla="*/ 7 w 32"/>
                <a:gd name="T3" fmla="*/ 0 h 55"/>
                <a:gd name="T4" fmla="*/ 1 w 32"/>
                <a:gd name="T5" fmla="*/ 13 h 55"/>
                <a:gd name="T6" fmla="*/ 12 w 32"/>
                <a:gd name="T7" fmla="*/ 55 h 55"/>
                <a:gd name="T8" fmla="*/ 25 w 32"/>
                <a:gd name="T9" fmla="*/ 23 h 55"/>
                <a:gd name="T10" fmla="*/ 32 w 32"/>
                <a:gd name="T11" fmla="*/ 21 h 55"/>
              </a:gdLst>
              <a:ahLst/>
              <a:cxnLst>
                <a:cxn ang="0">
                  <a:pos x="T0" y="T1"/>
                </a:cxn>
                <a:cxn ang="0">
                  <a:pos x="T2" y="T3"/>
                </a:cxn>
                <a:cxn ang="0">
                  <a:pos x="T4" y="T5"/>
                </a:cxn>
                <a:cxn ang="0">
                  <a:pos x="T6" y="T7"/>
                </a:cxn>
                <a:cxn ang="0">
                  <a:pos x="T8" y="T9"/>
                </a:cxn>
                <a:cxn ang="0">
                  <a:pos x="T10" y="T11"/>
                </a:cxn>
              </a:cxnLst>
              <a:rect l="0" t="0" r="r" b="b"/>
              <a:pathLst>
                <a:path w="32" h="55">
                  <a:moveTo>
                    <a:pt x="32" y="21"/>
                  </a:moveTo>
                  <a:cubicBezTo>
                    <a:pt x="18" y="14"/>
                    <a:pt x="7" y="0"/>
                    <a:pt x="7" y="0"/>
                  </a:cubicBezTo>
                  <a:cubicBezTo>
                    <a:pt x="1" y="13"/>
                    <a:pt x="1" y="13"/>
                    <a:pt x="1" y="13"/>
                  </a:cubicBezTo>
                  <a:cubicBezTo>
                    <a:pt x="1" y="13"/>
                    <a:pt x="0" y="31"/>
                    <a:pt x="12" y="55"/>
                  </a:cubicBezTo>
                  <a:cubicBezTo>
                    <a:pt x="12" y="55"/>
                    <a:pt x="25" y="24"/>
                    <a:pt x="25" y="23"/>
                  </a:cubicBezTo>
                  <a:cubicBezTo>
                    <a:pt x="26" y="22"/>
                    <a:pt x="32" y="21"/>
                    <a:pt x="3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33"/>
            <p:cNvSpPr>
              <a:spLocks/>
            </p:cNvSpPr>
            <p:nvPr/>
          </p:nvSpPr>
          <p:spPr bwMode="auto">
            <a:xfrm>
              <a:off x="776288" y="3986213"/>
              <a:ext cx="641350" cy="1131887"/>
            </a:xfrm>
            <a:custGeom>
              <a:avLst/>
              <a:gdLst>
                <a:gd name="T0" fmla="*/ 103 w 205"/>
                <a:gd name="T1" fmla="*/ 273 h 365"/>
                <a:gd name="T2" fmla="*/ 90 w 205"/>
                <a:gd name="T3" fmla="*/ 339 h 365"/>
                <a:gd name="T4" fmla="*/ 61 w 205"/>
                <a:gd name="T5" fmla="*/ 365 h 365"/>
                <a:gd name="T6" fmla="*/ 5 w 205"/>
                <a:gd name="T7" fmla="*/ 355 h 365"/>
                <a:gd name="T8" fmla="*/ 9 w 205"/>
                <a:gd name="T9" fmla="*/ 302 h 365"/>
                <a:gd name="T10" fmla="*/ 23 w 205"/>
                <a:gd name="T11" fmla="*/ 212 h 365"/>
                <a:gd name="T12" fmla="*/ 25 w 205"/>
                <a:gd name="T13" fmla="*/ 135 h 365"/>
                <a:gd name="T14" fmla="*/ 0 w 205"/>
                <a:gd name="T15" fmla="*/ 25 h 365"/>
                <a:gd name="T16" fmla="*/ 65 w 205"/>
                <a:gd name="T17" fmla="*/ 0 h 365"/>
                <a:gd name="T18" fmla="*/ 103 w 205"/>
                <a:gd name="T19" fmla="*/ 137 h 365"/>
                <a:gd name="T20" fmla="*/ 140 w 205"/>
                <a:gd name="T21" fmla="*/ 0 h 365"/>
                <a:gd name="T22" fmla="*/ 205 w 205"/>
                <a:gd name="T23" fmla="*/ 25 h 365"/>
                <a:gd name="T24" fmla="*/ 181 w 205"/>
                <a:gd name="T25" fmla="*/ 135 h 365"/>
                <a:gd name="T26" fmla="*/ 182 w 205"/>
                <a:gd name="T27" fmla="*/ 212 h 365"/>
                <a:gd name="T28" fmla="*/ 196 w 205"/>
                <a:gd name="T29" fmla="*/ 302 h 365"/>
                <a:gd name="T30" fmla="*/ 201 w 205"/>
                <a:gd name="T31" fmla="*/ 355 h 365"/>
                <a:gd name="T32" fmla="*/ 144 w 205"/>
                <a:gd name="T33" fmla="*/ 365 h 365"/>
                <a:gd name="T34" fmla="*/ 115 w 205"/>
                <a:gd name="T35" fmla="*/ 339 h 365"/>
                <a:gd name="T36" fmla="*/ 103 w 205"/>
                <a:gd name="T37" fmla="*/ 273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5" h="365">
                  <a:moveTo>
                    <a:pt x="103" y="273"/>
                  </a:moveTo>
                  <a:cubicBezTo>
                    <a:pt x="103" y="273"/>
                    <a:pt x="95" y="322"/>
                    <a:pt x="90" y="339"/>
                  </a:cubicBezTo>
                  <a:cubicBezTo>
                    <a:pt x="83" y="364"/>
                    <a:pt x="61" y="365"/>
                    <a:pt x="61" y="365"/>
                  </a:cubicBezTo>
                  <a:cubicBezTo>
                    <a:pt x="21" y="362"/>
                    <a:pt x="5" y="355"/>
                    <a:pt x="5" y="355"/>
                  </a:cubicBezTo>
                  <a:cubicBezTo>
                    <a:pt x="5" y="355"/>
                    <a:pt x="7" y="331"/>
                    <a:pt x="9" y="302"/>
                  </a:cubicBezTo>
                  <a:cubicBezTo>
                    <a:pt x="11" y="272"/>
                    <a:pt x="21" y="227"/>
                    <a:pt x="23" y="212"/>
                  </a:cubicBezTo>
                  <a:cubicBezTo>
                    <a:pt x="26" y="197"/>
                    <a:pt x="25" y="135"/>
                    <a:pt x="25" y="135"/>
                  </a:cubicBezTo>
                  <a:cubicBezTo>
                    <a:pt x="10" y="85"/>
                    <a:pt x="0" y="25"/>
                    <a:pt x="0" y="25"/>
                  </a:cubicBezTo>
                  <a:cubicBezTo>
                    <a:pt x="19" y="20"/>
                    <a:pt x="65" y="0"/>
                    <a:pt x="65" y="0"/>
                  </a:cubicBezTo>
                  <a:cubicBezTo>
                    <a:pt x="65" y="0"/>
                    <a:pt x="56" y="62"/>
                    <a:pt x="103" y="137"/>
                  </a:cubicBezTo>
                  <a:cubicBezTo>
                    <a:pt x="150" y="62"/>
                    <a:pt x="140" y="0"/>
                    <a:pt x="140" y="0"/>
                  </a:cubicBezTo>
                  <a:cubicBezTo>
                    <a:pt x="140" y="0"/>
                    <a:pt x="186" y="20"/>
                    <a:pt x="205" y="25"/>
                  </a:cubicBezTo>
                  <a:cubicBezTo>
                    <a:pt x="205" y="25"/>
                    <a:pt x="195" y="85"/>
                    <a:pt x="181" y="135"/>
                  </a:cubicBezTo>
                  <a:cubicBezTo>
                    <a:pt x="181" y="135"/>
                    <a:pt x="180" y="197"/>
                    <a:pt x="182" y="212"/>
                  </a:cubicBezTo>
                  <a:cubicBezTo>
                    <a:pt x="185" y="227"/>
                    <a:pt x="194" y="272"/>
                    <a:pt x="196" y="302"/>
                  </a:cubicBezTo>
                  <a:cubicBezTo>
                    <a:pt x="198" y="331"/>
                    <a:pt x="201" y="355"/>
                    <a:pt x="201" y="355"/>
                  </a:cubicBezTo>
                  <a:cubicBezTo>
                    <a:pt x="201" y="355"/>
                    <a:pt x="185" y="362"/>
                    <a:pt x="144" y="365"/>
                  </a:cubicBezTo>
                  <a:cubicBezTo>
                    <a:pt x="144" y="365"/>
                    <a:pt x="122" y="364"/>
                    <a:pt x="115" y="339"/>
                  </a:cubicBezTo>
                  <a:cubicBezTo>
                    <a:pt x="110" y="322"/>
                    <a:pt x="103" y="273"/>
                    <a:pt x="103" y="2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34"/>
            <p:cNvSpPr>
              <a:spLocks/>
            </p:cNvSpPr>
            <p:nvPr/>
          </p:nvSpPr>
          <p:spPr bwMode="auto">
            <a:xfrm>
              <a:off x="1098551" y="3952875"/>
              <a:ext cx="190500" cy="458787"/>
            </a:xfrm>
            <a:custGeom>
              <a:avLst/>
              <a:gdLst>
                <a:gd name="T0" fmla="*/ 0 w 61"/>
                <a:gd name="T1" fmla="*/ 148 h 148"/>
                <a:gd name="T2" fmla="*/ 30 w 61"/>
                <a:gd name="T3" fmla="*/ 0 h 148"/>
                <a:gd name="T4" fmla="*/ 43 w 61"/>
                <a:gd name="T5" fmla="*/ 10 h 148"/>
                <a:gd name="T6" fmla="*/ 59 w 61"/>
                <a:gd name="T7" fmla="*/ 28 h 148"/>
                <a:gd name="T8" fmla="*/ 44 w 61"/>
                <a:gd name="T9" fmla="*/ 32 h 148"/>
                <a:gd name="T10" fmla="*/ 61 w 61"/>
                <a:gd name="T11" fmla="*/ 38 h 148"/>
                <a:gd name="T12" fmla="*/ 0 w 61"/>
                <a:gd name="T13" fmla="*/ 148 h 148"/>
              </a:gdLst>
              <a:ahLst/>
              <a:cxnLst>
                <a:cxn ang="0">
                  <a:pos x="T0" y="T1"/>
                </a:cxn>
                <a:cxn ang="0">
                  <a:pos x="T2" y="T3"/>
                </a:cxn>
                <a:cxn ang="0">
                  <a:pos x="T4" y="T5"/>
                </a:cxn>
                <a:cxn ang="0">
                  <a:pos x="T6" y="T7"/>
                </a:cxn>
                <a:cxn ang="0">
                  <a:pos x="T8" y="T9"/>
                </a:cxn>
                <a:cxn ang="0">
                  <a:pos x="T10" y="T11"/>
                </a:cxn>
                <a:cxn ang="0">
                  <a:pos x="T12" y="T13"/>
                </a:cxn>
              </a:cxnLst>
              <a:rect l="0" t="0" r="r" b="b"/>
              <a:pathLst>
                <a:path w="61" h="148">
                  <a:moveTo>
                    <a:pt x="0" y="148"/>
                  </a:moveTo>
                  <a:cubicBezTo>
                    <a:pt x="29" y="79"/>
                    <a:pt x="30" y="0"/>
                    <a:pt x="30" y="0"/>
                  </a:cubicBezTo>
                  <a:cubicBezTo>
                    <a:pt x="43" y="10"/>
                    <a:pt x="43" y="10"/>
                    <a:pt x="43" y="10"/>
                  </a:cubicBezTo>
                  <a:cubicBezTo>
                    <a:pt x="59" y="28"/>
                    <a:pt x="59" y="28"/>
                    <a:pt x="59" y="28"/>
                  </a:cubicBezTo>
                  <a:cubicBezTo>
                    <a:pt x="44" y="32"/>
                    <a:pt x="44" y="32"/>
                    <a:pt x="44" y="32"/>
                  </a:cubicBezTo>
                  <a:cubicBezTo>
                    <a:pt x="61" y="38"/>
                    <a:pt x="61" y="38"/>
                    <a:pt x="61" y="38"/>
                  </a:cubicBezTo>
                  <a:cubicBezTo>
                    <a:pt x="61" y="38"/>
                    <a:pt x="50" y="113"/>
                    <a:pt x="0"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35"/>
            <p:cNvSpPr>
              <a:spLocks/>
            </p:cNvSpPr>
            <p:nvPr/>
          </p:nvSpPr>
          <p:spPr bwMode="auto">
            <a:xfrm>
              <a:off x="908051" y="3952875"/>
              <a:ext cx="190500" cy="458787"/>
            </a:xfrm>
            <a:custGeom>
              <a:avLst/>
              <a:gdLst>
                <a:gd name="T0" fmla="*/ 61 w 61"/>
                <a:gd name="T1" fmla="*/ 148 h 148"/>
                <a:gd name="T2" fmla="*/ 30 w 61"/>
                <a:gd name="T3" fmla="*/ 0 h 148"/>
                <a:gd name="T4" fmla="*/ 18 w 61"/>
                <a:gd name="T5" fmla="*/ 10 h 148"/>
                <a:gd name="T6" fmla="*/ 2 w 61"/>
                <a:gd name="T7" fmla="*/ 28 h 148"/>
                <a:gd name="T8" fmla="*/ 17 w 61"/>
                <a:gd name="T9" fmla="*/ 32 h 148"/>
                <a:gd name="T10" fmla="*/ 0 w 61"/>
                <a:gd name="T11" fmla="*/ 38 h 148"/>
                <a:gd name="T12" fmla="*/ 61 w 61"/>
                <a:gd name="T13" fmla="*/ 148 h 148"/>
              </a:gdLst>
              <a:ahLst/>
              <a:cxnLst>
                <a:cxn ang="0">
                  <a:pos x="T0" y="T1"/>
                </a:cxn>
                <a:cxn ang="0">
                  <a:pos x="T2" y="T3"/>
                </a:cxn>
                <a:cxn ang="0">
                  <a:pos x="T4" y="T5"/>
                </a:cxn>
                <a:cxn ang="0">
                  <a:pos x="T6" y="T7"/>
                </a:cxn>
                <a:cxn ang="0">
                  <a:pos x="T8" y="T9"/>
                </a:cxn>
                <a:cxn ang="0">
                  <a:pos x="T10" y="T11"/>
                </a:cxn>
                <a:cxn ang="0">
                  <a:pos x="T12" y="T13"/>
                </a:cxn>
              </a:cxnLst>
              <a:rect l="0" t="0" r="r" b="b"/>
              <a:pathLst>
                <a:path w="61" h="148">
                  <a:moveTo>
                    <a:pt x="61" y="148"/>
                  </a:moveTo>
                  <a:cubicBezTo>
                    <a:pt x="32" y="79"/>
                    <a:pt x="30" y="0"/>
                    <a:pt x="30" y="0"/>
                  </a:cubicBezTo>
                  <a:cubicBezTo>
                    <a:pt x="18" y="10"/>
                    <a:pt x="18" y="10"/>
                    <a:pt x="18" y="10"/>
                  </a:cubicBezTo>
                  <a:cubicBezTo>
                    <a:pt x="2" y="28"/>
                    <a:pt x="2" y="28"/>
                    <a:pt x="2" y="28"/>
                  </a:cubicBezTo>
                  <a:cubicBezTo>
                    <a:pt x="17" y="32"/>
                    <a:pt x="17" y="32"/>
                    <a:pt x="17" y="32"/>
                  </a:cubicBezTo>
                  <a:cubicBezTo>
                    <a:pt x="0" y="38"/>
                    <a:pt x="0" y="38"/>
                    <a:pt x="0" y="38"/>
                  </a:cubicBezTo>
                  <a:cubicBezTo>
                    <a:pt x="0" y="38"/>
                    <a:pt x="11" y="113"/>
                    <a:pt x="61"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Oval 236"/>
            <p:cNvSpPr>
              <a:spLocks noChangeArrowheads="1"/>
            </p:cNvSpPr>
            <p:nvPr/>
          </p:nvSpPr>
          <p:spPr bwMode="auto">
            <a:xfrm>
              <a:off x="1079501" y="4427538"/>
              <a:ext cx="34925" cy="3333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Oval 237"/>
            <p:cNvSpPr>
              <a:spLocks noChangeArrowheads="1"/>
            </p:cNvSpPr>
            <p:nvPr/>
          </p:nvSpPr>
          <p:spPr bwMode="auto">
            <a:xfrm>
              <a:off x="1079501" y="4584700"/>
              <a:ext cx="34925" cy="34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Oval 238"/>
            <p:cNvSpPr>
              <a:spLocks noChangeArrowheads="1"/>
            </p:cNvSpPr>
            <p:nvPr/>
          </p:nvSpPr>
          <p:spPr bwMode="auto">
            <a:xfrm>
              <a:off x="1079501" y="4740275"/>
              <a:ext cx="34925" cy="3333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67335800"/>
      </p:ext>
    </p:extLst>
  </p:cSld>
  <p:clrMapOvr>
    <a:masterClrMapping/>
  </p:clrMapOvr>
  <p:transition advClick="0" advTm="0">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高市公共腳踏車明年元月起調整費率。（記者陳文嬋攝）"/>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0730" y="982108"/>
            <a:ext cx="10031012" cy="5634087"/>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237405" y="345797"/>
            <a:ext cx="4976298" cy="276999"/>
          </a:xfrm>
          <a:prstGeom prst="rect">
            <a:avLst/>
          </a:prstGeom>
          <a:noFill/>
        </p:spPr>
        <p:txBody>
          <a:bodyPr wrap="none" rtlCol="0">
            <a:spAutoFit/>
          </a:bodyPr>
          <a:lstStyle/>
          <a:p>
            <a:pPr algn="ctr"/>
            <a:r>
              <a:rPr lang="zh-TW" altLang="en-US" sz="1200" dirty="0" smtClean="0">
                <a:solidFill>
                  <a:srgbClr val="2F5597"/>
                </a:solidFill>
              </a:rPr>
              <a:t>圖片來源：</a:t>
            </a:r>
            <a:r>
              <a:rPr lang="en-US" altLang="zh-TW" sz="1200" dirty="0">
                <a:hlinkClick r:id="rId3"/>
              </a:rPr>
              <a:t>https://news.ltn.com.tw/news/life/breakingnews/1854242</a:t>
            </a:r>
            <a:endParaRPr lang="zh-TW" altLang="en-US" sz="1200" dirty="0" smtClean="0">
              <a:solidFill>
                <a:srgbClr val="2F5597"/>
              </a:solidFill>
            </a:endParaRPr>
          </a:p>
        </p:txBody>
      </p:sp>
    </p:spTree>
    <p:extLst>
      <p:ext uri="{BB962C8B-B14F-4D97-AF65-F5344CB8AC3E}">
        <p14:creationId xmlns:p14="http://schemas.microsoft.com/office/powerpoint/2010/main" val="78753445"/>
      </p:ext>
    </p:extLst>
  </p:cSld>
  <p:clrMapOvr>
    <a:masterClrMapping/>
  </p:clrMapOvr>
  <p:transition advClick="0" advTm="0">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2"/>
          <a:srcRect t="34315" b="4840"/>
          <a:stretch/>
        </p:blipFill>
        <p:spPr>
          <a:xfrm>
            <a:off x="7229188" y="2315910"/>
            <a:ext cx="4789384" cy="3884064"/>
          </a:xfrm>
          <a:prstGeom prst="rect">
            <a:avLst/>
          </a:prstGeom>
        </p:spPr>
      </p:pic>
      <p:pic>
        <p:nvPicPr>
          <p:cNvPr id="3" name="圖片 2"/>
          <p:cNvPicPr>
            <a:picLocks noChangeAspect="1"/>
          </p:cNvPicPr>
          <p:nvPr/>
        </p:nvPicPr>
        <p:blipFill rotWithShape="1">
          <a:blip r:embed="rId3"/>
          <a:srcRect t="31533"/>
          <a:stretch/>
        </p:blipFill>
        <p:spPr>
          <a:xfrm>
            <a:off x="0" y="3391365"/>
            <a:ext cx="6468072" cy="3321357"/>
          </a:xfrm>
          <a:prstGeom prst="rect">
            <a:avLst/>
          </a:prstGeom>
        </p:spPr>
      </p:pic>
      <p:sp>
        <p:nvSpPr>
          <p:cNvPr id="4" name="文字方塊 3"/>
          <p:cNvSpPr txBox="1"/>
          <p:nvPr/>
        </p:nvSpPr>
        <p:spPr>
          <a:xfrm>
            <a:off x="0" y="157789"/>
            <a:ext cx="4374338" cy="461665"/>
          </a:xfrm>
          <a:prstGeom prst="rect">
            <a:avLst/>
          </a:prstGeom>
          <a:noFill/>
        </p:spPr>
        <p:txBody>
          <a:bodyPr wrap="none" rtlCol="0">
            <a:spAutoFit/>
          </a:bodyPr>
          <a:lstStyle/>
          <a:p>
            <a:pPr algn="ctr"/>
            <a:r>
              <a:rPr lang="zh-TW" altLang="en-US" sz="1200" dirty="0" smtClean="0">
                <a:solidFill>
                  <a:srgbClr val="2F5597"/>
                </a:solidFill>
              </a:rPr>
              <a:t>圖片來源：</a:t>
            </a:r>
            <a:r>
              <a:rPr lang="en-US" altLang="zh-TW" sz="1200" dirty="0">
                <a:hlinkClick r:id="rId4"/>
              </a:rPr>
              <a:t>http://</a:t>
            </a:r>
            <a:r>
              <a:rPr lang="en-US" altLang="zh-TW" sz="1200" dirty="0" smtClean="0">
                <a:hlinkClick r:id="rId4"/>
              </a:rPr>
              <a:t>boywhy.blogspot.com/2015/02/pbike.html</a:t>
            </a:r>
            <a:endParaRPr lang="en-US" altLang="zh-TW" sz="1200" dirty="0" smtClean="0"/>
          </a:p>
          <a:p>
            <a:pPr algn="r"/>
            <a:r>
              <a:rPr lang="en-US" altLang="zh-TW" sz="1200" dirty="0">
                <a:hlinkClick r:id="rId5"/>
              </a:rPr>
              <a:t>http://cyclingtime.com/tw/documents/7749.html</a:t>
            </a:r>
            <a:endParaRPr lang="zh-TW" altLang="en-US" sz="1200" dirty="0" smtClean="0">
              <a:solidFill>
                <a:srgbClr val="2F5597"/>
              </a:solidFill>
            </a:endParaRPr>
          </a:p>
        </p:txBody>
      </p:sp>
    </p:spTree>
    <p:extLst>
      <p:ext uri="{BB962C8B-B14F-4D97-AF65-F5344CB8AC3E}">
        <p14:creationId xmlns:p14="http://schemas.microsoft.com/office/powerpoint/2010/main" val="1751259544"/>
      </p:ext>
    </p:extLst>
  </p:cSld>
  <p:clrMapOvr>
    <a:masterClrMapping/>
  </p:clrMapOvr>
  <p:transition advClick="0" advTm="0">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相關圖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1428" y="1477107"/>
            <a:ext cx="8628185" cy="4853354"/>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103043" y="289673"/>
            <a:ext cx="8265468" cy="276999"/>
          </a:xfrm>
          <a:prstGeom prst="rect">
            <a:avLst/>
          </a:prstGeom>
          <a:noFill/>
        </p:spPr>
        <p:txBody>
          <a:bodyPr wrap="none" rtlCol="0">
            <a:spAutoFit/>
          </a:bodyPr>
          <a:lstStyle/>
          <a:p>
            <a:pPr algn="ctr"/>
            <a:r>
              <a:rPr lang="zh-TW" altLang="en-US" sz="1200" dirty="0" smtClean="0">
                <a:solidFill>
                  <a:srgbClr val="2F5597"/>
                </a:solidFill>
              </a:rPr>
              <a:t>圖片來源：</a:t>
            </a:r>
            <a:r>
              <a:rPr lang="en-US" altLang="zh-TW" sz="1200" dirty="0">
                <a:hlinkClick r:id="rId3"/>
              </a:rPr>
              <a:t>http://www.starwars-tw.com/phpBB3/viewtopic.php?p=11861&amp;sid=1bd13eccd6377b4da9adeeaf330fb4a8</a:t>
            </a:r>
            <a:endParaRPr lang="zh-TW" altLang="en-US" sz="1200" dirty="0" smtClean="0">
              <a:solidFill>
                <a:srgbClr val="2F5597"/>
              </a:solidFill>
            </a:endParaRPr>
          </a:p>
        </p:txBody>
      </p:sp>
    </p:spTree>
    <p:extLst>
      <p:ext uri="{BB962C8B-B14F-4D97-AF65-F5344CB8AC3E}">
        <p14:creationId xmlns:p14="http://schemas.microsoft.com/office/powerpoint/2010/main" val="496424714"/>
      </p:ext>
    </p:extLst>
  </p:cSld>
  <p:clrMapOvr>
    <a:masterClrMapping/>
  </p:clrMapOvr>
  <p:transition advClick="0" advTm="0">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2"/>
          <a:srcRect t="34315" b="4840"/>
          <a:stretch/>
        </p:blipFill>
        <p:spPr>
          <a:xfrm>
            <a:off x="7229188" y="2315910"/>
            <a:ext cx="4789384" cy="3884064"/>
          </a:xfrm>
          <a:prstGeom prst="rect">
            <a:avLst/>
          </a:prstGeom>
        </p:spPr>
      </p:pic>
      <p:pic>
        <p:nvPicPr>
          <p:cNvPr id="3" name="圖片 2"/>
          <p:cNvPicPr>
            <a:picLocks noChangeAspect="1"/>
          </p:cNvPicPr>
          <p:nvPr/>
        </p:nvPicPr>
        <p:blipFill rotWithShape="1">
          <a:blip r:embed="rId3"/>
          <a:srcRect t="31533"/>
          <a:stretch/>
        </p:blipFill>
        <p:spPr>
          <a:xfrm>
            <a:off x="0" y="3391365"/>
            <a:ext cx="6468072" cy="3321357"/>
          </a:xfrm>
          <a:prstGeom prst="rect">
            <a:avLst/>
          </a:prstGeom>
        </p:spPr>
      </p:pic>
      <p:sp>
        <p:nvSpPr>
          <p:cNvPr id="4" name="文字方塊 3"/>
          <p:cNvSpPr txBox="1"/>
          <p:nvPr/>
        </p:nvSpPr>
        <p:spPr>
          <a:xfrm>
            <a:off x="0" y="157789"/>
            <a:ext cx="4374338" cy="461665"/>
          </a:xfrm>
          <a:prstGeom prst="rect">
            <a:avLst/>
          </a:prstGeom>
          <a:noFill/>
        </p:spPr>
        <p:txBody>
          <a:bodyPr wrap="none" rtlCol="0">
            <a:spAutoFit/>
          </a:bodyPr>
          <a:lstStyle/>
          <a:p>
            <a:pPr algn="ctr"/>
            <a:r>
              <a:rPr lang="zh-TW" altLang="en-US" sz="1200" dirty="0" smtClean="0">
                <a:solidFill>
                  <a:srgbClr val="2F5597"/>
                </a:solidFill>
              </a:rPr>
              <a:t>圖片來源：</a:t>
            </a:r>
            <a:r>
              <a:rPr lang="en-US" altLang="zh-TW" sz="1200" dirty="0">
                <a:hlinkClick r:id="rId4"/>
              </a:rPr>
              <a:t>http://</a:t>
            </a:r>
            <a:r>
              <a:rPr lang="en-US" altLang="zh-TW" sz="1200" dirty="0" smtClean="0">
                <a:hlinkClick r:id="rId4"/>
              </a:rPr>
              <a:t>boywhy.blogspot.com/2015/02/pbike.html</a:t>
            </a:r>
            <a:endParaRPr lang="en-US" altLang="zh-TW" sz="1200" dirty="0" smtClean="0"/>
          </a:p>
          <a:p>
            <a:pPr algn="r"/>
            <a:r>
              <a:rPr lang="en-US" altLang="zh-TW" sz="1200" dirty="0">
                <a:hlinkClick r:id="rId5"/>
              </a:rPr>
              <a:t>http://cyclingtime.com/tw/documents/7749.html</a:t>
            </a:r>
            <a:endParaRPr lang="zh-TW" altLang="en-US" sz="1200" dirty="0" smtClean="0">
              <a:solidFill>
                <a:srgbClr val="2F5597"/>
              </a:solidFill>
            </a:endParaRPr>
          </a:p>
        </p:txBody>
      </p:sp>
    </p:spTree>
    <p:extLst>
      <p:ext uri="{BB962C8B-B14F-4D97-AF65-F5344CB8AC3E}">
        <p14:creationId xmlns:p14="http://schemas.microsoft.com/office/powerpoint/2010/main" val="898566164"/>
      </p:ext>
    </p:extLst>
  </p:cSld>
  <p:clrMapOvr>
    <a:masterClrMapping/>
  </p:clrMapOvr>
  <p:transition advClick="0" advTm="0">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a:off x="1178637" y="2103375"/>
            <a:ext cx="2454854" cy="1519317"/>
            <a:chOff x="3181350" y="2107210"/>
            <a:chExt cx="2454854" cy="1519317"/>
          </a:xfrm>
        </p:grpSpPr>
        <p:sp>
          <p:nvSpPr>
            <p:cNvPr id="54" name="任意多边形 53"/>
            <p:cNvSpPr/>
            <p:nvPr/>
          </p:nvSpPr>
          <p:spPr>
            <a:xfrm>
              <a:off x="5027113" y="2396551"/>
              <a:ext cx="609091" cy="940633"/>
            </a:xfrm>
            <a:custGeom>
              <a:avLst/>
              <a:gdLst>
                <a:gd name="connsiteX0" fmla="*/ 0 w 1058022"/>
                <a:gd name="connsiteY0" fmla="*/ 0 h 1633928"/>
                <a:gd name="connsiteX1" fmla="*/ 241058 w 1058022"/>
                <a:gd name="connsiteY1" fmla="*/ 0 h 1633928"/>
                <a:gd name="connsiteX2" fmla="*/ 1058022 w 1058022"/>
                <a:gd name="connsiteY2" fmla="*/ 816964 h 1633928"/>
                <a:gd name="connsiteX3" fmla="*/ 241058 w 1058022"/>
                <a:gd name="connsiteY3" fmla="*/ 1633928 h 1633928"/>
                <a:gd name="connsiteX4" fmla="*/ 2 w 1058022"/>
                <a:gd name="connsiteY4" fmla="*/ 1633928 h 1633928"/>
                <a:gd name="connsiteX5" fmla="*/ 24196 w 1058022"/>
                <a:gd name="connsiteY5" fmla="*/ 1611939 h 1633928"/>
                <a:gd name="connsiteX6" fmla="*/ 353485 w 1058022"/>
                <a:gd name="connsiteY6" fmla="*/ 816965 h 1633928"/>
                <a:gd name="connsiteX7" fmla="*/ 24196 w 1058022"/>
                <a:gd name="connsiteY7" fmla="*/ 21991 h 163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8022" h="1633928">
                  <a:moveTo>
                    <a:pt x="0" y="0"/>
                  </a:moveTo>
                  <a:lnTo>
                    <a:pt x="241058" y="0"/>
                  </a:lnTo>
                  <a:lnTo>
                    <a:pt x="1058022" y="816964"/>
                  </a:lnTo>
                  <a:lnTo>
                    <a:pt x="241058" y="1633928"/>
                  </a:lnTo>
                  <a:lnTo>
                    <a:pt x="2" y="1633928"/>
                  </a:lnTo>
                  <a:lnTo>
                    <a:pt x="24196" y="1611939"/>
                  </a:lnTo>
                  <a:cubicBezTo>
                    <a:pt x="227648" y="1408487"/>
                    <a:pt x="353485" y="1127422"/>
                    <a:pt x="353485" y="816965"/>
                  </a:cubicBezTo>
                  <a:cubicBezTo>
                    <a:pt x="353485" y="506509"/>
                    <a:pt x="227648" y="225443"/>
                    <a:pt x="24196" y="21991"/>
                  </a:cubicBez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53" name="同心圆 52"/>
            <p:cNvSpPr/>
            <p:nvPr/>
          </p:nvSpPr>
          <p:spPr>
            <a:xfrm>
              <a:off x="3181350" y="2107210"/>
              <a:ext cx="1519317" cy="1519317"/>
            </a:xfrm>
            <a:prstGeom prst="donut">
              <a:avLst>
                <a:gd name="adj" fmla="val 16822"/>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grpSp>
        <p:nvGrpSpPr>
          <p:cNvPr id="56" name="组合 55"/>
          <p:cNvGrpSpPr/>
          <p:nvPr/>
        </p:nvGrpSpPr>
        <p:grpSpPr>
          <a:xfrm>
            <a:off x="3959937" y="2103375"/>
            <a:ext cx="2454854" cy="1519317"/>
            <a:chOff x="3181350" y="2107210"/>
            <a:chExt cx="2454854" cy="1519317"/>
          </a:xfrm>
        </p:grpSpPr>
        <p:sp>
          <p:nvSpPr>
            <p:cNvPr id="57" name="任意多边形 56"/>
            <p:cNvSpPr/>
            <p:nvPr/>
          </p:nvSpPr>
          <p:spPr>
            <a:xfrm>
              <a:off x="5027113" y="2396551"/>
              <a:ext cx="609091" cy="940633"/>
            </a:xfrm>
            <a:custGeom>
              <a:avLst/>
              <a:gdLst>
                <a:gd name="connsiteX0" fmla="*/ 0 w 1058022"/>
                <a:gd name="connsiteY0" fmla="*/ 0 h 1633928"/>
                <a:gd name="connsiteX1" fmla="*/ 241058 w 1058022"/>
                <a:gd name="connsiteY1" fmla="*/ 0 h 1633928"/>
                <a:gd name="connsiteX2" fmla="*/ 1058022 w 1058022"/>
                <a:gd name="connsiteY2" fmla="*/ 816964 h 1633928"/>
                <a:gd name="connsiteX3" fmla="*/ 241058 w 1058022"/>
                <a:gd name="connsiteY3" fmla="*/ 1633928 h 1633928"/>
                <a:gd name="connsiteX4" fmla="*/ 2 w 1058022"/>
                <a:gd name="connsiteY4" fmla="*/ 1633928 h 1633928"/>
                <a:gd name="connsiteX5" fmla="*/ 24196 w 1058022"/>
                <a:gd name="connsiteY5" fmla="*/ 1611939 h 1633928"/>
                <a:gd name="connsiteX6" fmla="*/ 353485 w 1058022"/>
                <a:gd name="connsiteY6" fmla="*/ 816965 h 1633928"/>
                <a:gd name="connsiteX7" fmla="*/ 24196 w 1058022"/>
                <a:gd name="connsiteY7" fmla="*/ 21991 h 163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8022" h="1633928">
                  <a:moveTo>
                    <a:pt x="0" y="0"/>
                  </a:moveTo>
                  <a:lnTo>
                    <a:pt x="241058" y="0"/>
                  </a:lnTo>
                  <a:lnTo>
                    <a:pt x="1058022" y="816964"/>
                  </a:lnTo>
                  <a:lnTo>
                    <a:pt x="241058" y="1633928"/>
                  </a:lnTo>
                  <a:lnTo>
                    <a:pt x="2" y="1633928"/>
                  </a:lnTo>
                  <a:lnTo>
                    <a:pt x="24196" y="1611939"/>
                  </a:lnTo>
                  <a:cubicBezTo>
                    <a:pt x="227648" y="1408487"/>
                    <a:pt x="353485" y="1127422"/>
                    <a:pt x="353485" y="816965"/>
                  </a:cubicBezTo>
                  <a:cubicBezTo>
                    <a:pt x="353485" y="506509"/>
                    <a:pt x="227648" y="225443"/>
                    <a:pt x="24196" y="21991"/>
                  </a:cubicBez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58" name="同心圆 57"/>
            <p:cNvSpPr/>
            <p:nvPr/>
          </p:nvSpPr>
          <p:spPr>
            <a:xfrm>
              <a:off x="3181350" y="2107210"/>
              <a:ext cx="1519317" cy="1519317"/>
            </a:xfrm>
            <a:prstGeom prst="donut">
              <a:avLst>
                <a:gd name="adj" fmla="val 16822"/>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sp>
        <p:nvSpPr>
          <p:cNvPr id="61" name="同心圆 60"/>
          <p:cNvSpPr/>
          <p:nvPr/>
        </p:nvSpPr>
        <p:spPr>
          <a:xfrm>
            <a:off x="9363544" y="2103375"/>
            <a:ext cx="1519317" cy="1519317"/>
          </a:xfrm>
          <a:prstGeom prst="donut">
            <a:avLst>
              <a:gd name="adj" fmla="val 16822"/>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67" name="椭圆 66"/>
          <p:cNvSpPr/>
          <p:nvPr/>
        </p:nvSpPr>
        <p:spPr>
          <a:xfrm>
            <a:off x="1350387" y="2274747"/>
            <a:ext cx="1175818" cy="11758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8" name="椭圆 67"/>
          <p:cNvSpPr/>
          <p:nvPr/>
        </p:nvSpPr>
        <p:spPr>
          <a:xfrm>
            <a:off x="4093046" y="2274747"/>
            <a:ext cx="1175818" cy="11758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9" name="椭圆 68"/>
          <p:cNvSpPr/>
          <p:nvPr/>
        </p:nvSpPr>
        <p:spPr>
          <a:xfrm>
            <a:off x="9535294" y="2274749"/>
            <a:ext cx="1175818" cy="11758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aphicFrame>
        <p:nvGraphicFramePr>
          <p:cNvPr id="72" name="表格 71"/>
          <p:cNvGraphicFramePr>
            <a:graphicFrameLocks noGrp="1"/>
          </p:cNvGraphicFramePr>
          <p:nvPr>
            <p:extLst/>
          </p:nvPr>
        </p:nvGraphicFramePr>
        <p:xfrm>
          <a:off x="1466503" y="2394406"/>
          <a:ext cx="900000" cy="914400"/>
        </p:xfrm>
        <a:graphic>
          <a:graphicData uri="http://schemas.openxmlformats.org/drawingml/2006/table">
            <a:tbl>
              <a:tblPr firstRow="1" bandRow="1">
                <a:tableStyleId>{5C22544A-7EE6-4342-B048-85BDC9FD1C3A}</a:tableStyleId>
              </a:tblPr>
              <a:tblGrid>
                <a:gridCol w="900000">
                  <a:extLst>
                    <a:ext uri="{9D8B030D-6E8A-4147-A177-3AD203B41FA5}">
                      <a16:colId xmlns:a16="http://schemas.microsoft.com/office/drawing/2014/main" val="20000"/>
                    </a:ext>
                  </a:extLst>
                </a:gridCol>
              </a:tblGrid>
              <a:tr h="900000">
                <a:tc>
                  <a:txBody>
                    <a:bodyPr/>
                    <a:lstStyle/>
                    <a:p>
                      <a:pPr algn="ctr"/>
                      <a:r>
                        <a:rPr lang="en-US" altLang="zh-CN" sz="5400" dirty="0" smtClean="0">
                          <a:solidFill>
                            <a:schemeClr val="accent5">
                              <a:lumMod val="75000"/>
                            </a:schemeClr>
                          </a:solidFill>
                        </a:rPr>
                        <a:t>1</a:t>
                      </a:r>
                      <a:endParaRPr lang="zh-CN" altLang="en-US" sz="5400" dirty="0">
                        <a:solidFill>
                          <a:schemeClr val="accent5">
                            <a:lumMod val="7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76" name="表格 75"/>
          <p:cNvGraphicFramePr>
            <a:graphicFrameLocks noGrp="1"/>
          </p:cNvGraphicFramePr>
          <p:nvPr>
            <p:extLst/>
          </p:nvPr>
        </p:nvGraphicFramePr>
        <p:xfrm>
          <a:off x="4230955" y="2394406"/>
          <a:ext cx="900000" cy="914400"/>
        </p:xfrm>
        <a:graphic>
          <a:graphicData uri="http://schemas.openxmlformats.org/drawingml/2006/table">
            <a:tbl>
              <a:tblPr firstRow="1" bandRow="1">
                <a:tableStyleId>{5C22544A-7EE6-4342-B048-85BDC9FD1C3A}</a:tableStyleId>
              </a:tblPr>
              <a:tblGrid>
                <a:gridCol w="900000">
                  <a:extLst>
                    <a:ext uri="{9D8B030D-6E8A-4147-A177-3AD203B41FA5}">
                      <a16:colId xmlns:a16="http://schemas.microsoft.com/office/drawing/2014/main" val="20000"/>
                    </a:ext>
                  </a:extLst>
                </a:gridCol>
              </a:tblGrid>
              <a:tr h="900000">
                <a:tc>
                  <a:txBody>
                    <a:bodyPr/>
                    <a:lstStyle/>
                    <a:p>
                      <a:pPr algn="ctr"/>
                      <a:r>
                        <a:rPr lang="en-US" altLang="zh-CN" sz="5400" dirty="0" smtClean="0">
                          <a:solidFill>
                            <a:schemeClr val="accent5">
                              <a:lumMod val="75000"/>
                            </a:schemeClr>
                          </a:solidFill>
                        </a:rPr>
                        <a:t>2</a:t>
                      </a:r>
                      <a:endParaRPr lang="zh-CN" altLang="en-US" sz="5400" dirty="0">
                        <a:solidFill>
                          <a:schemeClr val="accent5">
                            <a:lumMod val="7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77" name="表格 76"/>
          <p:cNvGraphicFramePr>
            <a:graphicFrameLocks noGrp="1"/>
          </p:cNvGraphicFramePr>
          <p:nvPr>
            <p:extLst/>
          </p:nvPr>
        </p:nvGraphicFramePr>
        <p:xfrm>
          <a:off x="9669034" y="2394408"/>
          <a:ext cx="900000" cy="914400"/>
        </p:xfrm>
        <a:graphic>
          <a:graphicData uri="http://schemas.openxmlformats.org/drawingml/2006/table">
            <a:tbl>
              <a:tblPr firstRow="1" bandRow="1">
                <a:tableStyleId>{5C22544A-7EE6-4342-B048-85BDC9FD1C3A}</a:tableStyleId>
              </a:tblPr>
              <a:tblGrid>
                <a:gridCol w="900000">
                  <a:extLst>
                    <a:ext uri="{9D8B030D-6E8A-4147-A177-3AD203B41FA5}">
                      <a16:colId xmlns:a16="http://schemas.microsoft.com/office/drawing/2014/main" val="20000"/>
                    </a:ext>
                  </a:extLst>
                </a:gridCol>
              </a:tblGrid>
              <a:tr h="900000">
                <a:tc>
                  <a:txBody>
                    <a:bodyPr/>
                    <a:lstStyle/>
                    <a:p>
                      <a:pPr algn="ctr"/>
                      <a:r>
                        <a:rPr lang="en-US" altLang="zh-CN" sz="5400" dirty="0" smtClean="0">
                          <a:solidFill>
                            <a:schemeClr val="accent5">
                              <a:lumMod val="75000"/>
                            </a:schemeClr>
                          </a:solidFill>
                        </a:rPr>
                        <a:t>4</a:t>
                      </a:r>
                      <a:endParaRPr lang="zh-CN" altLang="en-US" sz="5400" dirty="0">
                        <a:solidFill>
                          <a:schemeClr val="accent5">
                            <a:lumMod val="7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78" name="表格 77"/>
          <p:cNvGraphicFramePr>
            <a:graphicFrameLocks noGrp="1"/>
          </p:cNvGraphicFramePr>
          <p:nvPr>
            <p:extLst/>
          </p:nvPr>
        </p:nvGraphicFramePr>
        <p:xfrm>
          <a:off x="807523" y="3713176"/>
          <a:ext cx="2368660" cy="1534425"/>
        </p:xfrm>
        <a:graphic>
          <a:graphicData uri="http://schemas.openxmlformats.org/drawingml/2006/table">
            <a:tbl>
              <a:tblPr firstRow="1" bandRow="1">
                <a:tableStyleId>{5C22544A-7EE6-4342-B048-85BDC9FD1C3A}</a:tableStyleId>
              </a:tblPr>
              <a:tblGrid>
                <a:gridCol w="2368660">
                  <a:extLst>
                    <a:ext uri="{9D8B030D-6E8A-4147-A177-3AD203B41FA5}">
                      <a16:colId xmlns:a16="http://schemas.microsoft.com/office/drawing/2014/main" val="20000"/>
                    </a:ext>
                  </a:extLst>
                </a:gridCol>
              </a:tblGrid>
              <a:tr h="1534425">
                <a:tc>
                  <a:txBody>
                    <a:bodyPr/>
                    <a:lstStyle/>
                    <a:p>
                      <a:pPr algn="ctr"/>
                      <a:r>
                        <a:rPr lang="zh-TW" altLang="en-US" sz="2800" b="0" dirty="0" smtClean="0">
                          <a:solidFill>
                            <a:schemeClr val="accent5">
                              <a:lumMod val="75000"/>
                            </a:schemeClr>
                          </a:solidFill>
                        </a:rPr>
                        <a:t>選定預借的</a:t>
                      </a:r>
                      <a:endParaRPr lang="en-US" altLang="zh-TW" sz="2800" b="0" dirty="0" smtClean="0">
                        <a:solidFill>
                          <a:schemeClr val="accent5">
                            <a:lumMod val="75000"/>
                          </a:schemeClr>
                        </a:solidFill>
                      </a:endParaRPr>
                    </a:p>
                    <a:p>
                      <a:pPr algn="ctr"/>
                      <a:r>
                        <a:rPr lang="zh-TW" altLang="en-US" sz="2800" b="0" dirty="0" smtClean="0">
                          <a:solidFill>
                            <a:schemeClr val="accent5">
                              <a:lumMod val="75000"/>
                            </a:schemeClr>
                          </a:solidFill>
                        </a:rPr>
                        <a:t>自行車</a:t>
                      </a:r>
                      <a:endParaRPr lang="zh-CN" altLang="en-US" sz="2800" b="0" dirty="0">
                        <a:solidFill>
                          <a:schemeClr val="accent5">
                            <a:lumMod val="75000"/>
                          </a:schemeClr>
                        </a:solidFill>
                      </a:endParaRPr>
                    </a:p>
                  </a:txBody>
                  <a:tcPr anchor="ctr">
                    <a:lnL w="12700" cmpd="sng">
                      <a:noFill/>
                    </a:lnL>
                    <a:lnR w="12700" cmpd="sng">
                      <a:noFill/>
                    </a:lnR>
                    <a:lnT w="12700" cmpd="sng">
                      <a:noFill/>
                    </a:lnT>
                    <a:lnB w="38100" cmpd="sng">
                      <a:noFill/>
                    </a:lnB>
                    <a:noFill/>
                  </a:tcPr>
                </a:tc>
                <a:extLst>
                  <a:ext uri="{0D108BD9-81ED-4DB2-BD59-A6C34878D82A}">
                    <a16:rowId xmlns:a16="http://schemas.microsoft.com/office/drawing/2014/main" val="10000"/>
                  </a:ext>
                </a:extLst>
              </a:tr>
            </a:tbl>
          </a:graphicData>
        </a:graphic>
      </p:graphicFrame>
      <p:graphicFrame>
        <p:nvGraphicFramePr>
          <p:cNvPr id="79" name="表格 78"/>
          <p:cNvGraphicFramePr>
            <a:graphicFrameLocks noGrp="1"/>
          </p:cNvGraphicFramePr>
          <p:nvPr>
            <p:extLst/>
          </p:nvPr>
        </p:nvGraphicFramePr>
        <p:xfrm>
          <a:off x="3649402" y="3713176"/>
          <a:ext cx="2368660" cy="1534425"/>
        </p:xfrm>
        <a:graphic>
          <a:graphicData uri="http://schemas.openxmlformats.org/drawingml/2006/table">
            <a:tbl>
              <a:tblPr firstRow="1" bandRow="1">
                <a:tableStyleId>{5C22544A-7EE6-4342-B048-85BDC9FD1C3A}</a:tableStyleId>
              </a:tblPr>
              <a:tblGrid>
                <a:gridCol w="2368660">
                  <a:extLst>
                    <a:ext uri="{9D8B030D-6E8A-4147-A177-3AD203B41FA5}">
                      <a16:colId xmlns:a16="http://schemas.microsoft.com/office/drawing/2014/main" val="20000"/>
                    </a:ext>
                  </a:extLst>
                </a:gridCol>
              </a:tblGrid>
              <a:tr h="1534425">
                <a:tc>
                  <a:txBody>
                    <a:bodyPr/>
                    <a:lstStyle/>
                    <a:p>
                      <a:pPr algn="ctr"/>
                      <a:r>
                        <a:rPr lang="zh-TW" altLang="en-US" sz="2800" b="0" dirty="0" smtClean="0">
                          <a:solidFill>
                            <a:schemeClr val="accent5">
                              <a:lumMod val="75000"/>
                            </a:schemeClr>
                          </a:solidFill>
                        </a:rPr>
                        <a:t>到中控台</a:t>
                      </a:r>
                      <a:endParaRPr lang="en-US" altLang="zh-TW" sz="2800" b="0" dirty="0" smtClean="0">
                        <a:solidFill>
                          <a:schemeClr val="accent5">
                            <a:lumMod val="75000"/>
                          </a:schemeClr>
                        </a:solidFill>
                      </a:endParaRPr>
                    </a:p>
                    <a:p>
                      <a:pPr algn="ctr"/>
                      <a:r>
                        <a:rPr lang="zh-TW" altLang="en-US" sz="2800" b="0" dirty="0" smtClean="0">
                          <a:solidFill>
                            <a:schemeClr val="accent5">
                              <a:lumMod val="75000"/>
                            </a:schemeClr>
                          </a:solidFill>
                        </a:rPr>
                        <a:t>置入卡片</a:t>
                      </a:r>
                      <a:endParaRPr lang="en-US" altLang="zh-TW" sz="2800" b="0" dirty="0" smtClean="0">
                        <a:solidFill>
                          <a:schemeClr val="accent5">
                            <a:lumMod val="75000"/>
                          </a:schemeClr>
                        </a:solidFill>
                      </a:endParaRPr>
                    </a:p>
                    <a:p>
                      <a:pPr algn="ctr"/>
                      <a:r>
                        <a:rPr lang="zh-TW" altLang="en-US" sz="2800" b="0" dirty="0" smtClean="0">
                          <a:solidFill>
                            <a:schemeClr val="accent5">
                              <a:lumMod val="75000"/>
                            </a:schemeClr>
                          </a:solidFill>
                        </a:rPr>
                        <a:t>並輸入車代碼</a:t>
                      </a:r>
                      <a:endParaRPr lang="zh-CN" altLang="en-US" sz="2800" b="0" dirty="0">
                        <a:solidFill>
                          <a:schemeClr val="accent5">
                            <a:lumMod val="75000"/>
                          </a:schemeClr>
                        </a:solidFill>
                      </a:endParaRPr>
                    </a:p>
                  </a:txBody>
                  <a:tcPr anchor="ctr">
                    <a:lnL w="12700" cmpd="sng">
                      <a:noFill/>
                    </a:lnL>
                    <a:lnR w="12700" cmpd="sng">
                      <a:noFill/>
                    </a:lnR>
                    <a:lnT w="12700" cmpd="sng">
                      <a:noFill/>
                    </a:lnT>
                    <a:lnB w="38100" cmpd="sng">
                      <a:noFill/>
                    </a:lnB>
                    <a:noFill/>
                  </a:tcPr>
                </a:tc>
                <a:extLst>
                  <a:ext uri="{0D108BD9-81ED-4DB2-BD59-A6C34878D82A}">
                    <a16:rowId xmlns:a16="http://schemas.microsoft.com/office/drawing/2014/main" val="10000"/>
                  </a:ext>
                </a:extLst>
              </a:tr>
            </a:tbl>
          </a:graphicData>
        </a:graphic>
      </p:graphicFrame>
      <p:graphicFrame>
        <p:nvGraphicFramePr>
          <p:cNvPr id="80" name="表格 79"/>
          <p:cNvGraphicFramePr>
            <a:graphicFrameLocks noGrp="1"/>
          </p:cNvGraphicFramePr>
          <p:nvPr>
            <p:extLst/>
          </p:nvPr>
        </p:nvGraphicFramePr>
        <p:xfrm>
          <a:off x="6491281" y="3713176"/>
          <a:ext cx="2368660" cy="1534425"/>
        </p:xfrm>
        <a:graphic>
          <a:graphicData uri="http://schemas.openxmlformats.org/drawingml/2006/table">
            <a:tbl>
              <a:tblPr firstRow="1" bandRow="1">
                <a:tableStyleId>{5C22544A-7EE6-4342-B048-85BDC9FD1C3A}</a:tableStyleId>
              </a:tblPr>
              <a:tblGrid>
                <a:gridCol w="2368660">
                  <a:extLst>
                    <a:ext uri="{9D8B030D-6E8A-4147-A177-3AD203B41FA5}">
                      <a16:colId xmlns:a16="http://schemas.microsoft.com/office/drawing/2014/main" val="20000"/>
                    </a:ext>
                  </a:extLst>
                </a:gridCol>
              </a:tblGrid>
              <a:tr h="1534425">
                <a:tc>
                  <a:txBody>
                    <a:bodyPr/>
                    <a:lstStyle/>
                    <a:p>
                      <a:pPr algn="ctr"/>
                      <a:r>
                        <a:rPr lang="zh-TW" altLang="en-US" sz="2800" b="0" dirty="0" smtClean="0">
                          <a:solidFill>
                            <a:schemeClr val="accent5">
                              <a:lumMod val="75000"/>
                            </a:schemeClr>
                          </a:solidFill>
                        </a:rPr>
                        <a:t>依螢幕顯示</a:t>
                      </a:r>
                      <a:endParaRPr lang="en-US" altLang="zh-TW" sz="2800" b="0" dirty="0" smtClean="0">
                        <a:solidFill>
                          <a:schemeClr val="accent5">
                            <a:lumMod val="75000"/>
                          </a:schemeClr>
                        </a:solidFill>
                      </a:endParaRPr>
                    </a:p>
                    <a:p>
                      <a:pPr algn="ctr"/>
                      <a:r>
                        <a:rPr lang="zh-TW" altLang="en-US" sz="2800" b="0" dirty="0" smtClean="0">
                          <a:solidFill>
                            <a:schemeClr val="accent5">
                              <a:lumMod val="75000"/>
                            </a:schemeClr>
                          </a:solidFill>
                        </a:rPr>
                        <a:t>訊息操作即可完成授權</a:t>
                      </a:r>
                      <a:endParaRPr lang="zh-CN" altLang="en-US" sz="2800" b="0" dirty="0">
                        <a:solidFill>
                          <a:schemeClr val="accent5">
                            <a:lumMod val="75000"/>
                          </a:schemeClr>
                        </a:solidFill>
                      </a:endParaRPr>
                    </a:p>
                  </a:txBody>
                  <a:tcPr anchor="ctr">
                    <a:lnL w="12700" cmpd="sng">
                      <a:noFill/>
                    </a:lnL>
                    <a:lnR w="12700" cmpd="sng">
                      <a:noFill/>
                    </a:lnR>
                    <a:lnT w="12700" cmpd="sng">
                      <a:noFill/>
                    </a:lnT>
                    <a:lnB w="38100" cmpd="sng">
                      <a:noFill/>
                    </a:lnB>
                    <a:noFill/>
                  </a:tcPr>
                </a:tc>
                <a:extLst>
                  <a:ext uri="{0D108BD9-81ED-4DB2-BD59-A6C34878D82A}">
                    <a16:rowId xmlns:a16="http://schemas.microsoft.com/office/drawing/2014/main" val="10000"/>
                  </a:ext>
                </a:extLst>
              </a:tr>
            </a:tbl>
          </a:graphicData>
        </a:graphic>
      </p:graphicFrame>
      <p:cxnSp>
        <p:nvCxnSpPr>
          <p:cNvPr id="8" name="直接连接符 7"/>
          <p:cNvCxnSpPr/>
          <p:nvPr/>
        </p:nvCxnSpPr>
        <p:spPr>
          <a:xfrm rot="1800000">
            <a:off x="3328690" y="3870788"/>
            <a:ext cx="0" cy="1219200"/>
          </a:xfrm>
          <a:prstGeom prst="line">
            <a:avLst/>
          </a:prstGeom>
          <a:ln w="2540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rot="1800000">
            <a:off x="6261774" y="3883076"/>
            <a:ext cx="0" cy="1219200"/>
          </a:xfrm>
          <a:prstGeom prst="line">
            <a:avLst/>
          </a:prstGeom>
          <a:ln w="2540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436955" y="1860872"/>
            <a:ext cx="813478" cy="858193"/>
            <a:chOff x="365159" y="2004841"/>
            <a:chExt cx="813478" cy="858193"/>
          </a:xfrm>
        </p:grpSpPr>
        <p:cxnSp>
          <p:nvCxnSpPr>
            <p:cNvPr id="12" name="直接连接符 11"/>
            <p:cNvCxnSpPr>
              <a:stCxn id="53" idx="2"/>
            </p:cNvCxnSpPr>
            <p:nvPr/>
          </p:nvCxnSpPr>
          <p:spPr>
            <a:xfrm flipH="1" flipV="1">
              <a:off x="616955" y="2274747"/>
              <a:ext cx="561682" cy="588287"/>
            </a:xfrm>
            <a:prstGeom prst="line">
              <a:avLst/>
            </a:prstGeom>
            <a:ln w="2540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365159" y="2004841"/>
              <a:ext cx="360000" cy="36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7" name="组合 16"/>
          <p:cNvGrpSpPr/>
          <p:nvPr/>
        </p:nvGrpSpPr>
        <p:grpSpPr>
          <a:xfrm rot="10800000">
            <a:off x="10882861" y="2862658"/>
            <a:ext cx="869942" cy="900068"/>
            <a:chOff x="9867302" y="3300825"/>
            <a:chExt cx="869942" cy="900068"/>
          </a:xfrm>
        </p:grpSpPr>
        <p:cxnSp>
          <p:nvCxnSpPr>
            <p:cNvPr id="46" name="直接连接符 45"/>
            <p:cNvCxnSpPr/>
            <p:nvPr/>
          </p:nvCxnSpPr>
          <p:spPr>
            <a:xfrm flipH="1" flipV="1">
              <a:off x="10175562" y="3612606"/>
              <a:ext cx="561682" cy="588287"/>
            </a:xfrm>
            <a:prstGeom prst="line">
              <a:avLst/>
            </a:prstGeom>
            <a:ln w="2540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47" name="椭圆 46"/>
            <p:cNvSpPr/>
            <p:nvPr/>
          </p:nvSpPr>
          <p:spPr>
            <a:xfrm>
              <a:off x="9867302" y="3300825"/>
              <a:ext cx="360000" cy="36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8" name="组合 55"/>
          <p:cNvGrpSpPr/>
          <p:nvPr/>
        </p:nvGrpSpPr>
        <p:grpSpPr>
          <a:xfrm>
            <a:off x="6632944" y="2083627"/>
            <a:ext cx="2454854" cy="1519317"/>
            <a:chOff x="3181350" y="2107210"/>
            <a:chExt cx="2454854" cy="1519317"/>
          </a:xfrm>
        </p:grpSpPr>
        <p:sp>
          <p:nvSpPr>
            <p:cNvPr id="29" name="任意多边形 56"/>
            <p:cNvSpPr/>
            <p:nvPr/>
          </p:nvSpPr>
          <p:spPr>
            <a:xfrm>
              <a:off x="5027113" y="2396551"/>
              <a:ext cx="609091" cy="940633"/>
            </a:xfrm>
            <a:custGeom>
              <a:avLst/>
              <a:gdLst>
                <a:gd name="connsiteX0" fmla="*/ 0 w 1058022"/>
                <a:gd name="connsiteY0" fmla="*/ 0 h 1633928"/>
                <a:gd name="connsiteX1" fmla="*/ 241058 w 1058022"/>
                <a:gd name="connsiteY1" fmla="*/ 0 h 1633928"/>
                <a:gd name="connsiteX2" fmla="*/ 1058022 w 1058022"/>
                <a:gd name="connsiteY2" fmla="*/ 816964 h 1633928"/>
                <a:gd name="connsiteX3" fmla="*/ 241058 w 1058022"/>
                <a:gd name="connsiteY3" fmla="*/ 1633928 h 1633928"/>
                <a:gd name="connsiteX4" fmla="*/ 2 w 1058022"/>
                <a:gd name="connsiteY4" fmla="*/ 1633928 h 1633928"/>
                <a:gd name="connsiteX5" fmla="*/ 24196 w 1058022"/>
                <a:gd name="connsiteY5" fmla="*/ 1611939 h 1633928"/>
                <a:gd name="connsiteX6" fmla="*/ 353485 w 1058022"/>
                <a:gd name="connsiteY6" fmla="*/ 816965 h 1633928"/>
                <a:gd name="connsiteX7" fmla="*/ 24196 w 1058022"/>
                <a:gd name="connsiteY7" fmla="*/ 21991 h 163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8022" h="1633928">
                  <a:moveTo>
                    <a:pt x="0" y="0"/>
                  </a:moveTo>
                  <a:lnTo>
                    <a:pt x="241058" y="0"/>
                  </a:lnTo>
                  <a:lnTo>
                    <a:pt x="1058022" y="816964"/>
                  </a:lnTo>
                  <a:lnTo>
                    <a:pt x="241058" y="1633928"/>
                  </a:lnTo>
                  <a:lnTo>
                    <a:pt x="2" y="1633928"/>
                  </a:lnTo>
                  <a:lnTo>
                    <a:pt x="24196" y="1611939"/>
                  </a:lnTo>
                  <a:cubicBezTo>
                    <a:pt x="227648" y="1408487"/>
                    <a:pt x="353485" y="1127422"/>
                    <a:pt x="353485" y="816965"/>
                  </a:cubicBezTo>
                  <a:cubicBezTo>
                    <a:pt x="353485" y="506509"/>
                    <a:pt x="227648" y="225443"/>
                    <a:pt x="24196" y="21991"/>
                  </a:cubicBez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30" name="同心圆 57"/>
            <p:cNvSpPr/>
            <p:nvPr/>
          </p:nvSpPr>
          <p:spPr>
            <a:xfrm>
              <a:off x="3181350" y="2107210"/>
              <a:ext cx="1519317" cy="1519317"/>
            </a:xfrm>
            <a:prstGeom prst="donut">
              <a:avLst>
                <a:gd name="adj" fmla="val 16822"/>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sp>
        <p:nvSpPr>
          <p:cNvPr id="31" name="椭圆 67"/>
          <p:cNvSpPr/>
          <p:nvPr/>
        </p:nvSpPr>
        <p:spPr>
          <a:xfrm>
            <a:off x="6766053" y="2254999"/>
            <a:ext cx="1175818" cy="11758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aphicFrame>
        <p:nvGraphicFramePr>
          <p:cNvPr id="32" name="表格 31"/>
          <p:cNvGraphicFramePr>
            <a:graphicFrameLocks noGrp="1"/>
          </p:cNvGraphicFramePr>
          <p:nvPr>
            <p:extLst/>
          </p:nvPr>
        </p:nvGraphicFramePr>
        <p:xfrm>
          <a:off x="6903962" y="2374658"/>
          <a:ext cx="900000" cy="914400"/>
        </p:xfrm>
        <a:graphic>
          <a:graphicData uri="http://schemas.openxmlformats.org/drawingml/2006/table">
            <a:tbl>
              <a:tblPr firstRow="1" bandRow="1">
                <a:tableStyleId>{5C22544A-7EE6-4342-B048-85BDC9FD1C3A}</a:tableStyleId>
              </a:tblPr>
              <a:tblGrid>
                <a:gridCol w="900000">
                  <a:extLst>
                    <a:ext uri="{9D8B030D-6E8A-4147-A177-3AD203B41FA5}">
                      <a16:colId xmlns:a16="http://schemas.microsoft.com/office/drawing/2014/main" val="20000"/>
                    </a:ext>
                  </a:extLst>
                </a:gridCol>
              </a:tblGrid>
              <a:tr h="900000">
                <a:tc>
                  <a:txBody>
                    <a:bodyPr/>
                    <a:lstStyle/>
                    <a:p>
                      <a:pPr algn="ctr"/>
                      <a:r>
                        <a:rPr lang="en-US" altLang="zh-CN" sz="5400" dirty="0" smtClean="0">
                          <a:solidFill>
                            <a:schemeClr val="accent5">
                              <a:lumMod val="75000"/>
                            </a:schemeClr>
                          </a:solidFill>
                        </a:rPr>
                        <a:t>3</a:t>
                      </a:r>
                      <a:endParaRPr lang="zh-CN" altLang="en-US" sz="5400" dirty="0">
                        <a:solidFill>
                          <a:schemeClr val="accent5">
                            <a:lumMod val="7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33" name="表格 32"/>
          <p:cNvGraphicFramePr>
            <a:graphicFrameLocks noGrp="1"/>
          </p:cNvGraphicFramePr>
          <p:nvPr>
            <p:extLst/>
          </p:nvPr>
        </p:nvGraphicFramePr>
        <p:xfrm>
          <a:off x="9203636" y="3713176"/>
          <a:ext cx="2368660" cy="1798320"/>
        </p:xfrm>
        <a:graphic>
          <a:graphicData uri="http://schemas.openxmlformats.org/drawingml/2006/table">
            <a:tbl>
              <a:tblPr firstRow="1" bandRow="1">
                <a:tableStyleId>{5C22544A-7EE6-4342-B048-85BDC9FD1C3A}</a:tableStyleId>
              </a:tblPr>
              <a:tblGrid>
                <a:gridCol w="2368660">
                  <a:extLst>
                    <a:ext uri="{9D8B030D-6E8A-4147-A177-3AD203B41FA5}">
                      <a16:colId xmlns:a16="http://schemas.microsoft.com/office/drawing/2014/main" val="20000"/>
                    </a:ext>
                  </a:extLst>
                </a:gridCol>
              </a:tblGrid>
              <a:tr h="1534425">
                <a:tc>
                  <a:txBody>
                    <a:bodyPr/>
                    <a:lstStyle/>
                    <a:p>
                      <a:pPr algn="ctr"/>
                      <a:r>
                        <a:rPr lang="zh-TW" altLang="en-US" sz="2800" b="0" dirty="0" smtClean="0">
                          <a:solidFill>
                            <a:schemeClr val="accent5">
                              <a:lumMod val="75000"/>
                            </a:schemeClr>
                          </a:solidFill>
                          <a:latin typeface="+mn-ea"/>
                          <a:ea typeface="+mn-ea"/>
                        </a:rPr>
                        <a:t>租車完成</a:t>
                      </a:r>
                      <a:endParaRPr lang="en-US" altLang="zh-TW" sz="2800" b="0" dirty="0" smtClean="0">
                        <a:solidFill>
                          <a:schemeClr val="accent5">
                            <a:lumMod val="75000"/>
                          </a:schemeClr>
                        </a:solidFill>
                        <a:latin typeface="+mn-ea"/>
                        <a:ea typeface="+mn-ea"/>
                      </a:endParaRPr>
                    </a:p>
                    <a:p>
                      <a:pPr algn="ctr"/>
                      <a:r>
                        <a:rPr lang="zh-TW" altLang="en-US" sz="2800" b="0" dirty="0" smtClean="0">
                          <a:solidFill>
                            <a:schemeClr val="accent5">
                              <a:lumMod val="75000"/>
                            </a:schemeClr>
                          </a:solidFill>
                          <a:latin typeface="+mn-ea"/>
                          <a:ea typeface="+mn-ea"/>
                        </a:rPr>
                        <a:t>取出卡片</a:t>
                      </a:r>
                      <a:endParaRPr lang="en-US" altLang="zh-TW" sz="2800" b="0" dirty="0" smtClean="0">
                        <a:solidFill>
                          <a:schemeClr val="accent5">
                            <a:lumMod val="75000"/>
                          </a:schemeClr>
                        </a:solidFill>
                        <a:latin typeface="+mn-ea"/>
                        <a:ea typeface="+mn-ea"/>
                      </a:endParaRPr>
                    </a:p>
                    <a:p>
                      <a:pPr algn="ctr"/>
                      <a:r>
                        <a:rPr lang="en-US" altLang="zh-CN" sz="2800" b="0" dirty="0" smtClean="0">
                          <a:solidFill>
                            <a:schemeClr val="accent5">
                              <a:lumMod val="75000"/>
                            </a:schemeClr>
                          </a:solidFill>
                          <a:latin typeface="+mn-ea"/>
                          <a:ea typeface="+mn-ea"/>
                        </a:rPr>
                        <a:t>90</a:t>
                      </a:r>
                      <a:r>
                        <a:rPr lang="zh-TW" altLang="en-US" sz="2800" b="0" dirty="0" smtClean="0">
                          <a:solidFill>
                            <a:schemeClr val="accent5">
                              <a:lumMod val="75000"/>
                            </a:schemeClr>
                          </a:solidFill>
                          <a:latin typeface="+mn-ea"/>
                          <a:ea typeface="+mn-ea"/>
                        </a:rPr>
                        <a:t>秒內指定車位取車</a:t>
                      </a:r>
                      <a:endParaRPr lang="zh-CN" altLang="en-US" sz="2800" b="0" dirty="0">
                        <a:solidFill>
                          <a:schemeClr val="accent5">
                            <a:lumMod val="75000"/>
                          </a:schemeClr>
                        </a:solidFill>
                        <a:latin typeface="+mn-ea"/>
                        <a:ea typeface="+mn-ea"/>
                      </a:endParaRPr>
                    </a:p>
                  </a:txBody>
                  <a:tcPr anchor="ctr">
                    <a:lnL w="12700" cmpd="sng">
                      <a:noFill/>
                    </a:lnL>
                    <a:lnR w="12700" cmpd="sng">
                      <a:noFill/>
                    </a:lnR>
                    <a:lnT w="12700" cmpd="sng">
                      <a:noFill/>
                    </a:lnT>
                    <a:lnB w="38100" cmpd="sng">
                      <a:noFill/>
                    </a:lnB>
                    <a:noFill/>
                  </a:tcPr>
                </a:tc>
                <a:extLst>
                  <a:ext uri="{0D108BD9-81ED-4DB2-BD59-A6C34878D82A}">
                    <a16:rowId xmlns:a16="http://schemas.microsoft.com/office/drawing/2014/main" val="10000"/>
                  </a:ext>
                </a:extLst>
              </a:tr>
            </a:tbl>
          </a:graphicData>
        </a:graphic>
      </p:graphicFrame>
      <p:cxnSp>
        <p:nvCxnSpPr>
          <p:cNvPr id="34" name="直接连接符 24"/>
          <p:cNvCxnSpPr/>
          <p:nvPr/>
        </p:nvCxnSpPr>
        <p:spPr>
          <a:xfrm rot="1800000">
            <a:off x="8974129" y="3883076"/>
            <a:ext cx="0" cy="1219200"/>
          </a:xfrm>
          <a:prstGeom prst="line">
            <a:avLst/>
          </a:prstGeom>
          <a:ln w="2540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nvGrpSpPr>
          <p:cNvPr id="35" name="组合 64"/>
          <p:cNvGrpSpPr/>
          <p:nvPr/>
        </p:nvGrpSpPr>
        <p:grpSpPr>
          <a:xfrm>
            <a:off x="679272" y="440429"/>
            <a:ext cx="756383" cy="856472"/>
            <a:chOff x="1379538" y="735534"/>
            <a:chExt cx="756383" cy="856472"/>
          </a:xfrm>
        </p:grpSpPr>
        <p:sp>
          <p:nvSpPr>
            <p:cNvPr id="36" name="矩形 35"/>
            <p:cNvSpPr/>
            <p:nvPr/>
          </p:nvSpPr>
          <p:spPr>
            <a:xfrm>
              <a:off x="1379538" y="735534"/>
              <a:ext cx="119478"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矩形 36"/>
            <p:cNvSpPr/>
            <p:nvPr/>
          </p:nvSpPr>
          <p:spPr>
            <a:xfrm>
              <a:off x="1574373" y="735534"/>
              <a:ext cx="36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8" name="矩形 37"/>
            <p:cNvSpPr/>
            <p:nvPr/>
          </p:nvSpPr>
          <p:spPr>
            <a:xfrm>
              <a:off x="1685730" y="735534"/>
              <a:ext cx="108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9" name="矩形 38"/>
            <p:cNvSpPr/>
            <p:nvPr/>
          </p:nvSpPr>
          <p:spPr>
            <a:xfrm>
              <a:off x="1869087" y="735534"/>
              <a:ext cx="119478"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0" name="矩形 39"/>
            <p:cNvSpPr/>
            <p:nvPr/>
          </p:nvSpPr>
          <p:spPr>
            <a:xfrm>
              <a:off x="2063921" y="735534"/>
              <a:ext cx="72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41" name="文本框 58"/>
          <p:cNvSpPr txBox="1"/>
          <p:nvPr/>
        </p:nvSpPr>
        <p:spPr>
          <a:xfrm>
            <a:off x="1511011" y="484413"/>
            <a:ext cx="7770174" cy="769441"/>
          </a:xfrm>
          <a:prstGeom prst="rect">
            <a:avLst/>
          </a:prstGeom>
          <a:noFill/>
        </p:spPr>
        <p:txBody>
          <a:bodyPr wrap="square" rtlCol="0">
            <a:spAutoFit/>
          </a:bodyPr>
          <a:lstStyle/>
          <a:p>
            <a:r>
              <a:rPr lang="zh-TW" altLang="en-US" sz="4400" b="1" dirty="0" smtClean="0">
                <a:solidFill>
                  <a:schemeClr val="accent5">
                    <a:lumMod val="75000"/>
                  </a:schemeClr>
                </a:solidFill>
                <a:latin typeface="微軟正黑體" panose="020B0604030504040204" pitchFamily="34" charset="-120"/>
                <a:ea typeface="微軟正黑體" panose="020B0604030504040204" pitchFamily="34" charset="-120"/>
              </a:rPr>
              <a:t>租車</a:t>
            </a:r>
            <a:r>
              <a:rPr lang="zh-TW" altLang="en-US" sz="4400" b="1" dirty="0">
                <a:solidFill>
                  <a:schemeClr val="accent5">
                    <a:lumMod val="75000"/>
                  </a:schemeClr>
                </a:solidFill>
                <a:latin typeface="微軟正黑體" panose="020B0604030504040204" pitchFamily="34" charset="-120"/>
                <a:ea typeface="微軟正黑體" panose="020B0604030504040204" pitchFamily="34" charset="-120"/>
              </a:rPr>
              <a:t>流程</a:t>
            </a:r>
          </a:p>
        </p:txBody>
      </p:sp>
    </p:spTree>
    <p:extLst>
      <p:ext uri="{BB962C8B-B14F-4D97-AF65-F5344CB8AC3E}">
        <p14:creationId xmlns:p14="http://schemas.microsoft.com/office/powerpoint/2010/main" val="3332856028"/>
      </p:ext>
    </p:extLst>
  </p:cSld>
  <p:clrMapOvr>
    <a:masterClrMapping/>
  </p:clrMapOvr>
  <p:transition advClick="0" advTm="0">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a:off x="1178637" y="2103375"/>
            <a:ext cx="2454854" cy="1519317"/>
            <a:chOff x="3181350" y="2107210"/>
            <a:chExt cx="2454854" cy="1519317"/>
          </a:xfrm>
        </p:grpSpPr>
        <p:sp>
          <p:nvSpPr>
            <p:cNvPr id="54" name="任意多边形 53"/>
            <p:cNvSpPr/>
            <p:nvPr/>
          </p:nvSpPr>
          <p:spPr>
            <a:xfrm>
              <a:off x="5027113" y="2396551"/>
              <a:ext cx="609091" cy="940633"/>
            </a:xfrm>
            <a:custGeom>
              <a:avLst/>
              <a:gdLst>
                <a:gd name="connsiteX0" fmla="*/ 0 w 1058022"/>
                <a:gd name="connsiteY0" fmla="*/ 0 h 1633928"/>
                <a:gd name="connsiteX1" fmla="*/ 241058 w 1058022"/>
                <a:gd name="connsiteY1" fmla="*/ 0 h 1633928"/>
                <a:gd name="connsiteX2" fmla="*/ 1058022 w 1058022"/>
                <a:gd name="connsiteY2" fmla="*/ 816964 h 1633928"/>
                <a:gd name="connsiteX3" fmla="*/ 241058 w 1058022"/>
                <a:gd name="connsiteY3" fmla="*/ 1633928 h 1633928"/>
                <a:gd name="connsiteX4" fmla="*/ 2 w 1058022"/>
                <a:gd name="connsiteY4" fmla="*/ 1633928 h 1633928"/>
                <a:gd name="connsiteX5" fmla="*/ 24196 w 1058022"/>
                <a:gd name="connsiteY5" fmla="*/ 1611939 h 1633928"/>
                <a:gd name="connsiteX6" fmla="*/ 353485 w 1058022"/>
                <a:gd name="connsiteY6" fmla="*/ 816965 h 1633928"/>
                <a:gd name="connsiteX7" fmla="*/ 24196 w 1058022"/>
                <a:gd name="connsiteY7" fmla="*/ 21991 h 163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8022" h="1633928">
                  <a:moveTo>
                    <a:pt x="0" y="0"/>
                  </a:moveTo>
                  <a:lnTo>
                    <a:pt x="241058" y="0"/>
                  </a:lnTo>
                  <a:lnTo>
                    <a:pt x="1058022" y="816964"/>
                  </a:lnTo>
                  <a:lnTo>
                    <a:pt x="241058" y="1633928"/>
                  </a:lnTo>
                  <a:lnTo>
                    <a:pt x="2" y="1633928"/>
                  </a:lnTo>
                  <a:lnTo>
                    <a:pt x="24196" y="1611939"/>
                  </a:lnTo>
                  <a:cubicBezTo>
                    <a:pt x="227648" y="1408487"/>
                    <a:pt x="353485" y="1127422"/>
                    <a:pt x="353485" y="816965"/>
                  </a:cubicBezTo>
                  <a:cubicBezTo>
                    <a:pt x="353485" y="506509"/>
                    <a:pt x="227648" y="225443"/>
                    <a:pt x="24196" y="21991"/>
                  </a:cubicBez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53" name="同心圆 52"/>
            <p:cNvSpPr/>
            <p:nvPr/>
          </p:nvSpPr>
          <p:spPr>
            <a:xfrm>
              <a:off x="3181350" y="2107210"/>
              <a:ext cx="1519317" cy="1519317"/>
            </a:xfrm>
            <a:prstGeom prst="donut">
              <a:avLst>
                <a:gd name="adj" fmla="val 16822"/>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grpSp>
        <p:nvGrpSpPr>
          <p:cNvPr id="56" name="组合 55"/>
          <p:cNvGrpSpPr/>
          <p:nvPr/>
        </p:nvGrpSpPr>
        <p:grpSpPr>
          <a:xfrm>
            <a:off x="3959937" y="2103375"/>
            <a:ext cx="2454854" cy="1519317"/>
            <a:chOff x="3181350" y="2107210"/>
            <a:chExt cx="2454854" cy="1519317"/>
          </a:xfrm>
        </p:grpSpPr>
        <p:sp>
          <p:nvSpPr>
            <p:cNvPr id="57" name="任意多边形 56"/>
            <p:cNvSpPr/>
            <p:nvPr/>
          </p:nvSpPr>
          <p:spPr>
            <a:xfrm>
              <a:off x="5027113" y="2396551"/>
              <a:ext cx="609091" cy="940633"/>
            </a:xfrm>
            <a:custGeom>
              <a:avLst/>
              <a:gdLst>
                <a:gd name="connsiteX0" fmla="*/ 0 w 1058022"/>
                <a:gd name="connsiteY0" fmla="*/ 0 h 1633928"/>
                <a:gd name="connsiteX1" fmla="*/ 241058 w 1058022"/>
                <a:gd name="connsiteY1" fmla="*/ 0 h 1633928"/>
                <a:gd name="connsiteX2" fmla="*/ 1058022 w 1058022"/>
                <a:gd name="connsiteY2" fmla="*/ 816964 h 1633928"/>
                <a:gd name="connsiteX3" fmla="*/ 241058 w 1058022"/>
                <a:gd name="connsiteY3" fmla="*/ 1633928 h 1633928"/>
                <a:gd name="connsiteX4" fmla="*/ 2 w 1058022"/>
                <a:gd name="connsiteY4" fmla="*/ 1633928 h 1633928"/>
                <a:gd name="connsiteX5" fmla="*/ 24196 w 1058022"/>
                <a:gd name="connsiteY5" fmla="*/ 1611939 h 1633928"/>
                <a:gd name="connsiteX6" fmla="*/ 353485 w 1058022"/>
                <a:gd name="connsiteY6" fmla="*/ 816965 h 1633928"/>
                <a:gd name="connsiteX7" fmla="*/ 24196 w 1058022"/>
                <a:gd name="connsiteY7" fmla="*/ 21991 h 163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8022" h="1633928">
                  <a:moveTo>
                    <a:pt x="0" y="0"/>
                  </a:moveTo>
                  <a:lnTo>
                    <a:pt x="241058" y="0"/>
                  </a:lnTo>
                  <a:lnTo>
                    <a:pt x="1058022" y="816964"/>
                  </a:lnTo>
                  <a:lnTo>
                    <a:pt x="241058" y="1633928"/>
                  </a:lnTo>
                  <a:lnTo>
                    <a:pt x="2" y="1633928"/>
                  </a:lnTo>
                  <a:lnTo>
                    <a:pt x="24196" y="1611939"/>
                  </a:lnTo>
                  <a:cubicBezTo>
                    <a:pt x="227648" y="1408487"/>
                    <a:pt x="353485" y="1127422"/>
                    <a:pt x="353485" y="816965"/>
                  </a:cubicBezTo>
                  <a:cubicBezTo>
                    <a:pt x="353485" y="506509"/>
                    <a:pt x="227648" y="225443"/>
                    <a:pt x="24196" y="21991"/>
                  </a:cubicBez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58" name="同心圆 57"/>
            <p:cNvSpPr/>
            <p:nvPr/>
          </p:nvSpPr>
          <p:spPr>
            <a:xfrm>
              <a:off x="3181350" y="2107210"/>
              <a:ext cx="1519317" cy="1519317"/>
            </a:xfrm>
            <a:prstGeom prst="donut">
              <a:avLst>
                <a:gd name="adj" fmla="val 16822"/>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sp>
        <p:nvSpPr>
          <p:cNvPr id="61" name="同心圆 60"/>
          <p:cNvSpPr/>
          <p:nvPr/>
        </p:nvSpPr>
        <p:spPr>
          <a:xfrm>
            <a:off x="9363544" y="2103375"/>
            <a:ext cx="1519317" cy="1519317"/>
          </a:xfrm>
          <a:prstGeom prst="donut">
            <a:avLst>
              <a:gd name="adj" fmla="val 16822"/>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67" name="椭圆 66"/>
          <p:cNvSpPr/>
          <p:nvPr/>
        </p:nvSpPr>
        <p:spPr>
          <a:xfrm>
            <a:off x="1350387" y="2274747"/>
            <a:ext cx="1175818" cy="11758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8" name="椭圆 67"/>
          <p:cNvSpPr/>
          <p:nvPr/>
        </p:nvSpPr>
        <p:spPr>
          <a:xfrm>
            <a:off x="4093046" y="2274747"/>
            <a:ext cx="1175818" cy="11758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9" name="椭圆 68"/>
          <p:cNvSpPr/>
          <p:nvPr/>
        </p:nvSpPr>
        <p:spPr>
          <a:xfrm>
            <a:off x="9535294" y="2274749"/>
            <a:ext cx="1175818" cy="11758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aphicFrame>
        <p:nvGraphicFramePr>
          <p:cNvPr id="72" name="表格 71"/>
          <p:cNvGraphicFramePr>
            <a:graphicFrameLocks noGrp="1"/>
          </p:cNvGraphicFramePr>
          <p:nvPr>
            <p:extLst/>
          </p:nvPr>
        </p:nvGraphicFramePr>
        <p:xfrm>
          <a:off x="1466503" y="2394406"/>
          <a:ext cx="900000" cy="914400"/>
        </p:xfrm>
        <a:graphic>
          <a:graphicData uri="http://schemas.openxmlformats.org/drawingml/2006/table">
            <a:tbl>
              <a:tblPr firstRow="1" bandRow="1">
                <a:tableStyleId>{5C22544A-7EE6-4342-B048-85BDC9FD1C3A}</a:tableStyleId>
              </a:tblPr>
              <a:tblGrid>
                <a:gridCol w="900000">
                  <a:extLst>
                    <a:ext uri="{9D8B030D-6E8A-4147-A177-3AD203B41FA5}">
                      <a16:colId xmlns:a16="http://schemas.microsoft.com/office/drawing/2014/main" val="20000"/>
                    </a:ext>
                  </a:extLst>
                </a:gridCol>
              </a:tblGrid>
              <a:tr h="900000">
                <a:tc>
                  <a:txBody>
                    <a:bodyPr/>
                    <a:lstStyle/>
                    <a:p>
                      <a:pPr algn="ctr"/>
                      <a:r>
                        <a:rPr lang="en-US" altLang="zh-CN" sz="5400" dirty="0" smtClean="0">
                          <a:solidFill>
                            <a:schemeClr val="accent5">
                              <a:lumMod val="75000"/>
                            </a:schemeClr>
                          </a:solidFill>
                        </a:rPr>
                        <a:t>1</a:t>
                      </a:r>
                      <a:endParaRPr lang="zh-CN" altLang="en-US" sz="5400" dirty="0">
                        <a:solidFill>
                          <a:schemeClr val="accent5">
                            <a:lumMod val="7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76" name="表格 75"/>
          <p:cNvGraphicFramePr>
            <a:graphicFrameLocks noGrp="1"/>
          </p:cNvGraphicFramePr>
          <p:nvPr>
            <p:extLst/>
          </p:nvPr>
        </p:nvGraphicFramePr>
        <p:xfrm>
          <a:off x="4230955" y="2394406"/>
          <a:ext cx="900000" cy="914400"/>
        </p:xfrm>
        <a:graphic>
          <a:graphicData uri="http://schemas.openxmlformats.org/drawingml/2006/table">
            <a:tbl>
              <a:tblPr firstRow="1" bandRow="1">
                <a:tableStyleId>{5C22544A-7EE6-4342-B048-85BDC9FD1C3A}</a:tableStyleId>
              </a:tblPr>
              <a:tblGrid>
                <a:gridCol w="900000">
                  <a:extLst>
                    <a:ext uri="{9D8B030D-6E8A-4147-A177-3AD203B41FA5}">
                      <a16:colId xmlns:a16="http://schemas.microsoft.com/office/drawing/2014/main" val="20000"/>
                    </a:ext>
                  </a:extLst>
                </a:gridCol>
              </a:tblGrid>
              <a:tr h="900000">
                <a:tc>
                  <a:txBody>
                    <a:bodyPr/>
                    <a:lstStyle/>
                    <a:p>
                      <a:pPr algn="ctr"/>
                      <a:r>
                        <a:rPr lang="en-US" altLang="zh-CN" sz="5400" dirty="0" smtClean="0">
                          <a:solidFill>
                            <a:schemeClr val="accent5">
                              <a:lumMod val="75000"/>
                            </a:schemeClr>
                          </a:solidFill>
                        </a:rPr>
                        <a:t>2</a:t>
                      </a:r>
                      <a:endParaRPr lang="zh-CN" altLang="en-US" sz="5400" dirty="0">
                        <a:solidFill>
                          <a:schemeClr val="accent5">
                            <a:lumMod val="7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77" name="表格 76"/>
          <p:cNvGraphicFramePr>
            <a:graphicFrameLocks noGrp="1"/>
          </p:cNvGraphicFramePr>
          <p:nvPr>
            <p:extLst/>
          </p:nvPr>
        </p:nvGraphicFramePr>
        <p:xfrm>
          <a:off x="9669034" y="2394408"/>
          <a:ext cx="900000" cy="914400"/>
        </p:xfrm>
        <a:graphic>
          <a:graphicData uri="http://schemas.openxmlformats.org/drawingml/2006/table">
            <a:tbl>
              <a:tblPr firstRow="1" bandRow="1">
                <a:tableStyleId>{5C22544A-7EE6-4342-B048-85BDC9FD1C3A}</a:tableStyleId>
              </a:tblPr>
              <a:tblGrid>
                <a:gridCol w="900000">
                  <a:extLst>
                    <a:ext uri="{9D8B030D-6E8A-4147-A177-3AD203B41FA5}">
                      <a16:colId xmlns:a16="http://schemas.microsoft.com/office/drawing/2014/main" val="20000"/>
                    </a:ext>
                  </a:extLst>
                </a:gridCol>
              </a:tblGrid>
              <a:tr h="900000">
                <a:tc>
                  <a:txBody>
                    <a:bodyPr/>
                    <a:lstStyle/>
                    <a:p>
                      <a:pPr algn="ctr"/>
                      <a:r>
                        <a:rPr lang="en-US" altLang="zh-CN" sz="5400" dirty="0" smtClean="0">
                          <a:solidFill>
                            <a:schemeClr val="accent5">
                              <a:lumMod val="75000"/>
                            </a:schemeClr>
                          </a:solidFill>
                        </a:rPr>
                        <a:t>4</a:t>
                      </a:r>
                      <a:endParaRPr lang="zh-CN" altLang="en-US" sz="5400" dirty="0">
                        <a:solidFill>
                          <a:schemeClr val="accent5">
                            <a:lumMod val="7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78" name="表格 77"/>
          <p:cNvGraphicFramePr>
            <a:graphicFrameLocks noGrp="1"/>
          </p:cNvGraphicFramePr>
          <p:nvPr>
            <p:extLst/>
          </p:nvPr>
        </p:nvGraphicFramePr>
        <p:xfrm>
          <a:off x="576470" y="3713176"/>
          <a:ext cx="2599713" cy="1534425"/>
        </p:xfrm>
        <a:graphic>
          <a:graphicData uri="http://schemas.openxmlformats.org/drawingml/2006/table">
            <a:tbl>
              <a:tblPr firstRow="1" bandRow="1">
                <a:tableStyleId>{5C22544A-7EE6-4342-B048-85BDC9FD1C3A}</a:tableStyleId>
              </a:tblPr>
              <a:tblGrid>
                <a:gridCol w="2599713">
                  <a:extLst>
                    <a:ext uri="{9D8B030D-6E8A-4147-A177-3AD203B41FA5}">
                      <a16:colId xmlns:a16="http://schemas.microsoft.com/office/drawing/2014/main" val="20000"/>
                    </a:ext>
                  </a:extLst>
                </a:gridCol>
              </a:tblGrid>
              <a:tr h="1534425">
                <a:tc>
                  <a:txBody>
                    <a:bodyPr/>
                    <a:lstStyle/>
                    <a:p>
                      <a:pPr algn="ctr"/>
                      <a:r>
                        <a:rPr lang="zh-TW" altLang="en-US" sz="2800" b="0" dirty="0" smtClean="0">
                          <a:solidFill>
                            <a:schemeClr val="accent5">
                              <a:lumMod val="75000"/>
                            </a:schemeClr>
                          </a:solidFill>
                        </a:rPr>
                        <a:t>將自行車</a:t>
                      </a:r>
                      <a:endParaRPr lang="en-US" altLang="zh-TW" sz="2800" b="0" dirty="0" smtClean="0">
                        <a:solidFill>
                          <a:schemeClr val="accent5">
                            <a:lumMod val="75000"/>
                          </a:schemeClr>
                        </a:solidFill>
                      </a:endParaRPr>
                    </a:p>
                    <a:p>
                      <a:pPr algn="ctr"/>
                      <a:r>
                        <a:rPr lang="zh-TW" altLang="en-US" sz="2800" b="0" dirty="0" smtClean="0">
                          <a:solidFill>
                            <a:schemeClr val="accent5">
                              <a:lumMod val="75000"/>
                            </a:schemeClr>
                          </a:solidFill>
                        </a:rPr>
                        <a:t>置入還車架</a:t>
                      </a:r>
                      <a:endParaRPr lang="zh-CN" altLang="en-US" sz="2800" b="0" dirty="0">
                        <a:solidFill>
                          <a:schemeClr val="accent5">
                            <a:lumMod val="75000"/>
                          </a:schemeClr>
                        </a:solidFill>
                      </a:endParaRPr>
                    </a:p>
                  </a:txBody>
                  <a:tcPr anchor="ctr">
                    <a:lnL w="12700" cmpd="sng">
                      <a:noFill/>
                    </a:lnL>
                    <a:lnR w="12700" cmpd="sng">
                      <a:noFill/>
                    </a:lnR>
                    <a:lnT w="12700" cmpd="sng">
                      <a:noFill/>
                    </a:lnT>
                    <a:lnB w="38100" cmpd="sng">
                      <a:noFill/>
                    </a:lnB>
                    <a:noFill/>
                  </a:tcPr>
                </a:tc>
                <a:extLst>
                  <a:ext uri="{0D108BD9-81ED-4DB2-BD59-A6C34878D82A}">
                    <a16:rowId xmlns:a16="http://schemas.microsoft.com/office/drawing/2014/main" val="10000"/>
                  </a:ext>
                </a:extLst>
              </a:tr>
            </a:tbl>
          </a:graphicData>
        </a:graphic>
      </p:graphicFrame>
      <p:graphicFrame>
        <p:nvGraphicFramePr>
          <p:cNvPr id="79" name="表格 78"/>
          <p:cNvGraphicFramePr>
            <a:graphicFrameLocks noGrp="1"/>
          </p:cNvGraphicFramePr>
          <p:nvPr>
            <p:extLst/>
          </p:nvPr>
        </p:nvGraphicFramePr>
        <p:xfrm>
          <a:off x="3649402" y="3713176"/>
          <a:ext cx="2368660" cy="1534425"/>
        </p:xfrm>
        <a:graphic>
          <a:graphicData uri="http://schemas.openxmlformats.org/drawingml/2006/table">
            <a:tbl>
              <a:tblPr firstRow="1" bandRow="1">
                <a:tableStyleId>{5C22544A-7EE6-4342-B048-85BDC9FD1C3A}</a:tableStyleId>
              </a:tblPr>
              <a:tblGrid>
                <a:gridCol w="2368660">
                  <a:extLst>
                    <a:ext uri="{9D8B030D-6E8A-4147-A177-3AD203B41FA5}">
                      <a16:colId xmlns:a16="http://schemas.microsoft.com/office/drawing/2014/main" val="20000"/>
                    </a:ext>
                  </a:extLst>
                </a:gridCol>
              </a:tblGrid>
              <a:tr h="1534425">
                <a:tc>
                  <a:txBody>
                    <a:bodyPr/>
                    <a:lstStyle/>
                    <a:p>
                      <a:pPr algn="ctr"/>
                      <a:r>
                        <a:rPr lang="zh-TW" altLang="en-US" sz="2800" b="0" dirty="0" smtClean="0">
                          <a:solidFill>
                            <a:schemeClr val="accent5">
                              <a:lumMod val="75000"/>
                            </a:schemeClr>
                          </a:solidFill>
                        </a:rPr>
                        <a:t>確認車上鎖</a:t>
                      </a:r>
                      <a:endParaRPr lang="en-US" altLang="zh-TW" sz="2800" b="0" dirty="0" smtClean="0">
                        <a:solidFill>
                          <a:schemeClr val="accent5">
                            <a:lumMod val="75000"/>
                          </a:schemeClr>
                        </a:solidFill>
                      </a:endParaRPr>
                    </a:p>
                    <a:p>
                      <a:pPr algn="ctr"/>
                      <a:r>
                        <a:rPr lang="zh-TW" altLang="en-US" sz="2800" b="0" dirty="0" smtClean="0">
                          <a:solidFill>
                            <a:schemeClr val="accent5">
                              <a:lumMod val="75000"/>
                            </a:schemeClr>
                          </a:solidFill>
                        </a:rPr>
                        <a:t>且亮綠燈</a:t>
                      </a:r>
                      <a:endParaRPr lang="zh-CN" altLang="en-US" sz="2800" b="0" dirty="0">
                        <a:solidFill>
                          <a:schemeClr val="accent5">
                            <a:lumMod val="75000"/>
                          </a:schemeClr>
                        </a:solidFill>
                      </a:endParaRPr>
                    </a:p>
                  </a:txBody>
                  <a:tcPr anchor="ctr">
                    <a:lnL w="12700" cmpd="sng">
                      <a:noFill/>
                    </a:lnL>
                    <a:lnR w="12700" cmpd="sng">
                      <a:noFill/>
                    </a:lnR>
                    <a:lnT w="12700" cmpd="sng">
                      <a:noFill/>
                    </a:lnT>
                    <a:lnB w="38100" cmpd="sng">
                      <a:noFill/>
                    </a:lnB>
                    <a:noFill/>
                  </a:tcPr>
                </a:tc>
                <a:extLst>
                  <a:ext uri="{0D108BD9-81ED-4DB2-BD59-A6C34878D82A}">
                    <a16:rowId xmlns:a16="http://schemas.microsoft.com/office/drawing/2014/main" val="10000"/>
                  </a:ext>
                </a:extLst>
              </a:tr>
            </a:tbl>
          </a:graphicData>
        </a:graphic>
      </p:graphicFrame>
      <p:graphicFrame>
        <p:nvGraphicFramePr>
          <p:cNvPr id="80" name="表格 79"/>
          <p:cNvGraphicFramePr>
            <a:graphicFrameLocks noGrp="1"/>
          </p:cNvGraphicFramePr>
          <p:nvPr>
            <p:extLst/>
          </p:nvPr>
        </p:nvGraphicFramePr>
        <p:xfrm>
          <a:off x="6491281" y="3713176"/>
          <a:ext cx="2368660" cy="1534425"/>
        </p:xfrm>
        <a:graphic>
          <a:graphicData uri="http://schemas.openxmlformats.org/drawingml/2006/table">
            <a:tbl>
              <a:tblPr firstRow="1" bandRow="1">
                <a:tableStyleId>{5C22544A-7EE6-4342-B048-85BDC9FD1C3A}</a:tableStyleId>
              </a:tblPr>
              <a:tblGrid>
                <a:gridCol w="2368660">
                  <a:extLst>
                    <a:ext uri="{9D8B030D-6E8A-4147-A177-3AD203B41FA5}">
                      <a16:colId xmlns:a16="http://schemas.microsoft.com/office/drawing/2014/main" val="20000"/>
                    </a:ext>
                  </a:extLst>
                </a:gridCol>
              </a:tblGrid>
              <a:tr h="1534425">
                <a:tc>
                  <a:txBody>
                    <a:bodyPr/>
                    <a:lstStyle/>
                    <a:p>
                      <a:pPr algn="ctr"/>
                      <a:r>
                        <a:rPr lang="zh-TW" altLang="en-US" sz="2400" b="0" dirty="0" smtClean="0">
                          <a:solidFill>
                            <a:schemeClr val="accent5">
                              <a:lumMod val="75000"/>
                            </a:schemeClr>
                          </a:solidFill>
                          <a:latin typeface="+mn-ea"/>
                          <a:ea typeface="+mn-ea"/>
                        </a:rPr>
                        <a:t>將一卡通</a:t>
                      </a:r>
                      <a:r>
                        <a:rPr lang="en-US" altLang="zh-TW" sz="2400" b="0" dirty="0" smtClean="0">
                          <a:solidFill>
                            <a:schemeClr val="accent5">
                              <a:lumMod val="75000"/>
                            </a:schemeClr>
                          </a:solidFill>
                          <a:latin typeface="+mn-ea"/>
                          <a:ea typeface="+mn-ea"/>
                        </a:rPr>
                        <a:t>/</a:t>
                      </a:r>
                      <a:r>
                        <a:rPr lang="zh-TW" altLang="en-US" sz="2400" b="0" dirty="0" smtClean="0">
                          <a:solidFill>
                            <a:schemeClr val="accent5">
                              <a:lumMod val="75000"/>
                            </a:schemeClr>
                          </a:solidFill>
                          <a:latin typeface="+mn-ea"/>
                          <a:ea typeface="+mn-ea"/>
                        </a:rPr>
                        <a:t>信用卡置入中控台</a:t>
                      </a:r>
                      <a:endParaRPr lang="en-US" altLang="zh-TW" sz="2400" b="0" dirty="0" smtClean="0">
                        <a:solidFill>
                          <a:schemeClr val="accent5">
                            <a:lumMod val="75000"/>
                          </a:schemeClr>
                        </a:solidFill>
                        <a:latin typeface="+mn-ea"/>
                        <a:ea typeface="+mn-ea"/>
                      </a:endParaRPr>
                    </a:p>
                    <a:p>
                      <a:pPr algn="ctr"/>
                      <a:r>
                        <a:rPr lang="zh-TW" altLang="en-US" sz="2400" b="0" dirty="0" smtClean="0">
                          <a:solidFill>
                            <a:schemeClr val="accent5">
                              <a:lumMod val="75000"/>
                            </a:schemeClr>
                          </a:solidFill>
                          <a:latin typeface="+mn-ea"/>
                          <a:ea typeface="+mn-ea"/>
                        </a:rPr>
                        <a:t>扣款</a:t>
                      </a:r>
                      <a:endParaRPr lang="zh-CN" altLang="en-US" sz="2400" b="0" dirty="0">
                        <a:solidFill>
                          <a:schemeClr val="accent5">
                            <a:lumMod val="75000"/>
                          </a:schemeClr>
                        </a:solidFill>
                        <a:latin typeface="+mn-ea"/>
                        <a:ea typeface="+mn-ea"/>
                      </a:endParaRPr>
                    </a:p>
                  </a:txBody>
                  <a:tcPr anchor="ctr">
                    <a:lnL w="12700" cmpd="sng">
                      <a:noFill/>
                    </a:lnL>
                    <a:lnR w="12700" cmpd="sng">
                      <a:noFill/>
                    </a:lnR>
                    <a:lnT w="12700" cmpd="sng">
                      <a:noFill/>
                    </a:lnT>
                    <a:lnB w="38100" cmpd="sng">
                      <a:noFill/>
                    </a:lnB>
                    <a:noFill/>
                  </a:tcPr>
                </a:tc>
                <a:extLst>
                  <a:ext uri="{0D108BD9-81ED-4DB2-BD59-A6C34878D82A}">
                    <a16:rowId xmlns:a16="http://schemas.microsoft.com/office/drawing/2014/main" val="10000"/>
                  </a:ext>
                </a:extLst>
              </a:tr>
            </a:tbl>
          </a:graphicData>
        </a:graphic>
      </p:graphicFrame>
      <p:cxnSp>
        <p:nvCxnSpPr>
          <p:cNvPr id="8" name="直接连接符 7"/>
          <p:cNvCxnSpPr/>
          <p:nvPr/>
        </p:nvCxnSpPr>
        <p:spPr>
          <a:xfrm rot="1800000">
            <a:off x="3480474" y="3883075"/>
            <a:ext cx="0" cy="1219200"/>
          </a:xfrm>
          <a:prstGeom prst="line">
            <a:avLst/>
          </a:prstGeom>
          <a:ln w="2540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rot="1800000">
            <a:off x="6261774" y="3883076"/>
            <a:ext cx="0" cy="1219200"/>
          </a:xfrm>
          <a:prstGeom prst="line">
            <a:avLst/>
          </a:prstGeom>
          <a:ln w="2540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436955" y="1860872"/>
            <a:ext cx="813478" cy="858193"/>
            <a:chOff x="365159" y="2004841"/>
            <a:chExt cx="813478" cy="858193"/>
          </a:xfrm>
        </p:grpSpPr>
        <p:cxnSp>
          <p:nvCxnSpPr>
            <p:cNvPr id="12" name="直接连接符 11"/>
            <p:cNvCxnSpPr>
              <a:stCxn id="53" idx="2"/>
            </p:cNvCxnSpPr>
            <p:nvPr/>
          </p:nvCxnSpPr>
          <p:spPr>
            <a:xfrm flipH="1" flipV="1">
              <a:off x="616955" y="2274747"/>
              <a:ext cx="561682" cy="588287"/>
            </a:xfrm>
            <a:prstGeom prst="line">
              <a:avLst/>
            </a:prstGeom>
            <a:ln w="2540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365159" y="2004841"/>
              <a:ext cx="360000" cy="36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7" name="组合 16"/>
          <p:cNvGrpSpPr/>
          <p:nvPr/>
        </p:nvGrpSpPr>
        <p:grpSpPr>
          <a:xfrm rot="10800000">
            <a:off x="10882861" y="2862658"/>
            <a:ext cx="869942" cy="900068"/>
            <a:chOff x="9867302" y="3300825"/>
            <a:chExt cx="869942" cy="900068"/>
          </a:xfrm>
        </p:grpSpPr>
        <p:cxnSp>
          <p:nvCxnSpPr>
            <p:cNvPr id="46" name="直接连接符 45"/>
            <p:cNvCxnSpPr/>
            <p:nvPr/>
          </p:nvCxnSpPr>
          <p:spPr>
            <a:xfrm flipH="1" flipV="1">
              <a:off x="10175562" y="3612606"/>
              <a:ext cx="561682" cy="588287"/>
            </a:xfrm>
            <a:prstGeom prst="line">
              <a:avLst/>
            </a:prstGeom>
            <a:ln w="2540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47" name="椭圆 46"/>
            <p:cNvSpPr/>
            <p:nvPr/>
          </p:nvSpPr>
          <p:spPr>
            <a:xfrm>
              <a:off x="9867302" y="3300825"/>
              <a:ext cx="360000" cy="36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8" name="组合 55"/>
          <p:cNvGrpSpPr/>
          <p:nvPr/>
        </p:nvGrpSpPr>
        <p:grpSpPr>
          <a:xfrm>
            <a:off x="6632944" y="2083627"/>
            <a:ext cx="2454854" cy="1519317"/>
            <a:chOff x="3181350" y="2107210"/>
            <a:chExt cx="2454854" cy="1519317"/>
          </a:xfrm>
        </p:grpSpPr>
        <p:sp>
          <p:nvSpPr>
            <p:cNvPr id="29" name="任意多边形 56"/>
            <p:cNvSpPr/>
            <p:nvPr/>
          </p:nvSpPr>
          <p:spPr>
            <a:xfrm>
              <a:off x="5027113" y="2396551"/>
              <a:ext cx="609091" cy="940633"/>
            </a:xfrm>
            <a:custGeom>
              <a:avLst/>
              <a:gdLst>
                <a:gd name="connsiteX0" fmla="*/ 0 w 1058022"/>
                <a:gd name="connsiteY0" fmla="*/ 0 h 1633928"/>
                <a:gd name="connsiteX1" fmla="*/ 241058 w 1058022"/>
                <a:gd name="connsiteY1" fmla="*/ 0 h 1633928"/>
                <a:gd name="connsiteX2" fmla="*/ 1058022 w 1058022"/>
                <a:gd name="connsiteY2" fmla="*/ 816964 h 1633928"/>
                <a:gd name="connsiteX3" fmla="*/ 241058 w 1058022"/>
                <a:gd name="connsiteY3" fmla="*/ 1633928 h 1633928"/>
                <a:gd name="connsiteX4" fmla="*/ 2 w 1058022"/>
                <a:gd name="connsiteY4" fmla="*/ 1633928 h 1633928"/>
                <a:gd name="connsiteX5" fmla="*/ 24196 w 1058022"/>
                <a:gd name="connsiteY5" fmla="*/ 1611939 h 1633928"/>
                <a:gd name="connsiteX6" fmla="*/ 353485 w 1058022"/>
                <a:gd name="connsiteY6" fmla="*/ 816965 h 1633928"/>
                <a:gd name="connsiteX7" fmla="*/ 24196 w 1058022"/>
                <a:gd name="connsiteY7" fmla="*/ 21991 h 163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8022" h="1633928">
                  <a:moveTo>
                    <a:pt x="0" y="0"/>
                  </a:moveTo>
                  <a:lnTo>
                    <a:pt x="241058" y="0"/>
                  </a:lnTo>
                  <a:lnTo>
                    <a:pt x="1058022" y="816964"/>
                  </a:lnTo>
                  <a:lnTo>
                    <a:pt x="241058" y="1633928"/>
                  </a:lnTo>
                  <a:lnTo>
                    <a:pt x="2" y="1633928"/>
                  </a:lnTo>
                  <a:lnTo>
                    <a:pt x="24196" y="1611939"/>
                  </a:lnTo>
                  <a:cubicBezTo>
                    <a:pt x="227648" y="1408487"/>
                    <a:pt x="353485" y="1127422"/>
                    <a:pt x="353485" y="816965"/>
                  </a:cubicBezTo>
                  <a:cubicBezTo>
                    <a:pt x="353485" y="506509"/>
                    <a:pt x="227648" y="225443"/>
                    <a:pt x="24196" y="21991"/>
                  </a:cubicBez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30" name="同心圆 57"/>
            <p:cNvSpPr/>
            <p:nvPr/>
          </p:nvSpPr>
          <p:spPr>
            <a:xfrm>
              <a:off x="3181350" y="2107210"/>
              <a:ext cx="1519317" cy="1519317"/>
            </a:xfrm>
            <a:prstGeom prst="donut">
              <a:avLst>
                <a:gd name="adj" fmla="val 16822"/>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sp>
        <p:nvSpPr>
          <p:cNvPr id="31" name="椭圆 67"/>
          <p:cNvSpPr/>
          <p:nvPr/>
        </p:nvSpPr>
        <p:spPr>
          <a:xfrm>
            <a:off x="6766053" y="2254999"/>
            <a:ext cx="1175818" cy="11758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aphicFrame>
        <p:nvGraphicFramePr>
          <p:cNvPr id="32" name="表格 31"/>
          <p:cNvGraphicFramePr>
            <a:graphicFrameLocks noGrp="1"/>
          </p:cNvGraphicFramePr>
          <p:nvPr>
            <p:extLst/>
          </p:nvPr>
        </p:nvGraphicFramePr>
        <p:xfrm>
          <a:off x="6903962" y="2374658"/>
          <a:ext cx="900000" cy="914400"/>
        </p:xfrm>
        <a:graphic>
          <a:graphicData uri="http://schemas.openxmlformats.org/drawingml/2006/table">
            <a:tbl>
              <a:tblPr firstRow="1" bandRow="1">
                <a:tableStyleId>{5C22544A-7EE6-4342-B048-85BDC9FD1C3A}</a:tableStyleId>
              </a:tblPr>
              <a:tblGrid>
                <a:gridCol w="900000">
                  <a:extLst>
                    <a:ext uri="{9D8B030D-6E8A-4147-A177-3AD203B41FA5}">
                      <a16:colId xmlns:a16="http://schemas.microsoft.com/office/drawing/2014/main" val="20000"/>
                    </a:ext>
                  </a:extLst>
                </a:gridCol>
              </a:tblGrid>
              <a:tr h="900000">
                <a:tc>
                  <a:txBody>
                    <a:bodyPr/>
                    <a:lstStyle/>
                    <a:p>
                      <a:pPr algn="ctr"/>
                      <a:r>
                        <a:rPr lang="en-US" altLang="zh-CN" sz="5400" dirty="0" smtClean="0">
                          <a:solidFill>
                            <a:schemeClr val="accent5">
                              <a:lumMod val="75000"/>
                            </a:schemeClr>
                          </a:solidFill>
                        </a:rPr>
                        <a:t>3</a:t>
                      </a:r>
                      <a:endParaRPr lang="zh-CN" altLang="en-US" sz="5400" dirty="0">
                        <a:solidFill>
                          <a:schemeClr val="accent5">
                            <a:lumMod val="7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33" name="表格 32"/>
          <p:cNvGraphicFramePr>
            <a:graphicFrameLocks noGrp="1"/>
          </p:cNvGraphicFramePr>
          <p:nvPr>
            <p:extLst/>
          </p:nvPr>
        </p:nvGraphicFramePr>
        <p:xfrm>
          <a:off x="9203636" y="3713176"/>
          <a:ext cx="2368660" cy="1534425"/>
        </p:xfrm>
        <a:graphic>
          <a:graphicData uri="http://schemas.openxmlformats.org/drawingml/2006/table">
            <a:tbl>
              <a:tblPr firstRow="1" bandRow="1">
                <a:tableStyleId>{5C22544A-7EE6-4342-B048-85BDC9FD1C3A}</a:tableStyleId>
              </a:tblPr>
              <a:tblGrid>
                <a:gridCol w="2368660">
                  <a:extLst>
                    <a:ext uri="{9D8B030D-6E8A-4147-A177-3AD203B41FA5}">
                      <a16:colId xmlns:a16="http://schemas.microsoft.com/office/drawing/2014/main" val="20000"/>
                    </a:ext>
                  </a:extLst>
                </a:gridCol>
              </a:tblGrid>
              <a:tr h="1534425">
                <a:tc>
                  <a:txBody>
                    <a:bodyPr/>
                    <a:lstStyle/>
                    <a:p>
                      <a:pPr algn="ctr"/>
                      <a:r>
                        <a:rPr lang="zh-TW" altLang="en-US" sz="2800" b="0" dirty="0" smtClean="0">
                          <a:solidFill>
                            <a:schemeClr val="accent5">
                              <a:lumMod val="75000"/>
                            </a:schemeClr>
                          </a:solidFill>
                        </a:rPr>
                        <a:t>查看畫面</a:t>
                      </a:r>
                      <a:endParaRPr lang="en-US" altLang="zh-TW" sz="2800" b="0" dirty="0" smtClean="0">
                        <a:solidFill>
                          <a:schemeClr val="accent5">
                            <a:lumMod val="75000"/>
                          </a:schemeClr>
                        </a:solidFill>
                      </a:endParaRPr>
                    </a:p>
                    <a:p>
                      <a:pPr algn="ctr"/>
                      <a:r>
                        <a:rPr lang="zh-TW" altLang="en-US" sz="2800" b="0" dirty="0" smtClean="0">
                          <a:solidFill>
                            <a:schemeClr val="accent5">
                              <a:lumMod val="75000"/>
                            </a:schemeClr>
                          </a:solidFill>
                        </a:rPr>
                        <a:t>交易扣款訊息</a:t>
                      </a:r>
                      <a:endParaRPr lang="zh-CN" altLang="en-US" sz="2800" b="0" dirty="0">
                        <a:solidFill>
                          <a:schemeClr val="accent5">
                            <a:lumMod val="75000"/>
                          </a:schemeClr>
                        </a:solidFill>
                      </a:endParaRPr>
                    </a:p>
                  </a:txBody>
                  <a:tcPr anchor="ctr">
                    <a:lnL w="12700" cmpd="sng">
                      <a:noFill/>
                    </a:lnL>
                    <a:lnR w="12700" cmpd="sng">
                      <a:noFill/>
                    </a:lnR>
                    <a:lnT w="12700" cmpd="sng">
                      <a:noFill/>
                    </a:lnT>
                    <a:lnB w="38100" cmpd="sng">
                      <a:noFill/>
                    </a:lnB>
                    <a:noFill/>
                  </a:tcPr>
                </a:tc>
                <a:extLst>
                  <a:ext uri="{0D108BD9-81ED-4DB2-BD59-A6C34878D82A}">
                    <a16:rowId xmlns:a16="http://schemas.microsoft.com/office/drawing/2014/main" val="10000"/>
                  </a:ext>
                </a:extLst>
              </a:tr>
            </a:tbl>
          </a:graphicData>
        </a:graphic>
      </p:graphicFrame>
      <p:cxnSp>
        <p:nvCxnSpPr>
          <p:cNvPr id="34" name="直接连接符 24"/>
          <p:cNvCxnSpPr/>
          <p:nvPr/>
        </p:nvCxnSpPr>
        <p:spPr>
          <a:xfrm rot="1800000">
            <a:off x="8974129" y="3883076"/>
            <a:ext cx="0" cy="1219200"/>
          </a:xfrm>
          <a:prstGeom prst="line">
            <a:avLst/>
          </a:prstGeom>
          <a:ln w="2540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nvGrpSpPr>
          <p:cNvPr id="35" name="组合 64"/>
          <p:cNvGrpSpPr/>
          <p:nvPr/>
        </p:nvGrpSpPr>
        <p:grpSpPr>
          <a:xfrm>
            <a:off x="679272" y="440429"/>
            <a:ext cx="756383" cy="856472"/>
            <a:chOff x="1379538" y="735534"/>
            <a:chExt cx="756383" cy="856472"/>
          </a:xfrm>
        </p:grpSpPr>
        <p:sp>
          <p:nvSpPr>
            <p:cNvPr id="36" name="矩形 35"/>
            <p:cNvSpPr/>
            <p:nvPr/>
          </p:nvSpPr>
          <p:spPr>
            <a:xfrm>
              <a:off x="1379538" y="735534"/>
              <a:ext cx="119478"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矩形 36"/>
            <p:cNvSpPr/>
            <p:nvPr/>
          </p:nvSpPr>
          <p:spPr>
            <a:xfrm>
              <a:off x="1574373" y="735534"/>
              <a:ext cx="36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8" name="矩形 37"/>
            <p:cNvSpPr/>
            <p:nvPr/>
          </p:nvSpPr>
          <p:spPr>
            <a:xfrm>
              <a:off x="1685730" y="735534"/>
              <a:ext cx="108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9" name="矩形 38"/>
            <p:cNvSpPr/>
            <p:nvPr/>
          </p:nvSpPr>
          <p:spPr>
            <a:xfrm>
              <a:off x="1869087" y="735534"/>
              <a:ext cx="119478"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0" name="矩形 39"/>
            <p:cNvSpPr/>
            <p:nvPr/>
          </p:nvSpPr>
          <p:spPr>
            <a:xfrm>
              <a:off x="2063921" y="735534"/>
              <a:ext cx="72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41" name="文本框 58"/>
          <p:cNvSpPr txBox="1"/>
          <p:nvPr/>
        </p:nvSpPr>
        <p:spPr>
          <a:xfrm>
            <a:off x="1511011" y="484413"/>
            <a:ext cx="7770174" cy="769441"/>
          </a:xfrm>
          <a:prstGeom prst="rect">
            <a:avLst/>
          </a:prstGeom>
          <a:noFill/>
        </p:spPr>
        <p:txBody>
          <a:bodyPr wrap="square" rtlCol="0">
            <a:spAutoFit/>
          </a:bodyPr>
          <a:lstStyle/>
          <a:p>
            <a:r>
              <a:rPr lang="zh-TW" altLang="en-US" sz="4400" b="1" dirty="0">
                <a:solidFill>
                  <a:schemeClr val="accent5">
                    <a:lumMod val="75000"/>
                  </a:schemeClr>
                </a:solidFill>
                <a:latin typeface="微軟正黑體" panose="020B0604030504040204" pitchFamily="34" charset="-120"/>
                <a:ea typeface="微軟正黑體" panose="020B0604030504040204" pitchFamily="34" charset="-120"/>
              </a:rPr>
              <a:t>還</a:t>
            </a:r>
            <a:r>
              <a:rPr lang="zh-TW" altLang="en-US" sz="4400" b="1" dirty="0" smtClean="0">
                <a:solidFill>
                  <a:schemeClr val="accent5">
                    <a:lumMod val="75000"/>
                  </a:schemeClr>
                </a:solidFill>
                <a:latin typeface="微軟正黑體" panose="020B0604030504040204" pitchFamily="34" charset="-120"/>
                <a:ea typeface="微軟正黑體" panose="020B0604030504040204" pitchFamily="34" charset="-120"/>
              </a:rPr>
              <a:t>車</a:t>
            </a:r>
            <a:r>
              <a:rPr lang="zh-TW" altLang="en-US" sz="4400" b="1" dirty="0">
                <a:solidFill>
                  <a:schemeClr val="accent5">
                    <a:lumMod val="75000"/>
                  </a:schemeClr>
                </a:solidFill>
                <a:latin typeface="微軟正黑體" panose="020B0604030504040204" pitchFamily="34" charset="-120"/>
                <a:ea typeface="微軟正黑體" panose="020B0604030504040204" pitchFamily="34" charset="-120"/>
              </a:rPr>
              <a:t>流程</a:t>
            </a:r>
          </a:p>
        </p:txBody>
      </p:sp>
      <p:sp>
        <p:nvSpPr>
          <p:cNvPr id="42" name="向左箭號 41">
            <a:hlinkClick r:id="rId2" action="ppaction://hlinksldjump"/>
          </p:cNvPr>
          <p:cNvSpPr/>
          <p:nvPr/>
        </p:nvSpPr>
        <p:spPr>
          <a:xfrm>
            <a:off x="11323178" y="6332434"/>
            <a:ext cx="487110" cy="376015"/>
          </a:xfrm>
          <a:prstGeom prst="left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Tree>
    <p:extLst>
      <p:ext uri="{BB962C8B-B14F-4D97-AF65-F5344CB8AC3E}">
        <p14:creationId xmlns:p14="http://schemas.microsoft.com/office/powerpoint/2010/main" val="1356025617"/>
      </p:ext>
    </p:extLst>
  </p:cSld>
  <p:clrMapOvr>
    <a:masterClrMapping/>
  </p:clrMapOvr>
  <p:transition advClick="0" advTm="0">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64"/>
          <p:cNvGrpSpPr/>
          <p:nvPr/>
        </p:nvGrpSpPr>
        <p:grpSpPr>
          <a:xfrm>
            <a:off x="679272" y="440429"/>
            <a:ext cx="756383" cy="856472"/>
            <a:chOff x="1379538" y="735534"/>
            <a:chExt cx="756383" cy="856472"/>
          </a:xfrm>
        </p:grpSpPr>
        <p:sp>
          <p:nvSpPr>
            <p:cNvPr id="19" name="矩形 18"/>
            <p:cNvSpPr/>
            <p:nvPr/>
          </p:nvSpPr>
          <p:spPr>
            <a:xfrm>
              <a:off x="1379538" y="735534"/>
              <a:ext cx="119478"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矩形 19"/>
            <p:cNvSpPr/>
            <p:nvPr/>
          </p:nvSpPr>
          <p:spPr>
            <a:xfrm>
              <a:off x="1574373" y="735534"/>
              <a:ext cx="36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矩形 20"/>
            <p:cNvSpPr/>
            <p:nvPr/>
          </p:nvSpPr>
          <p:spPr>
            <a:xfrm>
              <a:off x="1685730" y="735534"/>
              <a:ext cx="108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矩形 21"/>
            <p:cNvSpPr/>
            <p:nvPr/>
          </p:nvSpPr>
          <p:spPr>
            <a:xfrm>
              <a:off x="1869087" y="735534"/>
              <a:ext cx="119478"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矩形 22"/>
            <p:cNvSpPr/>
            <p:nvPr/>
          </p:nvSpPr>
          <p:spPr>
            <a:xfrm>
              <a:off x="2063921" y="735534"/>
              <a:ext cx="72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4" name="文本框 58"/>
          <p:cNvSpPr txBox="1"/>
          <p:nvPr/>
        </p:nvSpPr>
        <p:spPr>
          <a:xfrm>
            <a:off x="1511011" y="484413"/>
            <a:ext cx="7770174" cy="769441"/>
          </a:xfrm>
          <a:prstGeom prst="rect">
            <a:avLst/>
          </a:prstGeom>
          <a:noFill/>
        </p:spPr>
        <p:txBody>
          <a:bodyPr wrap="square" rtlCol="0">
            <a:spAutoFit/>
          </a:bodyPr>
          <a:lstStyle/>
          <a:p>
            <a:r>
              <a:rPr lang="zh-TW" altLang="en-US" sz="4400" b="1" dirty="0">
                <a:solidFill>
                  <a:schemeClr val="accent5">
                    <a:lumMod val="75000"/>
                  </a:schemeClr>
                </a:solidFill>
                <a:latin typeface="微軟正黑體" panose="020B0604030504040204" pitchFamily="34" charset="-120"/>
                <a:ea typeface="微軟正黑體" panose="020B0604030504040204" pitchFamily="34" charset="-120"/>
              </a:rPr>
              <a:t>站點分佈範圍應該考慮到的是：</a:t>
            </a:r>
          </a:p>
        </p:txBody>
      </p:sp>
      <p:sp>
        <p:nvSpPr>
          <p:cNvPr id="29" name="椭圆 67"/>
          <p:cNvSpPr/>
          <p:nvPr/>
        </p:nvSpPr>
        <p:spPr>
          <a:xfrm>
            <a:off x="1956304" y="2104854"/>
            <a:ext cx="288000" cy="2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30" name="组合 6"/>
          <p:cNvGrpSpPr/>
          <p:nvPr/>
        </p:nvGrpSpPr>
        <p:grpSpPr>
          <a:xfrm>
            <a:off x="1511011" y="2132077"/>
            <a:ext cx="1870247" cy="1870246"/>
            <a:chOff x="3597449" y="985459"/>
            <a:chExt cx="1870247" cy="1870246"/>
          </a:xfrm>
        </p:grpSpPr>
        <p:sp>
          <p:nvSpPr>
            <p:cNvPr id="31" name="菱形 30"/>
            <p:cNvSpPr/>
            <p:nvPr/>
          </p:nvSpPr>
          <p:spPr>
            <a:xfrm>
              <a:off x="3597450" y="985459"/>
              <a:ext cx="1870246" cy="1870246"/>
            </a:xfrm>
            <a:prstGeom prst="diamond">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2" name="文本框 4"/>
            <p:cNvSpPr txBox="1"/>
            <p:nvPr/>
          </p:nvSpPr>
          <p:spPr>
            <a:xfrm>
              <a:off x="3908226" y="1628194"/>
              <a:ext cx="1248693" cy="584775"/>
            </a:xfrm>
            <a:prstGeom prst="rect">
              <a:avLst/>
            </a:prstGeom>
            <a:noFill/>
          </p:spPr>
          <p:txBody>
            <a:bodyPr wrap="square" rtlCol="0">
              <a:spAutoFit/>
            </a:bodyPr>
            <a:lstStyle/>
            <a:p>
              <a:pPr algn="ctr"/>
              <a:r>
                <a:rPr lang="en-US" altLang="zh-CN" sz="3200" dirty="0" smtClean="0">
                  <a:solidFill>
                    <a:schemeClr val="bg1"/>
                  </a:solidFill>
                </a:rPr>
                <a:t>1</a:t>
              </a:r>
              <a:endParaRPr lang="zh-CN" altLang="en-US" sz="3200" dirty="0">
                <a:solidFill>
                  <a:schemeClr val="bg1"/>
                </a:solidFill>
              </a:endParaRPr>
            </a:p>
          </p:txBody>
        </p:sp>
        <p:sp>
          <p:nvSpPr>
            <p:cNvPr id="33" name="任意多边形 22"/>
            <p:cNvSpPr/>
            <p:nvPr/>
          </p:nvSpPr>
          <p:spPr>
            <a:xfrm>
              <a:off x="5173588" y="1626474"/>
              <a:ext cx="294108" cy="588216"/>
            </a:xfrm>
            <a:custGeom>
              <a:avLst/>
              <a:gdLst>
                <a:gd name="connsiteX0" fmla="*/ 0 w 294108"/>
                <a:gd name="connsiteY0" fmla="*/ 0 h 588216"/>
                <a:gd name="connsiteX1" fmla="*/ 294108 w 294108"/>
                <a:gd name="connsiteY1" fmla="*/ 294108 h 588216"/>
                <a:gd name="connsiteX2" fmla="*/ 0 w 294108"/>
                <a:gd name="connsiteY2" fmla="*/ 588216 h 588216"/>
              </a:gdLst>
              <a:ahLst/>
              <a:cxnLst>
                <a:cxn ang="0">
                  <a:pos x="connsiteX0" y="connsiteY0"/>
                </a:cxn>
                <a:cxn ang="0">
                  <a:pos x="connsiteX1" y="connsiteY1"/>
                </a:cxn>
                <a:cxn ang="0">
                  <a:pos x="connsiteX2" y="connsiteY2"/>
                </a:cxn>
              </a:cxnLst>
              <a:rect l="l" t="t" r="r" b="b"/>
              <a:pathLst>
                <a:path w="294108" h="588216">
                  <a:moveTo>
                    <a:pt x="0" y="0"/>
                  </a:moveTo>
                  <a:lnTo>
                    <a:pt x="294108" y="294108"/>
                  </a:lnTo>
                  <a:lnTo>
                    <a:pt x="0" y="588216"/>
                  </a:lnTo>
                  <a:close/>
                </a:path>
              </a:pathLst>
            </a:custGeom>
            <a:solidFill>
              <a:srgbClr val="7B9C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4" name="任意多边形 23"/>
            <p:cNvSpPr/>
            <p:nvPr/>
          </p:nvSpPr>
          <p:spPr>
            <a:xfrm flipH="1">
              <a:off x="3597449" y="1626474"/>
              <a:ext cx="294108" cy="588216"/>
            </a:xfrm>
            <a:custGeom>
              <a:avLst/>
              <a:gdLst>
                <a:gd name="connsiteX0" fmla="*/ 0 w 294108"/>
                <a:gd name="connsiteY0" fmla="*/ 0 h 588216"/>
                <a:gd name="connsiteX1" fmla="*/ 294108 w 294108"/>
                <a:gd name="connsiteY1" fmla="*/ 294108 h 588216"/>
                <a:gd name="connsiteX2" fmla="*/ 0 w 294108"/>
                <a:gd name="connsiteY2" fmla="*/ 588216 h 588216"/>
              </a:gdLst>
              <a:ahLst/>
              <a:cxnLst>
                <a:cxn ang="0">
                  <a:pos x="connsiteX0" y="connsiteY0"/>
                </a:cxn>
                <a:cxn ang="0">
                  <a:pos x="connsiteX1" y="connsiteY1"/>
                </a:cxn>
                <a:cxn ang="0">
                  <a:pos x="connsiteX2" y="connsiteY2"/>
                </a:cxn>
              </a:cxnLst>
              <a:rect l="l" t="t" r="r" b="b"/>
              <a:pathLst>
                <a:path w="294108" h="588216">
                  <a:moveTo>
                    <a:pt x="0" y="0"/>
                  </a:moveTo>
                  <a:lnTo>
                    <a:pt x="294108" y="294108"/>
                  </a:lnTo>
                  <a:lnTo>
                    <a:pt x="0" y="588216"/>
                  </a:lnTo>
                  <a:close/>
                </a:path>
              </a:pathLst>
            </a:custGeom>
            <a:solidFill>
              <a:srgbClr val="7B9C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35" name="组合 25"/>
          <p:cNvGrpSpPr/>
          <p:nvPr/>
        </p:nvGrpSpPr>
        <p:grpSpPr>
          <a:xfrm>
            <a:off x="5021375" y="2103342"/>
            <a:ext cx="1870247" cy="1870246"/>
            <a:chOff x="3597449" y="985459"/>
            <a:chExt cx="1870247" cy="1870246"/>
          </a:xfrm>
        </p:grpSpPr>
        <p:sp>
          <p:nvSpPr>
            <p:cNvPr id="36" name="菱形 35"/>
            <p:cNvSpPr/>
            <p:nvPr/>
          </p:nvSpPr>
          <p:spPr>
            <a:xfrm>
              <a:off x="3597450" y="985459"/>
              <a:ext cx="1870246" cy="1870246"/>
            </a:xfrm>
            <a:prstGeom prst="diamond">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文本框 27"/>
            <p:cNvSpPr txBox="1"/>
            <p:nvPr/>
          </p:nvSpPr>
          <p:spPr>
            <a:xfrm>
              <a:off x="3908226" y="1628194"/>
              <a:ext cx="1248693" cy="584775"/>
            </a:xfrm>
            <a:prstGeom prst="rect">
              <a:avLst/>
            </a:prstGeom>
            <a:noFill/>
          </p:spPr>
          <p:txBody>
            <a:bodyPr wrap="square" rtlCol="0">
              <a:spAutoFit/>
            </a:bodyPr>
            <a:lstStyle/>
            <a:p>
              <a:pPr algn="ctr"/>
              <a:r>
                <a:rPr lang="en-US" altLang="zh-CN" sz="3200" dirty="0" smtClean="0">
                  <a:solidFill>
                    <a:schemeClr val="bg1"/>
                  </a:solidFill>
                </a:rPr>
                <a:t>2</a:t>
              </a:r>
              <a:endParaRPr lang="zh-CN" altLang="en-US" sz="3200" dirty="0">
                <a:solidFill>
                  <a:schemeClr val="bg1"/>
                </a:solidFill>
              </a:endParaRPr>
            </a:p>
          </p:txBody>
        </p:sp>
        <p:sp>
          <p:nvSpPr>
            <p:cNvPr id="38" name="任意多边形 28"/>
            <p:cNvSpPr/>
            <p:nvPr/>
          </p:nvSpPr>
          <p:spPr>
            <a:xfrm>
              <a:off x="5173588" y="1626474"/>
              <a:ext cx="294108" cy="588216"/>
            </a:xfrm>
            <a:custGeom>
              <a:avLst/>
              <a:gdLst>
                <a:gd name="connsiteX0" fmla="*/ 0 w 294108"/>
                <a:gd name="connsiteY0" fmla="*/ 0 h 588216"/>
                <a:gd name="connsiteX1" fmla="*/ 294108 w 294108"/>
                <a:gd name="connsiteY1" fmla="*/ 294108 h 588216"/>
                <a:gd name="connsiteX2" fmla="*/ 0 w 294108"/>
                <a:gd name="connsiteY2" fmla="*/ 588216 h 588216"/>
              </a:gdLst>
              <a:ahLst/>
              <a:cxnLst>
                <a:cxn ang="0">
                  <a:pos x="connsiteX0" y="connsiteY0"/>
                </a:cxn>
                <a:cxn ang="0">
                  <a:pos x="connsiteX1" y="connsiteY1"/>
                </a:cxn>
                <a:cxn ang="0">
                  <a:pos x="connsiteX2" y="connsiteY2"/>
                </a:cxn>
              </a:cxnLst>
              <a:rect l="l" t="t" r="r" b="b"/>
              <a:pathLst>
                <a:path w="294108" h="588216">
                  <a:moveTo>
                    <a:pt x="0" y="0"/>
                  </a:moveTo>
                  <a:lnTo>
                    <a:pt x="294108" y="294108"/>
                  </a:lnTo>
                  <a:lnTo>
                    <a:pt x="0" y="588216"/>
                  </a:lnTo>
                  <a:close/>
                </a:path>
              </a:pathLst>
            </a:custGeom>
            <a:solidFill>
              <a:srgbClr val="7B9C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9" name="任意多边形 29"/>
            <p:cNvSpPr/>
            <p:nvPr/>
          </p:nvSpPr>
          <p:spPr>
            <a:xfrm flipH="1">
              <a:off x="3597449" y="1626474"/>
              <a:ext cx="294108" cy="588216"/>
            </a:xfrm>
            <a:custGeom>
              <a:avLst/>
              <a:gdLst>
                <a:gd name="connsiteX0" fmla="*/ 0 w 294108"/>
                <a:gd name="connsiteY0" fmla="*/ 0 h 588216"/>
                <a:gd name="connsiteX1" fmla="*/ 294108 w 294108"/>
                <a:gd name="connsiteY1" fmla="*/ 294108 h 588216"/>
                <a:gd name="connsiteX2" fmla="*/ 0 w 294108"/>
                <a:gd name="connsiteY2" fmla="*/ 588216 h 588216"/>
              </a:gdLst>
              <a:ahLst/>
              <a:cxnLst>
                <a:cxn ang="0">
                  <a:pos x="connsiteX0" y="connsiteY0"/>
                </a:cxn>
                <a:cxn ang="0">
                  <a:pos x="connsiteX1" y="connsiteY1"/>
                </a:cxn>
                <a:cxn ang="0">
                  <a:pos x="connsiteX2" y="connsiteY2"/>
                </a:cxn>
              </a:cxnLst>
              <a:rect l="l" t="t" r="r" b="b"/>
              <a:pathLst>
                <a:path w="294108" h="588216">
                  <a:moveTo>
                    <a:pt x="0" y="0"/>
                  </a:moveTo>
                  <a:lnTo>
                    <a:pt x="294108" y="294108"/>
                  </a:lnTo>
                  <a:lnTo>
                    <a:pt x="0" y="588216"/>
                  </a:lnTo>
                  <a:close/>
                </a:path>
              </a:pathLst>
            </a:custGeom>
            <a:solidFill>
              <a:srgbClr val="7B9C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0" name="组合 30"/>
          <p:cNvGrpSpPr/>
          <p:nvPr/>
        </p:nvGrpSpPr>
        <p:grpSpPr>
          <a:xfrm>
            <a:off x="8663193" y="2103341"/>
            <a:ext cx="1870247" cy="1870246"/>
            <a:chOff x="3597449" y="985459"/>
            <a:chExt cx="1870247" cy="1870246"/>
          </a:xfrm>
        </p:grpSpPr>
        <p:sp>
          <p:nvSpPr>
            <p:cNvPr id="41" name="菱形 40"/>
            <p:cNvSpPr/>
            <p:nvPr/>
          </p:nvSpPr>
          <p:spPr>
            <a:xfrm>
              <a:off x="3597450" y="985459"/>
              <a:ext cx="1870246" cy="1870246"/>
            </a:xfrm>
            <a:prstGeom prst="diamond">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2" name="文本框 36"/>
            <p:cNvSpPr txBox="1"/>
            <p:nvPr/>
          </p:nvSpPr>
          <p:spPr>
            <a:xfrm>
              <a:off x="3908226" y="1628194"/>
              <a:ext cx="1248693" cy="584775"/>
            </a:xfrm>
            <a:prstGeom prst="rect">
              <a:avLst/>
            </a:prstGeom>
            <a:noFill/>
          </p:spPr>
          <p:txBody>
            <a:bodyPr wrap="square" rtlCol="0">
              <a:spAutoFit/>
            </a:bodyPr>
            <a:lstStyle/>
            <a:p>
              <a:pPr algn="ctr"/>
              <a:r>
                <a:rPr lang="en-US" altLang="zh-CN" sz="3200" dirty="0" smtClean="0">
                  <a:solidFill>
                    <a:schemeClr val="bg1"/>
                  </a:solidFill>
                </a:rPr>
                <a:t>3</a:t>
              </a:r>
              <a:endParaRPr lang="zh-CN" altLang="en-US" sz="3200" dirty="0">
                <a:solidFill>
                  <a:schemeClr val="bg1"/>
                </a:solidFill>
              </a:endParaRPr>
            </a:p>
          </p:txBody>
        </p:sp>
        <p:sp>
          <p:nvSpPr>
            <p:cNvPr id="43" name="任意多边形 37"/>
            <p:cNvSpPr/>
            <p:nvPr/>
          </p:nvSpPr>
          <p:spPr>
            <a:xfrm>
              <a:off x="5173588" y="1626474"/>
              <a:ext cx="294108" cy="588216"/>
            </a:xfrm>
            <a:custGeom>
              <a:avLst/>
              <a:gdLst>
                <a:gd name="connsiteX0" fmla="*/ 0 w 294108"/>
                <a:gd name="connsiteY0" fmla="*/ 0 h 588216"/>
                <a:gd name="connsiteX1" fmla="*/ 294108 w 294108"/>
                <a:gd name="connsiteY1" fmla="*/ 294108 h 588216"/>
                <a:gd name="connsiteX2" fmla="*/ 0 w 294108"/>
                <a:gd name="connsiteY2" fmla="*/ 588216 h 588216"/>
              </a:gdLst>
              <a:ahLst/>
              <a:cxnLst>
                <a:cxn ang="0">
                  <a:pos x="connsiteX0" y="connsiteY0"/>
                </a:cxn>
                <a:cxn ang="0">
                  <a:pos x="connsiteX1" y="connsiteY1"/>
                </a:cxn>
                <a:cxn ang="0">
                  <a:pos x="connsiteX2" y="connsiteY2"/>
                </a:cxn>
              </a:cxnLst>
              <a:rect l="l" t="t" r="r" b="b"/>
              <a:pathLst>
                <a:path w="294108" h="588216">
                  <a:moveTo>
                    <a:pt x="0" y="0"/>
                  </a:moveTo>
                  <a:lnTo>
                    <a:pt x="294108" y="294108"/>
                  </a:lnTo>
                  <a:lnTo>
                    <a:pt x="0" y="588216"/>
                  </a:lnTo>
                  <a:close/>
                </a:path>
              </a:pathLst>
            </a:custGeom>
            <a:solidFill>
              <a:srgbClr val="7B9C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4" name="任意多边形 38"/>
            <p:cNvSpPr/>
            <p:nvPr/>
          </p:nvSpPr>
          <p:spPr>
            <a:xfrm flipH="1">
              <a:off x="3597449" y="1626474"/>
              <a:ext cx="294108" cy="588216"/>
            </a:xfrm>
            <a:custGeom>
              <a:avLst/>
              <a:gdLst>
                <a:gd name="connsiteX0" fmla="*/ 0 w 294108"/>
                <a:gd name="connsiteY0" fmla="*/ 0 h 588216"/>
                <a:gd name="connsiteX1" fmla="*/ 294108 w 294108"/>
                <a:gd name="connsiteY1" fmla="*/ 294108 h 588216"/>
                <a:gd name="connsiteX2" fmla="*/ 0 w 294108"/>
                <a:gd name="connsiteY2" fmla="*/ 588216 h 588216"/>
              </a:gdLst>
              <a:ahLst/>
              <a:cxnLst>
                <a:cxn ang="0">
                  <a:pos x="connsiteX0" y="connsiteY0"/>
                </a:cxn>
                <a:cxn ang="0">
                  <a:pos x="connsiteX1" y="connsiteY1"/>
                </a:cxn>
                <a:cxn ang="0">
                  <a:pos x="connsiteX2" y="connsiteY2"/>
                </a:cxn>
              </a:cxnLst>
              <a:rect l="l" t="t" r="r" b="b"/>
              <a:pathLst>
                <a:path w="294108" h="588216">
                  <a:moveTo>
                    <a:pt x="0" y="0"/>
                  </a:moveTo>
                  <a:lnTo>
                    <a:pt x="294108" y="294108"/>
                  </a:lnTo>
                  <a:lnTo>
                    <a:pt x="0" y="588216"/>
                  </a:lnTo>
                  <a:close/>
                </a:path>
              </a:pathLst>
            </a:custGeom>
            <a:solidFill>
              <a:srgbClr val="7B9C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45" name="文本框 7"/>
          <p:cNvSpPr txBox="1"/>
          <p:nvPr/>
        </p:nvSpPr>
        <p:spPr>
          <a:xfrm>
            <a:off x="1168821" y="4212825"/>
            <a:ext cx="2722880" cy="584775"/>
          </a:xfrm>
          <a:prstGeom prst="rect">
            <a:avLst/>
          </a:prstGeom>
          <a:noFill/>
        </p:spPr>
        <p:txBody>
          <a:bodyPr wrap="square" rtlCol="0">
            <a:spAutoFit/>
          </a:bodyPr>
          <a:lstStyle/>
          <a:p>
            <a:r>
              <a:rPr lang="zh-TW" altLang="en-US" sz="3200" dirty="0">
                <a:solidFill>
                  <a:srgbClr val="2F5597"/>
                </a:solidFill>
              </a:rPr>
              <a:t>人口密集程度</a:t>
            </a:r>
          </a:p>
        </p:txBody>
      </p:sp>
      <p:sp>
        <p:nvSpPr>
          <p:cNvPr id="46" name="文本框 44"/>
          <p:cNvSpPr txBox="1"/>
          <p:nvPr/>
        </p:nvSpPr>
        <p:spPr>
          <a:xfrm>
            <a:off x="4293343" y="4212824"/>
            <a:ext cx="3255775" cy="584775"/>
          </a:xfrm>
          <a:prstGeom prst="rect">
            <a:avLst/>
          </a:prstGeom>
          <a:noFill/>
        </p:spPr>
        <p:txBody>
          <a:bodyPr wrap="square" rtlCol="0">
            <a:spAutoFit/>
          </a:bodyPr>
          <a:lstStyle/>
          <a:p>
            <a:pPr algn="ctr"/>
            <a:r>
              <a:rPr lang="zh-TW" altLang="en-US" sz="3200" dirty="0">
                <a:solidFill>
                  <a:srgbClr val="2F5597"/>
                </a:solidFill>
              </a:rPr>
              <a:t>交通</a:t>
            </a:r>
            <a:r>
              <a:rPr lang="zh-TW" altLang="en-US" sz="3200" dirty="0" smtClean="0">
                <a:solidFill>
                  <a:srgbClr val="2F5597"/>
                </a:solidFill>
              </a:rPr>
              <a:t>流量的</a:t>
            </a:r>
            <a:r>
              <a:rPr lang="zh-TW" altLang="en-US" sz="3200" dirty="0">
                <a:solidFill>
                  <a:srgbClr val="2F5597"/>
                </a:solidFill>
              </a:rPr>
              <a:t>頻繁</a:t>
            </a:r>
          </a:p>
        </p:txBody>
      </p:sp>
      <p:sp>
        <p:nvSpPr>
          <p:cNvPr id="47" name="文本框 45"/>
          <p:cNvSpPr txBox="1"/>
          <p:nvPr/>
        </p:nvSpPr>
        <p:spPr>
          <a:xfrm>
            <a:off x="7875225" y="4212823"/>
            <a:ext cx="3446185" cy="584775"/>
          </a:xfrm>
          <a:prstGeom prst="rect">
            <a:avLst/>
          </a:prstGeom>
          <a:noFill/>
        </p:spPr>
        <p:txBody>
          <a:bodyPr wrap="square" rtlCol="0">
            <a:spAutoFit/>
          </a:bodyPr>
          <a:lstStyle/>
          <a:p>
            <a:pPr algn="ctr"/>
            <a:r>
              <a:rPr lang="zh-TW" altLang="en-US" sz="3200" dirty="0">
                <a:solidFill>
                  <a:srgbClr val="2F5597"/>
                </a:solidFill>
              </a:rPr>
              <a:t>大眾交通的轉乘點</a:t>
            </a:r>
          </a:p>
        </p:txBody>
      </p:sp>
      <p:sp>
        <p:nvSpPr>
          <p:cNvPr id="48" name="向左箭號 47">
            <a:hlinkClick r:id="rId2" action="ppaction://hlinksldjump"/>
          </p:cNvPr>
          <p:cNvSpPr/>
          <p:nvPr/>
        </p:nvSpPr>
        <p:spPr>
          <a:xfrm>
            <a:off x="11323178" y="6332434"/>
            <a:ext cx="487110" cy="376015"/>
          </a:xfrm>
          <a:prstGeom prst="left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Tree>
    <p:extLst>
      <p:ext uri="{BB962C8B-B14F-4D97-AF65-F5344CB8AC3E}">
        <p14:creationId xmlns:p14="http://schemas.microsoft.com/office/powerpoint/2010/main" val="3265121286"/>
      </p:ext>
    </p:extLst>
  </p:cSld>
  <p:clrMapOvr>
    <a:masterClrMapping/>
  </p:clrMapOvr>
  <p:transition advClick="0" advTm="0">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64"/>
          <p:cNvGrpSpPr/>
          <p:nvPr/>
        </p:nvGrpSpPr>
        <p:grpSpPr>
          <a:xfrm>
            <a:off x="679272" y="440429"/>
            <a:ext cx="756383" cy="856472"/>
            <a:chOff x="1379538" y="735534"/>
            <a:chExt cx="756383" cy="856472"/>
          </a:xfrm>
        </p:grpSpPr>
        <p:sp>
          <p:nvSpPr>
            <p:cNvPr id="19" name="矩形 18"/>
            <p:cNvSpPr/>
            <p:nvPr/>
          </p:nvSpPr>
          <p:spPr>
            <a:xfrm>
              <a:off x="1379538" y="735534"/>
              <a:ext cx="119478"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矩形 19"/>
            <p:cNvSpPr/>
            <p:nvPr/>
          </p:nvSpPr>
          <p:spPr>
            <a:xfrm>
              <a:off x="1574373" y="735534"/>
              <a:ext cx="36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矩形 20"/>
            <p:cNvSpPr/>
            <p:nvPr/>
          </p:nvSpPr>
          <p:spPr>
            <a:xfrm>
              <a:off x="1685730" y="735534"/>
              <a:ext cx="108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矩形 21"/>
            <p:cNvSpPr/>
            <p:nvPr/>
          </p:nvSpPr>
          <p:spPr>
            <a:xfrm>
              <a:off x="1869087" y="735534"/>
              <a:ext cx="119478"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矩形 22"/>
            <p:cNvSpPr/>
            <p:nvPr/>
          </p:nvSpPr>
          <p:spPr>
            <a:xfrm>
              <a:off x="2063921" y="735534"/>
              <a:ext cx="72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4" name="文本框 58"/>
          <p:cNvSpPr txBox="1"/>
          <p:nvPr/>
        </p:nvSpPr>
        <p:spPr>
          <a:xfrm>
            <a:off x="1541992" y="488897"/>
            <a:ext cx="5988192" cy="769441"/>
          </a:xfrm>
          <a:prstGeom prst="rect">
            <a:avLst/>
          </a:prstGeom>
          <a:noFill/>
        </p:spPr>
        <p:txBody>
          <a:bodyPr wrap="square" rtlCol="0">
            <a:spAutoFit/>
          </a:bodyPr>
          <a:lstStyle/>
          <a:p>
            <a:r>
              <a:rPr lang="zh-TW" altLang="en-US" sz="4400" b="1" dirty="0" smtClean="0">
                <a:solidFill>
                  <a:schemeClr val="accent5">
                    <a:lumMod val="75000"/>
                  </a:schemeClr>
                </a:solidFill>
                <a:latin typeface="微軟正黑體" panose="020B0604030504040204" pitchFamily="34" charset="-120"/>
                <a:ea typeface="微軟正黑體" panose="020B0604030504040204" pitchFamily="34" charset="-120"/>
              </a:rPr>
              <a:t>防止失竊</a:t>
            </a:r>
            <a:endParaRPr lang="zh-CN" altLang="en-US" sz="4400" b="1" dirty="0">
              <a:solidFill>
                <a:schemeClr val="accent5">
                  <a:lumMod val="75000"/>
                </a:schemeClr>
              </a:solidFill>
              <a:latin typeface="微軟正黑體" panose="020B0604030504040204" pitchFamily="34" charset="-120"/>
              <a:ea typeface="微軟正黑體" panose="020B0604030504040204" pitchFamily="34" charset="-120"/>
            </a:endParaRPr>
          </a:p>
        </p:txBody>
      </p:sp>
      <p:pic>
        <p:nvPicPr>
          <p:cNvPr id="4" name="圖片 3"/>
          <p:cNvPicPr>
            <a:picLocks noChangeAspect="1"/>
          </p:cNvPicPr>
          <p:nvPr/>
        </p:nvPicPr>
        <p:blipFill rotWithShape="1">
          <a:blip r:embed="rId2"/>
          <a:srcRect l="420" t="32035" r="-1" b="1571"/>
          <a:stretch/>
        </p:blipFill>
        <p:spPr>
          <a:xfrm>
            <a:off x="7586603" y="2636397"/>
            <a:ext cx="4145322" cy="3685146"/>
          </a:xfrm>
          <a:prstGeom prst="rect">
            <a:avLst/>
          </a:prstGeom>
          <a:ln>
            <a:solidFill>
              <a:schemeClr val="tx1"/>
            </a:solidFill>
          </a:ln>
        </p:spPr>
      </p:pic>
      <p:pic>
        <p:nvPicPr>
          <p:cNvPr id="6" name="圖片 5"/>
          <p:cNvPicPr>
            <a:picLocks noChangeAspect="1"/>
          </p:cNvPicPr>
          <p:nvPr/>
        </p:nvPicPr>
        <p:blipFill rotWithShape="1">
          <a:blip r:embed="rId3"/>
          <a:srcRect l="27143" t="26551"/>
          <a:stretch/>
        </p:blipFill>
        <p:spPr>
          <a:xfrm>
            <a:off x="2840850" y="2904851"/>
            <a:ext cx="4163786" cy="3148239"/>
          </a:xfrm>
          <a:prstGeom prst="rect">
            <a:avLst/>
          </a:prstGeom>
          <a:ln>
            <a:solidFill>
              <a:schemeClr val="tx1"/>
            </a:solidFill>
          </a:ln>
        </p:spPr>
      </p:pic>
      <p:grpSp>
        <p:nvGrpSpPr>
          <p:cNvPr id="25" name="组合 6"/>
          <p:cNvGrpSpPr/>
          <p:nvPr/>
        </p:nvGrpSpPr>
        <p:grpSpPr>
          <a:xfrm>
            <a:off x="825100" y="1471069"/>
            <a:ext cx="1433783" cy="1433782"/>
            <a:chOff x="3597449" y="985459"/>
            <a:chExt cx="1870247" cy="1870246"/>
          </a:xfrm>
        </p:grpSpPr>
        <p:sp>
          <p:nvSpPr>
            <p:cNvPr id="26" name="菱形 25"/>
            <p:cNvSpPr/>
            <p:nvPr/>
          </p:nvSpPr>
          <p:spPr>
            <a:xfrm>
              <a:off x="3597450" y="985459"/>
              <a:ext cx="1870246" cy="1870246"/>
            </a:xfrm>
            <a:prstGeom prst="diamond">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7" name="文本框 4"/>
            <p:cNvSpPr txBox="1"/>
            <p:nvPr/>
          </p:nvSpPr>
          <p:spPr>
            <a:xfrm>
              <a:off x="3908226" y="1628194"/>
              <a:ext cx="1248693" cy="584775"/>
            </a:xfrm>
            <a:prstGeom prst="rect">
              <a:avLst/>
            </a:prstGeom>
            <a:noFill/>
          </p:spPr>
          <p:txBody>
            <a:bodyPr wrap="square" rtlCol="0">
              <a:spAutoFit/>
            </a:bodyPr>
            <a:lstStyle/>
            <a:p>
              <a:pPr algn="ctr"/>
              <a:r>
                <a:rPr lang="en-US" altLang="zh-CN" sz="3200" dirty="0" smtClean="0">
                  <a:solidFill>
                    <a:schemeClr val="bg1"/>
                  </a:solidFill>
                </a:rPr>
                <a:t>1</a:t>
              </a:r>
              <a:endParaRPr lang="zh-CN" altLang="en-US" sz="3200" dirty="0">
                <a:solidFill>
                  <a:schemeClr val="bg1"/>
                </a:solidFill>
              </a:endParaRPr>
            </a:p>
          </p:txBody>
        </p:sp>
        <p:sp>
          <p:nvSpPr>
            <p:cNvPr id="28" name="任意多边形 22"/>
            <p:cNvSpPr/>
            <p:nvPr/>
          </p:nvSpPr>
          <p:spPr>
            <a:xfrm>
              <a:off x="5173588" y="1626474"/>
              <a:ext cx="294108" cy="588216"/>
            </a:xfrm>
            <a:custGeom>
              <a:avLst/>
              <a:gdLst>
                <a:gd name="connsiteX0" fmla="*/ 0 w 294108"/>
                <a:gd name="connsiteY0" fmla="*/ 0 h 588216"/>
                <a:gd name="connsiteX1" fmla="*/ 294108 w 294108"/>
                <a:gd name="connsiteY1" fmla="*/ 294108 h 588216"/>
                <a:gd name="connsiteX2" fmla="*/ 0 w 294108"/>
                <a:gd name="connsiteY2" fmla="*/ 588216 h 588216"/>
              </a:gdLst>
              <a:ahLst/>
              <a:cxnLst>
                <a:cxn ang="0">
                  <a:pos x="connsiteX0" y="connsiteY0"/>
                </a:cxn>
                <a:cxn ang="0">
                  <a:pos x="connsiteX1" y="connsiteY1"/>
                </a:cxn>
                <a:cxn ang="0">
                  <a:pos x="connsiteX2" y="connsiteY2"/>
                </a:cxn>
              </a:cxnLst>
              <a:rect l="l" t="t" r="r" b="b"/>
              <a:pathLst>
                <a:path w="294108" h="588216">
                  <a:moveTo>
                    <a:pt x="0" y="0"/>
                  </a:moveTo>
                  <a:lnTo>
                    <a:pt x="294108" y="294108"/>
                  </a:lnTo>
                  <a:lnTo>
                    <a:pt x="0" y="588216"/>
                  </a:lnTo>
                  <a:close/>
                </a:path>
              </a:pathLst>
            </a:custGeom>
            <a:solidFill>
              <a:srgbClr val="7B9C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9" name="任意多边形 23"/>
            <p:cNvSpPr/>
            <p:nvPr/>
          </p:nvSpPr>
          <p:spPr>
            <a:xfrm flipH="1">
              <a:off x="3597449" y="1626474"/>
              <a:ext cx="294108" cy="588216"/>
            </a:xfrm>
            <a:custGeom>
              <a:avLst/>
              <a:gdLst>
                <a:gd name="connsiteX0" fmla="*/ 0 w 294108"/>
                <a:gd name="connsiteY0" fmla="*/ 0 h 588216"/>
                <a:gd name="connsiteX1" fmla="*/ 294108 w 294108"/>
                <a:gd name="connsiteY1" fmla="*/ 294108 h 588216"/>
                <a:gd name="connsiteX2" fmla="*/ 0 w 294108"/>
                <a:gd name="connsiteY2" fmla="*/ 588216 h 588216"/>
              </a:gdLst>
              <a:ahLst/>
              <a:cxnLst>
                <a:cxn ang="0">
                  <a:pos x="connsiteX0" y="connsiteY0"/>
                </a:cxn>
                <a:cxn ang="0">
                  <a:pos x="connsiteX1" y="connsiteY1"/>
                </a:cxn>
                <a:cxn ang="0">
                  <a:pos x="connsiteX2" y="connsiteY2"/>
                </a:cxn>
              </a:cxnLst>
              <a:rect l="l" t="t" r="r" b="b"/>
              <a:pathLst>
                <a:path w="294108" h="588216">
                  <a:moveTo>
                    <a:pt x="0" y="0"/>
                  </a:moveTo>
                  <a:lnTo>
                    <a:pt x="294108" y="294108"/>
                  </a:lnTo>
                  <a:lnTo>
                    <a:pt x="0" y="588216"/>
                  </a:lnTo>
                  <a:close/>
                </a:path>
              </a:pathLst>
            </a:custGeom>
            <a:solidFill>
              <a:srgbClr val="7B9C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30" name="文本框 7"/>
          <p:cNvSpPr txBox="1"/>
          <p:nvPr/>
        </p:nvSpPr>
        <p:spPr>
          <a:xfrm>
            <a:off x="2152546" y="1895573"/>
            <a:ext cx="4226655" cy="584775"/>
          </a:xfrm>
          <a:prstGeom prst="rect">
            <a:avLst/>
          </a:prstGeom>
          <a:noFill/>
        </p:spPr>
        <p:txBody>
          <a:bodyPr wrap="square" rtlCol="0">
            <a:spAutoFit/>
          </a:bodyPr>
          <a:lstStyle/>
          <a:p>
            <a:pPr algn="ctr"/>
            <a:r>
              <a:rPr lang="zh-TW" altLang="en-US" sz="3200" dirty="0" smtClean="0">
                <a:solidFill>
                  <a:srgbClr val="2F5597"/>
                </a:solidFill>
                <a:latin typeface="微軟正黑體" panose="020B0604030504040204" pitchFamily="34" charset="-120"/>
                <a:ea typeface="微軟正黑體" panose="020B0604030504040204" pitchFamily="34" charset="-120"/>
              </a:rPr>
              <a:t>造型特殊，辨識度高</a:t>
            </a:r>
            <a:endParaRPr lang="zh-CN" altLang="en-US" sz="3200" dirty="0">
              <a:solidFill>
                <a:srgbClr val="2F5597"/>
              </a:solidFill>
              <a:latin typeface="微軟正黑體" panose="020B0604030504040204" pitchFamily="34" charset="-120"/>
              <a:ea typeface="微軟正黑體" panose="020B0604030504040204" pitchFamily="34" charset="-120"/>
            </a:endParaRPr>
          </a:p>
        </p:txBody>
      </p:sp>
      <p:grpSp>
        <p:nvGrpSpPr>
          <p:cNvPr id="13" name="群組 12"/>
          <p:cNvGrpSpPr/>
          <p:nvPr/>
        </p:nvGrpSpPr>
        <p:grpSpPr>
          <a:xfrm>
            <a:off x="6860600" y="1042344"/>
            <a:ext cx="3467616" cy="4182799"/>
            <a:chOff x="6860600" y="1042344"/>
            <a:chExt cx="3467616" cy="4182799"/>
          </a:xfrm>
        </p:grpSpPr>
        <p:sp>
          <p:nvSpPr>
            <p:cNvPr id="7" name="橢圓 6"/>
            <p:cNvSpPr/>
            <p:nvPr/>
          </p:nvSpPr>
          <p:spPr>
            <a:xfrm>
              <a:off x="7242629" y="3817257"/>
              <a:ext cx="2830285" cy="140788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11" name="向上箭號 10"/>
            <p:cNvSpPr/>
            <p:nvPr/>
          </p:nvSpPr>
          <p:spPr>
            <a:xfrm>
              <a:off x="7961085" y="1669143"/>
              <a:ext cx="1393371" cy="2136660"/>
            </a:xfrm>
            <a:prstGeom prst="upArrow">
              <a:avLst>
                <a:gd name="adj1" fmla="val 31250"/>
                <a:gd name="adj2"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12" name="文字方塊 11"/>
            <p:cNvSpPr txBox="1"/>
            <p:nvPr/>
          </p:nvSpPr>
          <p:spPr>
            <a:xfrm>
              <a:off x="6860600" y="1042344"/>
              <a:ext cx="3467616" cy="584775"/>
            </a:xfrm>
            <a:prstGeom prst="rect">
              <a:avLst/>
            </a:prstGeom>
            <a:noFill/>
          </p:spPr>
          <p:txBody>
            <a:bodyPr wrap="none" rtlCol="0">
              <a:spAutoFit/>
            </a:bodyPr>
            <a:lstStyle/>
            <a:p>
              <a:pPr algn="ctr"/>
              <a:r>
                <a:rPr lang="zh-TW" altLang="en-US" sz="3200" dirty="0" smtClean="0">
                  <a:solidFill>
                    <a:srgbClr val="FF0000"/>
                  </a:solidFill>
                  <a:latin typeface="微軟正黑體" panose="020B0604030504040204" pitchFamily="34" charset="-120"/>
                  <a:ea typeface="微軟正黑體" panose="020B0604030504040204" pitchFamily="34" charset="-120"/>
                </a:rPr>
                <a:t>高雄市公共腳踏</a:t>
              </a:r>
              <a:r>
                <a:rPr lang="zh-TW" altLang="en-US" sz="3200" dirty="0">
                  <a:solidFill>
                    <a:srgbClr val="FF0000"/>
                  </a:solidFill>
                  <a:latin typeface="微軟正黑體" panose="020B0604030504040204" pitchFamily="34" charset="-120"/>
                  <a:ea typeface="微軟正黑體" panose="020B0604030504040204" pitchFamily="34" charset="-120"/>
                </a:rPr>
                <a:t>車</a:t>
              </a:r>
              <a:endParaRPr lang="zh-TW" altLang="en-US" sz="3200" dirty="0" smtClean="0">
                <a:solidFill>
                  <a:srgbClr val="FF0000"/>
                </a:solidFill>
                <a:latin typeface="微軟正黑體" panose="020B0604030504040204" pitchFamily="34" charset="-120"/>
                <a:ea typeface="微軟正黑體" panose="020B0604030504040204" pitchFamily="34" charset="-120"/>
              </a:endParaRPr>
            </a:p>
          </p:txBody>
        </p:sp>
      </p:grpSp>
      <p:sp>
        <p:nvSpPr>
          <p:cNvPr id="31" name="文字方塊 30"/>
          <p:cNvSpPr txBox="1"/>
          <p:nvPr/>
        </p:nvSpPr>
        <p:spPr>
          <a:xfrm>
            <a:off x="4405462" y="6426444"/>
            <a:ext cx="6829114" cy="369332"/>
          </a:xfrm>
          <a:prstGeom prst="rect">
            <a:avLst/>
          </a:prstGeom>
          <a:noFill/>
        </p:spPr>
        <p:txBody>
          <a:bodyPr wrap="none" rtlCol="0">
            <a:spAutoFit/>
          </a:bodyPr>
          <a:lstStyle/>
          <a:p>
            <a:pPr algn="ctr"/>
            <a:r>
              <a:rPr lang="zh-TW" altLang="en-US" dirty="0" smtClean="0">
                <a:solidFill>
                  <a:srgbClr val="2F5597"/>
                </a:solidFill>
              </a:rPr>
              <a:t>圖片來源：</a:t>
            </a:r>
            <a:r>
              <a:rPr lang="en-US" altLang="zh-TW" dirty="0">
                <a:latin typeface="微軟正黑體" panose="020B0604030504040204" pitchFamily="34" charset="-120"/>
                <a:ea typeface="微軟正黑體" panose="020B0604030504040204" pitchFamily="34" charset="-120"/>
                <a:hlinkClick r:id="rId4"/>
              </a:rPr>
              <a:t> https://suzu5200.pixnet.net/blog/post/276092606</a:t>
            </a:r>
            <a:endParaRPr lang="zh-TW" altLang="en-US" dirty="0" smtClean="0">
              <a:solidFill>
                <a:srgbClr val="2F5597"/>
              </a:solidFill>
            </a:endParaRPr>
          </a:p>
        </p:txBody>
      </p:sp>
    </p:spTree>
    <p:extLst>
      <p:ext uri="{BB962C8B-B14F-4D97-AF65-F5344CB8AC3E}">
        <p14:creationId xmlns:p14="http://schemas.microsoft.com/office/powerpoint/2010/main" val="3257301050"/>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64"/>
          <p:cNvGrpSpPr/>
          <p:nvPr/>
        </p:nvGrpSpPr>
        <p:grpSpPr>
          <a:xfrm>
            <a:off x="679272" y="440429"/>
            <a:ext cx="756383" cy="856472"/>
            <a:chOff x="1379538" y="735534"/>
            <a:chExt cx="756383" cy="856472"/>
          </a:xfrm>
        </p:grpSpPr>
        <p:sp>
          <p:nvSpPr>
            <p:cNvPr id="19" name="矩形 18"/>
            <p:cNvSpPr/>
            <p:nvPr/>
          </p:nvSpPr>
          <p:spPr>
            <a:xfrm>
              <a:off x="1379538" y="735534"/>
              <a:ext cx="119478"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矩形 19"/>
            <p:cNvSpPr/>
            <p:nvPr/>
          </p:nvSpPr>
          <p:spPr>
            <a:xfrm>
              <a:off x="1574373" y="735534"/>
              <a:ext cx="36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矩形 20"/>
            <p:cNvSpPr/>
            <p:nvPr/>
          </p:nvSpPr>
          <p:spPr>
            <a:xfrm>
              <a:off x="1685730" y="735534"/>
              <a:ext cx="108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矩形 21"/>
            <p:cNvSpPr/>
            <p:nvPr/>
          </p:nvSpPr>
          <p:spPr>
            <a:xfrm>
              <a:off x="1869087" y="735534"/>
              <a:ext cx="119478"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矩形 22"/>
            <p:cNvSpPr/>
            <p:nvPr/>
          </p:nvSpPr>
          <p:spPr>
            <a:xfrm>
              <a:off x="2063921" y="735534"/>
              <a:ext cx="72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4" name="文本框 58"/>
          <p:cNvSpPr txBox="1"/>
          <p:nvPr/>
        </p:nvSpPr>
        <p:spPr>
          <a:xfrm>
            <a:off x="1541992" y="488897"/>
            <a:ext cx="5988192" cy="769441"/>
          </a:xfrm>
          <a:prstGeom prst="rect">
            <a:avLst/>
          </a:prstGeom>
          <a:noFill/>
        </p:spPr>
        <p:txBody>
          <a:bodyPr wrap="square" rtlCol="0">
            <a:spAutoFit/>
          </a:bodyPr>
          <a:lstStyle/>
          <a:p>
            <a:r>
              <a:rPr lang="zh-TW" altLang="en-US" sz="4400" b="1" dirty="0" smtClean="0">
                <a:solidFill>
                  <a:schemeClr val="accent5">
                    <a:lumMod val="75000"/>
                  </a:schemeClr>
                </a:solidFill>
                <a:latin typeface="微軟正黑體" panose="020B0604030504040204" pitchFamily="34" charset="-120"/>
                <a:ea typeface="微軟正黑體" panose="020B0604030504040204" pitchFamily="34" charset="-120"/>
              </a:rPr>
              <a:t>防止失竊（</a:t>
            </a:r>
            <a:r>
              <a:rPr lang="zh-TW" altLang="en-US" sz="4400" b="1" dirty="0">
                <a:solidFill>
                  <a:schemeClr val="accent5">
                    <a:lumMod val="75000"/>
                  </a:schemeClr>
                </a:solidFill>
                <a:latin typeface="微軟正黑體" panose="020B0604030504040204" pitchFamily="34" charset="-120"/>
                <a:ea typeface="微軟正黑體" panose="020B0604030504040204" pitchFamily="34" charset="-120"/>
              </a:rPr>
              <a:t>續</a:t>
            </a:r>
            <a:r>
              <a:rPr lang="zh-TW" altLang="en-US" sz="4400" b="1" dirty="0" smtClean="0">
                <a:solidFill>
                  <a:schemeClr val="accent5">
                    <a:lumMod val="75000"/>
                  </a:schemeClr>
                </a:solidFill>
                <a:latin typeface="微軟正黑體" panose="020B0604030504040204" pitchFamily="34" charset="-120"/>
                <a:ea typeface="微軟正黑體" panose="020B0604030504040204" pitchFamily="34" charset="-120"/>
              </a:rPr>
              <a:t>）</a:t>
            </a:r>
            <a:endParaRPr lang="zh-CN" altLang="en-US" sz="4400" b="1" dirty="0">
              <a:solidFill>
                <a:schemeClr val="accent5">
                  <a:lumMod val="75000"/>
                </a:schemeClr>
              </a:solidFill>
              <a:latin typeface="微軟正黑體" panose="020B0604030504040204" pitchFamily="34" charset="-120"/>
              <a:ea typeface="微軟正黑體" panose="020B0604030504040204" pitchFamily="34" charset="-120"/>
            </a:endParaRPr>
          </a:p>
        </p:txBody>
      </p:sp>
      <p:grpSp>
        <p:nvGrpSpPr>
          <p:cNvPr id="25" name="组合 6"/>
          <p:cNvGrpSpPr/>
          <p:nvPr/>
        </p:nvGrpSpPr>
        <p:grpSpPr>
          <a:xfrm>
            <a:off x="718763" y="1888853"/>
            <a:ext cx="1433783" cy="1433782"/>
            <a:chOff x="3597449" y="985459"/>
            <a:chExt cx="1870247" cy="1870246"/>
          </a:xfrm>
        </p:grpSpPr>
        <p:sp>
          <p:nvSpPr>
            <p:cNvPr id="26" name="菱形 25"/>
            <p:cNvSpPr/>
            <p:nvPr/>
          </p:nvSpPr>
          <p:spPr>
            <a:xfrm>
              <a:off x="3597450" y="985459"/>
              <a:ext cx="1870246" cy="1870246"/>
            </a:xfrm>
            <a:prstGeom prst="diamond">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7" name="文本框 4"/>
            <p:cNvSpPr txBox="1"/>
            <p:nvPr/>
          </p:nvSpPr>
          <p:spPr>
            <a:xfrm>
              <a:off x="3908226" y="1628194"/>
              <a:ext cx="1248694" cy="762789"/>
            </a:xfrm>
            <a:prstGeom prst="rect">
              <a:avLst/>
            </a:prstGeom>
            <a:noFill/>
          </p:spPr>
          <p:txBody>
            <a:bodyPr wrap="square" rtlCol="0">
              <a:spAutoFit/>
            </a:bodyPr>
            <a:lstStyle/>
            <a:p>
              <a:pPr algn="ctr"/>
              <a:r>
                <a:rPr lang="en-US" altLang="zh-TW" sz="3200" dirty="0">
                  <a:solidFill>
                    <a:schemeClr val="bg1"/>
                  </a:solidFill>
                </a:rPr>
                <a:t>2</a:t>
              </a:r>
              <a:endParaRPr lang="zh-CN" altLang="en-US" sz="3200" dirty="0">
                <a:solidFill>
                  <a:schemeClr val="bg1"/>
                </a:solidFill>
              </a:endParaRPr>
            </a:p>
          </p:txBody>
        </p:sp>
        <p:sp>
          <p:nvSpPr>
            <p:cNvPr id="28" name="任意多边形 22"/>
            <p:cNvSpPr/>
            <p:nvPr/>
          </p:nvSpPr>
          <p:spPr>
            <a:xfrm>
              <a:off x="5173588" y="1626474"/>
              <a:ext cx="294108" cy="588216"/>
            </a:xfrm>
            <a:custGeom>
              <a:avLst/>
              <a:gdLst>
                <a:gd name="connsiteX0" fmla="*/ 0 w 294108"/>
                <a:gd name="connsiteY0" fmla="*/ 0 h 588216"/>
                <a:gd name="connsiteX1" fmla="*/ 294108 w 294108"/>
                <a:gd name="connsiteY1" fmla="*/ 294108 h 588216"/>
                <a:gd name="connsiteX2" fmla="*/ 0 w 294108"/>
                <a:gd name="connsiteY2" fmla="*/ 588216 h 588216"/>
              </a:gdLst>
              <a:ahLst/>
              <a:cxnLst>
                <a:cxn ang="0">
                  <a:pos x="connsiteX0" y="connsiteY0"/>
                </a:cxn>
                <a:cxn ang="0">
                  <a:pos x="connsiteX1" y="connsiteY1"/>
                </a:cxn>
                <a:cxn ang="0">
                  <a:pos x="connsiteX2" y="connsiteY2"/>
                </a:cxn>
              </a:cxnLst>
              <a:rect l="l" t="t" r="r" b="b"/>
              <a:pathLst>
                <a:path w="294108" h="588216">
                  <a:moveTo>
                    <a:pt x="0" y="0"/>
                  </a:moveTo>
                  <a:lnTo>
                    <a:pt x="294108" y="294108"/>
                  </a:lnTo>
                  <a:lnTo>
                    <a:pt x="0" y="588216"/>
                  </a:lnTo>
                  <a:close/>
                </a:path>
              </a:pathLst>
            </a:custGeom>
            <a:solidFill>
              <a:srgbClr val="7B9C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9" name="任意多边形 23"/>
            <p:cNvSpPr/>
            <p:nvPr/>
          </p:nvSpPr>
          <p:spPr>
            <a:xfrm flipH="1">
              <a:off x="3597449" y="1626474"/>
              <a:ext cx="294108" cy="588216"/>
            </a:xfrm>
            <a:custGeom>
              <a:avLst/>
              <a:gdLst>
                <a:gd name="connsiteX0" fmla="*/ 0 w 294108"/>
                <a:gd name="connsiteY0" fmla="*/ 0 h 588216"/>
                <a:gd name="connsiteX1" fmla="*/ 294108 w 294108"/>
                <a:gd name="connsiteY1" fmla="*/ 294108 h 588216"/>
                <a:gd name="connsiteX2" fmla="*/ 0 w 294108"/>
                <a:gd name="connsiteY2" fmla="*/ 588216 h 588216"/>
              </a:gdLst>
              <a:ahLst/>
              <a:cxnLst>
                <a:cxn ang="0">
                  <a:pos x="connsiteX0" y="connsiteY0"/>
                </a:cxn>
                <a:cxn ang="0">
                  <a:pos x="connsiteX1" y="connsiteY1"/>
                </a:cxn>
                <a:cxn ang="0">
                  <a:pos x="connsiteX2" y="connsiteY2"/>
                </a:cxn>
              </a:cxnLst>
              <a:rect l="l" t="t" r="r" b="b"/>
              <a:pathLst>
                <a:path w="294108" h="588216">
                  <a:moveTo>
                    <a:pt x="0" y="0"/>
                  </a:moveTo>
                  <a:lnTo>
                    <a:pt x="294108" y="294108"/>
                  </a:lnTo>
                  <a:lnTo>
                    <a:pt x="0" y="588216"/>
                  </a:lnTo>
                  <a:close/>
                </a:path>
              </a:pathLst>
            </a:custGeom>
            <a:solidFill>
              <a:srgbClr val="7B9C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30" name="文本框 7"/>
          <p:cNvSpPr txBox="1"/>
          <p:nvPr/>
        </p:nvSpPr>
        <p:spPr>
          <a:xfrm>
            <a:off x="2390795" y="2135369"/>
            <a:ext cx="3160761" cy="1077218"/>
          </a:xfrm>
          <a:prstGeom prst="rect">
            <a:avLst/>
          </a:prstGeom>
          <a:noFill/>
        </p:spPr>
        <p:txBody>
          <a:bodyPr wrap="square" rtlCol="0">
            <a:spAutoFit/>
          </a:bodyPr>
          <a:lstStyle/>
          <a:p>
            <a:r>
              <a:rPr lang="zh-TW" altLang="en-US" sz="3200" dirty="0" smtClean="0">
                <a:solidFill>
                  <a:srgbClr val="2F5597"/>
                </a:solidFill>
                <a:latin typeface="微軟正黑體" panose="020B0604030504040204" pitchFamily="34" charset="-120"/>
                <a:ea typeface="微軟正黑體" panose="020B0604030504040204" pitchFamily="34" charset="-120"/>
              </a:rPr>
              <a:t>偷竊後沒多久，就會棄置路邊</a:t>
            </a:r>
            <a:endParaRPr lang="zh-CN" altLang="en-US" sz="3200" dirty="0">
              <a:solidFill>
                <a:srgbClr val="2F5597"/>
              </a:solidFill>
              <a:latin typeface="微軟正黑體" panose="020B0604030504040204" pitchFamily="34" charset="-120"/>
              <a:ea typeface="微軟正黑體" panose="020B0604030504040204" pitchFamily="34" charset="-120"/>
            </a:endParaRPr>
          </a:p>
        </p:txBody>
      </p:sp>
      <p:grpSp>
        <p:nvGrpSpPr>
          <p:cNvPr id="31" name="组合 6"/>
          <p:cNvGrpSpPr/>
          <p:nvPr/>
        </p:nvGrpSpPr>
        <p:grpSpPr>
          <a:xfrm>
            <a:off x="3074036" y="4491498"/>
            <a:ext cx="1433783" cy="1433782"/>
            <a:chOff x="3597449" y="985459"/>
            <a:chExt cx="1870247" cy="1870246"/>
          </a:xfrm>
        </p:grpSpPr>
        <p:sp>
          <p:nvSpPr>
            <p:cNvPr id="32" name="菱形 31"/>
            <p:cNvSpPr/>
            <p:nvPr/>
          </p:nvSpPr>
          <p:spPr>
            <a:xfrm>
              <a:off x="3597450" y="985459"/>
              <a:ext cx="1870246" cy="1870246"/>
            </a:xfrm>
            <a:prstGeom prst="diamond">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文本框 4"/>
            <p:cNvSpPr txBox="1"/>
            <p:nvPr/>
          </p:nvSpPr>
          <p:spPr>
            <a:xfrm>
              <a:off x="3908226" y="1628194"/>
              <a:ext cx="1248694" cy="762789"/>
            </a:xfrm>
            <a:prstGeom prst="rect">
              <a:avLst/>
            </a:prstGeom>
            <a:noFill/>
          </p:spPr>
          <p:txBody>
            <a:bodyPr wrap="square" rtlCol="0">
              <a:spAutoFit/>
            </a:bodyPr>
            <a:lstStyle/>
            <a:p>
              <a:pPr algn="ctr"/>
              <a:r>
                <a:rPr lang="en-US" altLang="zh-TW" sz="3200" dirty="0" smtClean="0">
                  <a:solidFill>
                    <a:schemeClr val="bg1"/>
                  </a:solidFill>
                </a:rPr>
                <a:t>3</a:t>
              </a:r>
              <a:endParaRPr lang="zh-CN" altLang="en-US" sz="3200" dirty="0">
                <a:solidFill>
                  <a:schemeClr val="bg1"/>
                </a:solidFill>
              </a:endParaRPr>
            </a:p>
          </p:txBody>
        </p:sp>
        <p:sp>
          <p:nvSpPr>
            <p:cNvPr id="34" name="任意多边形 22"/>
            <p:cNvSpPr/>
            <p:nvPr/>
          </p:nvSpPr>
          <p:spPr>
            <a:xfrm>
              <a:off x="5173588" y="1626474"/>
              <a:ext cx="294108" cy="588216"/>
            </a:xfrm>
            <a:custGeom>
              <a:avLst/>
              <a:gdLst>
                <a:gd name="connsiteX0" fmla="*/ 0 w 294108"/>
                <a:gd name="connsiteY0" fmla="*/ 0 h 588216"/>
                <a:gd name="connsiteX1" fmla="*/ 294108 w 294108"/>
                <a:gd name="connsiteY1" fmla="*/ 294108 h 588216"/>
                <a:gd name="connsiteX2" fmla="*/ 0 w 294108"/>
                <a:gd name="connsiteY2" fmla="*/ 588216 h 588216"/>
              </a:gdLst>
              <a:ahLst/>
              <a:cxnLst>
                <a:cxn ang="0">
                  <a:pos x="connsiteX0" y="connsiteY0"/>
                </a:cxn>
                <a:cxn ang="0">
                  <a:pos x="connsiteX1" y="connsiteY1"/>
                </a:cxn>
                <a:cxn ang="0">
                  <a:pos x="connsiteX2" y="connsiteY2"/>
                </a:cxn>
              </a:cxnLst>
              <a:rect l="l" t="t" r="r" b="b"/>
              <a:pathLst>
                <a:path w="294108" h="588216">
                  <a:moveTo>
                    <a:pt x="0" y="0"/>
                  </a:moveTo>
                  <a:lnTo>
                    <a:pt x="294108" y="294108"/>
                  </a:lnTo>
                  <a:lnTo>
                    <a:pt x="0" y="588216"/>
                  </a:lnTo>
                  <a:close/>
                </a:path>
              </a:pathLst>
            </a:custGeom>
            <a:solidFill>
              <a:srgbClr val="7B9C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5" name="任意多边形 23"/>
            <p:cNvSpPr/>
            <p:nvPr/>
          </p:nvSpPr>
          <p:spPr>
            <a:xfrm flipH="1">
              <a:off x="3597449" y="1626474"/>
              <a:ext cx="294108" cy="588216"/>
            </a:xfrm>
            <a:custGeom>
              <a:avLst/>
              <a:gdLst>
                <a:gd name="connsiteX0" fmla="*/ 0 w 294108"/>
                <a:gd name="connsiteY0" fmla="*/ 0 h 588216"/>
                <a:gd name="connsiteX1" fmla="*/ 294108 w 294108"/>
                <a:gd name="connsiteY1" fmla="*/ 294108 h 588216"/>
                <a:gd name="connsiteX2" fmla="*/ 0 w 294108"/>
                <a:gd name="connsiteY2" fmla="*/ 588216 h 588216"/>
              </a:gdLst>
              <a:ahLst/>
              <a:cxnLst>
                <a:cxn ang="0">
                  <a:pos x="connsiteX0" y="connsiteY0"/>
                </a:cxn>
                <a:cxn ang="0">
                  <a:pos x="connsiteX1" y="connsiteY1"/>
                </a:cxn>
                <a:cxn ang="0">
                  <a:pos x="connsiteX2" y="connsiteY2"/>
                </a:cxn>
              </a:cxnLst>
              <a:rect l="l" t="t" r="r" b="b"/>
              <a:pathLst>
                <a:path w="294108" h="588216">
                  <a:moveTo>
                    <a:pt x="0" y="0"/>
                  </a:moveTo>
                  <a:lnTo>
                    <a:pt x="294108" y="294108"/>
                  </a:lnTo>
                  <a:lnTo>
                    <a:pt x="0" y="588216"/>
                  </a:lnTo>
                  <a:close/>
                </a:path>
              </a:pathLst>
            </a:custGeom>
            <a:solidFill>
              <a:srgbClr val="7B9C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36" name="文本框 7"/>
          <p:cNvSpPr txBox="1"/>
          <p:nvPr/>
        </p:nvSpPr>
        <p:spPr>
          <a:xfrm>
            <a:off x="4891308" y="4916001"/>
            <a:ext cx="4226655" cy="584775"/>
          </a:xfrm>
          <a:prstGeom prst="rect">
            <a:avLst/>
          </a:prstGeom>
          <a:noFill/>
        </p:spPr>
        <p:txBody>
          <a:bodyPr wrap="square" rtlCol="0">
            <a:spAutoFit/>
          </a:bodyPr>
          <a:lstStyle/>
          <a:p>
            <a:r>
              <a:rPr lang="zh-TW" altLang="en-US" sz="3200" dirty="0" smtClean="0">
                <a:solidFill>
                  <a:srgbClr val="2F5597"/>
                </a:solidFill>
                <a:latin typeface="微軟正黑體" panose="020B0604030504040204" pitchFamily="34" charset="-120"/>
                <a:ea typeface="微軟正黑體" panose="020B0604030504040204" pitchFamily="34" charset="-120"/>
              </a:rPr>
              <a:t>站點皆設有監視器</a:t>
            </a:r>
            <a:endParaRPr lang="zh-CN" altLang="en-US" sz="3200" dirty="0">
              <a:solidFill>
                <a:srgbClr val="2F5597"/>
              </a:solidFill>
              <a:latin typeface="微軟正黑體" panose="020B0604030504040204" pitchFamily="34" charset="-120"/>
              <a:ea typeface="微軟正黑體" panose="020B0604030504040204" pitchFamily="34" charset="-120"/>
            </a:endParaRPr>
          </a:p>
        </p:txBody>
      </p:sp>
      <p:pic>
        <p:nvPicPr>
          <p:cNvPr id="5" name="圖片 4"/>
          <p:cNvPicPr>
            <a:picLocks noChangeAspect="1"/>
          </p:cNvPicPr>
          <p:nvPr/>
        </p:nvPicPr>
        <p:blipFill>
          <a:blip r:embed="rId2">
            <a:extLst>
              <a:ext uri="{BEBA8EAE-BF5A-486C-A8C5-ECC9F3942E4B}">
                <a14:imgProps xmlns:a14="http://schemas.microsoft.com/office/drawing/2010/main">
                  <a14:imgLayer r:embed="rId3">
                    <a14:imgEffect>
                      <a14:backgroundRemoval t="2778" b="89815" l="9829" r="89744"/>
                    </a14:imgEffect>
                  </a14:imgLayer>
                </a14:imgProps>
              </a:ext>
            </a:extLst>
          </a:blip>
          <a:stretch>
            <a:fillRect/>
          </a:stretch>
        </p:blipFill>
        <p:spPr>
          <a:xfrm>
            <a:off x="8228291" y="4303835"/>
            <a:ext cx="2419023" cy="2232944"/>
          </a:xfrm>
          <a:prstGeom prst="rect">
            <a:avLst/>
          </a:prstGeom>
        </p:spPr>
      </p:pic>
      <p:pic>
        <p:nvPicPr>
          <p:cNvPr id="1026" name="Picture 2" descr="「c bike丟棄」的圖片搜尋結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4269" y="1435479"/>
            <a:ext cx="4599866" cy="279530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橢圓 7"/>
          <p:cNvSpPr/>
          <p:nvPr/>
        </p:nvSpPr>
        <p:spPr>
          <a:xfrm>
            <a:off x="8119705" y="1471795"/>
            <a:ext cx="2330580" cy="219409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37" name="文字方塊 36"/>
          <p:cNvSpPr txBox="1"/>
          <p:nvPr/>
        </p:nvSpPr>
        <p:spPr>
          <a:xfrm>
            <a:off x="2846285" y="6488668"/>
            <a:ext cx="8316700" cy="369332"/>
          </a:xfrm>
          <a:prstGeom prst="rect">
            <a:avLst/>
          </a:prstGeom>
          <a:noFill/>
        </p:spPr>
        <p:txBody>
          <a:bodyPr wrap="none" rtlCol="0">
            <a:spAutoFit/>
          </a:bodyPr>
          <a:lstStyle/>
          <a:p>
            <a:pPr algn="ctr"/>
            <a:r>
              <a:rPr lang="zh-TW" altLang="en-US" dirty="0" smtClean="0">
                <a:solidFill>
                  <a:schemeClr val="bg1"/>
                </a:solidFill>
              </a:rPr>
              <a:t>圖片來源</a:t>
            </a:r>
            <a:r>
              <a:rPr lang="zh-TW" altLang="en-US" dirty="0" smtClean="0">
                <a:solidFill>
                  <a:schemeClr val="bg1"/>
                </a:solidFill>
                <a:latin typeface="微軟正黑體" panose="020B0604030504040204" pitchFamily="34" charset="-120"/>
                <a:ea typeface="微軟正黑體" panose="020B0604030504040204" pitchFamily="34" charset="-120"/>
              </a:rPr>
              <a:t>：</a:t>
            </a:r>
            <a:r>
              <a:rPr lang="en-US" altLang="zh-TW" dirty="0">
                <a:solidFill>
                  <a:schemeClr val="bg1"/>
                </a:solidFill>
                <a:latin typeface="微軟正黑體" panose="020B0604030504040204" pitchFamily="34" charset="-120"/>
                <a:ea typeface="微軟正黑體" panose="020B0604030504040204" pitchFamily="34" charset="-120"/>
                <a:hlinkClick r:id="rId5"/>
              </a:rPr>
              <a:t> </a:t>
            </a:r>
            <a:r>
              <a:rPr lang="en-US" altLang="zh-TW" dirty="0">
                <a:latin typeface="微軟正黑體" panose="020B0604030504040204" pitchFamily="34" charset="-120"/>
                <a:ea typeface="微軟正黑體" panose="020B0604030504040204" pitchFamily="34" charset="-120"/>
                <a:hlinkClick r:id="rId6"/>
              </a:rPr>
              <a:t>https://news.cts.com.tw/cts/life/201708/201708151884647.html</a:t>
            </a:r>
            <a:endParaRPr lang="zh-TW" altLang="en-US" dirty="0" smtClean="0">
              <a:solidFill>
                <a:srgbClr val="2F5597"/>
              </a:solidFill>
              <a:latin typeface="微軟正黑體" panose="020B0604030504040204" pitchFamily="34" charset="-120"/>
              <a:ea typeface="微軟正黑體" panose="020B0604030504040204" pitchFamily="34" charset="-120"/>
            </a:endParaRPr>
          </a:p>
        </p:txBody>
      </p:sp>
      <p:sp>
        <p:nvSpPr>
          <p:cNvPr id="38" name="向左箭號 37">
            <a:hlinkClick r:id="rId7" action="ppaction://hlinksldjump"/>
          </p:cNvPr>
          <p:cNvSpPr/>
          <p:nvPr/>
        </p:nvSpPr>
        <p:spPr>
          <a:xfrm>
            <a:off x="11323178" y="6332434"/>
            <a:ext cx="487110" cy="376015"/>
          </a:xfrm>
          <a:prstGeom prst="left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Tree>
    <p:extLst>
      <p:ext uri="{BB962C8B-B14F-4D97-AF65-F5344CB8AC3E}">
        <p14:creationId xmlns:p14="http://schemas.microsoft.com/office/powerpoint/2010/main" val="27967440"/>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Group 45"/>
          <p:cNvGrpSpPr/>
          <p:nvPr/>
        </p:nvGrpSpPr>
        <p:grpSpPr>
          <a:xfrm>
            <a:off x="10462467" y="2078870"/>
            <a:ext cx="1397000" cy="3742406"/>
            <a:chOff x="2790825" y="0"/>
            <a:chExt cx="2857500" cy="7654925"/>
          </a:xfrm>
          <a:solidFill>
            <a:srgbClr val="406FC4"/>
          </a:solidFill>
        </p:grpSpPr>
        <p:sp>
          <p:nvSpPr>
            <p:cNvPr id="8" name="Freeform 5"/>
            <p:cNvSpPr>
              <a:spLocks/>
            </p:cNvSpPr>
            <p:nvPr/>
          </p:nvSpPr>
          <p:spPr bwMode="auto">
            <a:xfrm>
              <a:off x="4017963" y="7089775"/>
              <a:ext cx="1201738" cy="565150"/>
            </a:xfrm>
            <a:custGeom>
              <a:avLst/>
              <a:gdLst/>
              <a:ahLst/>
              <a:cxnLst>
                <a:cxn ang="0">
                  <a:pos x="375" y="33"/>
                </a:cxn>
                <a:cxn ang="0">
                  <a:pos x="322" y="20"/>
                </a:cxn>
                <a:cxn ang="0">
                  <a:pos x="267" y="27"/>
                </a:cxn>
                <a:cxn ang="0">
                  <a:pos x="132" y="4"/>
                </a:cxn>
                <a:cxn ang="0">
                  <a:pos x="12" y="45"/>
                </a:cxn>
                <a:cxn ang="0">
                  <a:pos x="33" y="69"/>
                </a:cxn>
                <a:cxn ang="0">
                  <a:pos x="44" y="71"/>
                </a:cxn>
                <a:cxn ang="0">
                  <a:pos x="124" y="98"/>
                </a:cxn>
                <a:cxn ang="0">
                  <a:pos x="48" y="109"/>
                </a:cxn>
                <a:cxn ang="0">
                  <a:pos x="0" y="145"/>
                </a:cxn>
                <a:cxn ang="0">
                  <a:pos x="10" y="165"/>
                </a:cxn>
                <a:cxn ang="0">
                  <a:pos x="114" y="178"/>
                </a:cxn>
                <a:cxn ang="0">
                  <a:pos x="373" y="137"/>
                </a:cxn>
                <a:cxn ang="0">
                  <a:pos x="375" y="115"/>
                </a:cxn>
                <a:cxn ang="0">
                  <a:pos x="375" y="75"/>
                </a:cxn>
                <a:cxn ang="0">
                  <a:pos x="375" y="33"/>
                </a:cxn>
              </a:cxnLst>
              <a:rect l="0" t="0" r="r" b="b"/>
              <a:pathLst>
                <a:path w="376" h="178">
                  <a:moveTo>
                    <a:pt x="375" y="33"/>
                  </a:moveTo>
                  <a:cubicBezTo>
                    <a:pt x="361" y="26"/>
                    <a:pt x="343" y="22"/>
                    <a:pt x="322" y="20"/>
                  </a:cubicBezTo>
                  <a:cubicBezTo>
                    <a:pt x="299" y="19"/>
                    <a:pt x="280" y="21"/>
                    <a:pt x="267" y="27"/>
                  </a:cubicBezTo>
                  <a:cubicBezTo>
                    <a:pt x="234" y="8"/>
                    <a:pt x="189" y="0"/>
                    <a:pt x="132" y="4"/>
                  </a:cubicBezTo>
                  <a:cubicBezTo>
                    <a:pt x="74" y="7"/>
                    <a:pt x="34" y="21"/>
                    <a:pt x="12" y="45"/>
                  </a:cubicBezTo>
                  <a:cubicBezTo>
                    <a:pt x="12" y="59"/>
                    <a:pt x="19" y="67"/>
                    <a:pt x="33" y="69"/>
                  </a:cubicBezTo>
                  <a:cubicBezTo>
                    <a:pt x="37" y="70"/>
                    <a:pt x="41" y="71"/>
                    <a:pt x="44" y="71"/>
                  </a:cubicBezTo>
                  <a:cubicBezTo>
                    <a:pt x="84" y="77"/>
                    <a:pt x="110" y="87"/>
                    <a:pt x="124" y="98"/>
                  </a:cubicBezTo>
                  <a:cubicBezTo>
                    <a:pt x="87" y="102"/>
                    <a:pt x="62" y="106"/>
                    <a:pt x="48" y="109"/>
                  </a:cubicBezTo>
                  <a:cubicBezTo>
                    <a:pt x="18" y="117"/>
                    <a:pt x="2" y="129"/>
                    <a:pt x="0" y="145"/>
                  </a:cubicBezTo>
                  <a:cubicBezTo>
                    <a:pt x="0" y="153"/>
                    <a:pt x="3" y="159"/>
                    <a:pt x="10" y="165"/>
                  </a:cubicBezTo>
                  <a:cubicBezTo>
                    <a:pt x="16" y="169"/>
                    <a:pt x="51" y="173"/>
                    <a:pt x="114" y="178"/>
                  </a:cubicBezTo>
                  <a:cubicBezTo>
                    <a:pt x="207" y="168"/>
                    <a:pt x="293" y="154"/>
                    <a:pt x="373" y="137"/>
                  </a:cubicBezTo>
                  <a:cubicBezTo>
                    <a:pt x="374" y="127"/>
                    <a:pt x="375" y="120"/>
                    <a:pt x="375" y="115"/>
                  </a:cubicBezTo>
                  <a:cubicBezTo>
                    <a:pt x="376" y="106"/>
                    <a:pt x="376" y="93"/>
                    <a:pt x="375" y="75"/>
                  </a:cubicBezTo>
                  <a:cubicBezTo>
                    <a:pt x="375" y="56"/>
                    <a:pt x="375" y="42"/>
                    <a:pt x="375" y="3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p:cNvSpPr>
            <p:nvPr/>
          </p:nvSpPr>
          <p:spPr bwMode="auto">
            <a:xfrm>
              <a:off x="3276600" y="0"/>
              <a:ext cx="2371725" cy="7299325"/>
            </a:xfrm>
            <a:custGeom>
              <a:avLst/>
              <a:gdLst/>
              <a:ahLst/>
              <a:cxnLst>
                <a:cxn ang="0">
                  <a:pos x="549" y="18"/>
                </a:cxn>
                <a:cxn ang="0">
                  <a:pos x="462" y="13"/>
                </a:cxn>
                <a:cxn ang="0">
                  <a:pos x="405" y="25"/>
                </a:cxn>
                <a:cxn ang="0">
                  <a:pos x="392" y="37"/>
                </a:cxn>
                <a:cxn ang="0">
                  <a:pos x="369" y="72"/>
                </a:cxn>
                <a:cxn ang="0">
                  <a:pos x="376" y="92"/>
                </a:cxn>
                <a:cxn ang="0">
                  <a:pos x="379" y="102"/>
                </a:cxn>
                <a:cxn ang="0">
                  <a:pos x="386" y="111"/>
                </a:cxn>
                <a:cxn ang="0">
                  <a:pos x="387" y="160"/>
                </a:cxn>
                <a:cxn ang="0">
                  <a:pos x="389" y="190"/>
                </a:cxn>
                <a:cxn ang="0">
                  <a:pos x="403" y="203"/>
                </a:cxn>
                <a:cxn ang="0">
                  <a:pos x="407" y="257"/>
                </a:cxn>
                <a:cxn ang="0">
                  <a:pos x="442" y="337"/>
                </a:cxn>
                <a:cxn ang="0">
                  <a:pos x="473" y="359"/>
                </a:cxn>
                <a:cxn ang="0">
                  <a:pos x="443" y="425"/>
                </a:cxn>
                <a:cxn ang="0">
                  <a:pos x="360" y="561"/>
                </a:cxn>
                <a:cxn ang="0">
                  <a:pos x="317" y="711"/>
                </a:cxn>
                <a:cxn ang="0">
                  <a:pos x="289" y="698"/>
                </a:cxn>
                <a:cxn ang="0">
                  <a:pos x="248" y="712"/>
                </a:cxn>
                <a:cxn ang="0">
                  <a:pos x="216" y="717"/>
                </a:cxn>
                <a:cxn ang="0">
                  <a:pos x="204" y="737"/>
                </a:cxn>
                <a:cxn ang="0">
                  <a:pos x="116" y="792"/>
                </a:cxn>
                <a:cxn ang="0">
                  <a:pos x="0" y="801"/>
                </a:cxn>
                <a:cxn ang="0">
                  <a:pos x="76" y="864"/>
                </a:cxn>
                <a:cxn ang="0">
                  <a:pos x="176" y="869"/>
                </a:cxn>
                <a:cxn ang="0">
                  <a:pos x="234" y="959"/>
                </a:cxn>
                <a:cxn ang="0">
                  <a:pos x="234" y="1260"/>
                </a:cxn>
                <a:cxn ang="0">
                  <a:pos x="267" y="1280"/>
                </a:cxn>
                <a:cxn ang="0">
                  <a:pos x="305" y="1600"/>
                </a:cxn>
                <a:cxn ang="0">
                  <a:pos x="368" y="1925"/>
                </a:cxn>
                <a:cxn ang="0">
                  <a:pos x="382" y="2083"/>
                </a:cxn>
                <a:cxn ang="0">
                  <a:pos x="242" y="2131"/>
                </a:cxn>
                <a:cxn ang="0">
                  <a:pos x="356" y="2198"/>
                </a:cxn>
                <a:cxn ang="0">
                  <a:pos x="244" y="2251"/>
                </a:cxn>
                <a:cxn ang="0">
                  <a:pos x="554" y="2276"/>
                </a:cxn>
                <a:cxn ang="0">
                  <a:pos x="607" y="2181"/>
                </a:cxn>
                <a:cxn ang="0">
                  <a:pos x="593" y="2021"/>
                </a:cxn>
                <a:cxn ang="0">
                  <a:pos x="583" y="1735"/>
                </a:cxn>
                <a:cxn ang="0">
                  <a:pos x="575" y="1565"/>
                </a:cxn>
                <a:cxn ang="0">
                  <a:pos x="602" y="1315"/>
                </a:cxn>
                <a:cxn ang="0">
                  <a:pos x="655" y="1074"/>
                </a:cxn>
                <a:cxn ang="0">
                  <a:pos x="675" y="912"/>
                </a:cxn>
                <a:cxn ang="0">
                  <a:pos x="714" y="765"/>
                </a:cxn>
                <a:cxn ang="0">
                  <a:pos x="737" y="601"/>
                </a:cxn>
                <a:cxn ang="0">
                  <a:pos x="647" y="337"/>
                </a:cxn>
                <a:cxn ang="0">
                  <a:pos x="634" y="292"/>
                </a:cxn>
                <a:cxn ang="0">
                  <a:pos x="614" y="253"/>
                </a:cxn>
                <a:cxn ang="0">
                  <a:pos x="623" y="189"/>
                </a:cxn>
                <a:cxn ang="0">
                  <a:pos x="595" y="32"/>
                </a:cxn>
              </a:cxnLst>
              <a:rect l="0" t="0" r="r" b="b"/>
              <a:pathLst>
                <a:path w="742" h="2296">
                  <a:moveTo>
                    <a:pt x="574" y="16"/>
                  </a:moveTo>
                  <a:cubicBezTo>
                    <a:pt x="573" y="17"/>
                    <a:pt x="569" y="17"/>
                    <a:pt x="564" y="15"/>
                  </a:cubicBezTo>
                  <a:cubicBezTo>
                    <a:pt x="558" y="13"/>
                    <a:pt x="553" y="14"/>
                    <a:pt x="549" y="18"/>
                  </a:cubicBezTo>
                  <a:cubicBezTo>
                    <a:pt x="542" y="14"/>
                    <a:pt x="537" y="10"/>
                    <a:pt x="533" y="8"/>
                  </a:cubicBezTo>
                  <a:cubicBezTo>
                    <a:pt x="525" y="4"/>
                    <a:pt x="518" y="2"/>
                    <a:pt x="510" y="1"/>
                  </a:cubicBezTo>
                  <a:cubicBezTo>
                    <a:pt x="496" y="0"/>
                    <a:pt x="480" y="4"/>
                    <a:pt x="462" y="13"/>
                  </a:cubicBezTo>
                  <a:cubicBezTo>
                    <a:pt x="443" y="23"/>
                    <a:pt x="429" y="31"/>
                    <a:pt x="422" y="35"/>
                  </a:cubicBezTo>
                  <a:cubicBezTo>
                    <a:pt x="420" y="32"/>
                    <a:pt x="418" y="30"/>
                    <a:pt x="416" y="31"/>
                  </a:cubicBezTo>
                  <a:cubicBezTo>
                    <a:pt x="417" y="28"/>
                    <a:pt x="413" y="26"/>
                    <a:pt x="405" y="25"/>
                  </a:cubicBezTo>
                  <a:cubicBezTo>
                    <a:pt x="404" y="27"/>
                    <a:pt x="402" y="29"/>
                    <a:pt x="399" y="33"/>
                  </a:cubicBezTo>
                  <a:cubicBezTo>
                    <a:pt x="395" y="38"/>
                    <a:pt x="393" y="41"/>
                    <a:pt x="392" y="44"/>
                  </a:cubicBezTo>
                  <a:cubicBezTo>
                    <a:pt x="391" y="42"/>
                    <a:pt x="391" y="40"/>
                    <a:pt x="392" y="37"/>
                  </a:cubicBezTo>
                  <a:cubicBezTo>
                    <a:pt x="393" y="34"/>
                    <a:pt x="393" y="33"/>
                    <a:pt x="392" y="33"/>
                  </a:cubicBezTo>
                  <a:cubicBezTo>
                    <a:pt x="374" y="47"/>
                    <a:pt x="365" y="59"/>
                    <a:pt x="366" y="68"/>
                  </a:cubicBezTo>
                  <a:cubicBezTo>
                    <a:pt x="367" y="70"/>
                    <a:pt x="368" y="71"/>
                    <a:pt x="369" y="72"/>
                  </a:cubicBezTo>
                  <a:cubicBezTo>
                    <a:pt x="369" y="74"/>
                    <a:pt x="371" y="76"/>
                    <a:pt x="373" y="79"/>
                  </a:cubicBezTo>
                  <a:cubicBezTo>
                    <a:pt x="376" y="83"/>
                    <a:pt x="376" y="87"/>
                    <a:pt x="375" y="92"/>
                  </a:cubicBezTo>
                  <a:cubicBezTo>
                    <a:pt x="375" y="92"/>
                    <a:pt x="376" y="92"/>
                    <a:pt x="376" y="92"/>
                  </a:cubicBezTo>
                  <a:cubicBezTo>
                    <a:pt x="383" y="92"/>
                    <a:pt x="387" y="92"/>
                    <a:pt x="388" y="93"/>
                  </a:cubicBezTo>
                  <a:cubicBezTo>
                    <a:pt x="385" y="93"/>
                    <a:pt x="384" y="95"/>
                    <a:pt x="384" y="97"/>
                  </a:cubicBezTo>
                  <a:cubicBezTo>
                    <a:pt x="383" y="100"/>
                    <a:pt x="381" y="101"/>
                    <a:pt x="379" y="102"/>
                  </a:cubicBezTo>
                  <a:cubicBezTo>
                    <a:pt x="383" y="102"/>
                    <a:pt x="384" y="104"/>
                    <a:pt x="384" y="108"/>
                  </a:cubicBezTo>
                  <a:cubicBezTo>
                    <a:pt x="383" y="113"/>
                    <a:pt x="384" y="116"/>
                    <a:pt x="384" y="117"/>
                  </a:cubicBezTo>
                  <a:cubicBezTo>
                    <a:pt x="385" y="114"/>
                    <a:pt x="385" y="112"/>
                    <a:pt x="386" y="111"/>
                  </a:cubicBezTo>
                  <a:cubicBezTo>
                    <a:pt x="387" y="110"/>
                    <a:pt x="389" y="109"/>
                    <a:pt x="392" y="110"/>
                  </a:cubicBezTo>
                  <a:cubicBezTo>
                    <a:pt x="385" y="117"/>
                    <a:pt x="383" y="128"/>
                    <a:pt x="385" y="141"/>
                  </a:cubicBezTo>
                  <a:cubicBezTo>
                    <a:pt x="386" y="151"/>
                    <a:pt x="387" y="158"/>
                    <a:pt x="387" y="160"/>
                  </a:cubicBezTo>
                  <a:cubicBezTo>
                    <a:pt x="387" y="172"/>
                    <a:pt x="386" y="178"/>
                    <a:pt x="385" y="176"/>
                  </a:cubicBezTo>
                  <a:cubicBezTo>
                    <a:pt x="385" y="175"/>
                    <a:pt x="384" y="176"/>
                    <a:pt x="382" y="177"/>
                  </a:cubicBezTo>
                  <a:cubicBezTo>
                    <a:pt x="381" y="183"/>
                    <a:pt x="383" y="187"/>
                    <a:pt x="389" y="190"/>
                  </a:cubicBezTo>
                  <a:cubicBezTo>
                    <a:pt x="395" y="193"/>
                    <a:pt x="397" y="197"/>
                    <a:pt x="396" y="203"/>
                  </a:cubicBezTo>
                  <a:cubicBezTo>
                    <a:pt x="397" y="204"/>
                    <a:pt x="398" y="204"/>
                    <a:pt x="400" y="202"/>
                  </a:cubicBezTo>
                  <a:cubicBezTo>
                    <a:pt x="402" y="201"/>
                    <a:pt x="402" y="202"/>
                    <a:pt x="403" y="203"/>
                  </a:cubicBezTo>
                  <a:cubicBezTo>
                    <a:pt x="403" y="210"/>
                    <a:pt x="403" y="218"/>
                    <a:pt x="401" y="229"/>
                  </a:cubicBezTo>
                  <a:cubicBezTo>
                    <a:pt x="400" y="240"/>
                    <a:pt x="399" y="248"/>
                    <a:pt x="399" y="254"/>
                  </a:cubicBezTo>
                  <a:cubicBezTo>
                    <a:pt x="400" y="256"/>
                    <a:pt x="403" y="257"/>
                    <a:pt x="407" y="257"/>
                  </a:cubicBezTo>
                  <a:cubicBezTo>
                    <a:pt x="412" y="258"/>
                    <a:pt x="415" y="259"/>
                    <a:pt x="416" y="260"/>
                  </a:cubicBezTo>
                  <a:cubicBezTo>
                    <a:pt x="418" y="272"/>
                    <a:pt x="422" y="285"/>
                    <a:pt x="428" y="300"/>
                  </a:cubicBezTo>
                  <a:cubicBezTo>
                    <a:pt x="431" y="308"/>
                    <a:pt x="436" y="320"/>
                    <a:pt x="442" y="337"/>
                  </a:cubicBezTo>
                  <a:cubicBezTo>
                    <a:pt x="446" y="340"/>
                    <a:pt x="453" y="341"/>
                    <a:pt x="463" y="340"/>
                  </a:cubicBezTo>
                  <a:cubicBezTo>
                    <a:pt x="473" y="338"/>
                    <a:pt x="480" y="338"/>
                    <a:pt x="484" y="338"/>
                  </a:cubicBezTo>
                  <a:cubicBezTo>
                    <a:pt x="483" y="342"/>
                    <a:pt x="479" y="349"/>
                    <a:pt x="473" y="359"/>
                  </a:cubicBezTo>
                  <a:cubicBezTo>
                    <a:pt x="470" y="363"/>
                    <a:pt x="467" y="369"/>
                    <a:pt x="463" y="375"/>
                  </a:cubicBezTo>
                  <a:cubicBezTo>
                    <a:pt x="454" y="389"/>
                    <a:pt x="449" y="403"/>
                    <a:pt x="448" y="417"/>
                  </a:cubicBezTo>
                  <a:cubicBezTo>
                    <a:pt x="446" y="420"/>
                    <a:pt x="444" y="422"/>
                    <a:pt x="443" y="425"/>
                  </a:cubicBezTo>
                  <a:cubicBezTo>
                    <a:pt x="415" y="464"/>
                    <a:pt x="393" y="497"/>
                    <a:pt x="379" y="522"/>
                  </a:cubicBezTo>
                  <a:cubicBezTo>
                    <a:pt x="376" y="526"/>
                    <a:pt x="373" y="533"/>
                    <a:pt x="369" y="542"/>
                  </a:cubicBezTo>
                  <a:cubicBezTo>
                    <a:pt x="366" y="551"/>
                    <a:pt x="362" y="558"/>
                    <a:pt x="360" y="561"/>
                  </a:cubicBezTo>
                  <a:cubicBezTo>
                    <a:pt x="357" y="567"/>
                    <a:pt x="351" y="574"/>
                    <a:pt x="342" y="584"/>
                  </a:cubicBezTo>
                  <a:cubicBezTo>
                    <a:pt x="334" y="593"/>
                    <a:pt x="329" y="600"/>
                    <a:pt x="326" y="606"/>
                  </a:cubicBezTo>
                  <a:cubicBezTo>
                    <a:pt x="316" y="628"/>
                    <a:pt x="313" y="663"/>
                    <a:pt x="317" y="711"/>
                  </a:cubicBezTo>
                  <a:cubicBezTo>
                    <a:pt x="313" y="712"/>
                    <a:pt x="310" y="713"/>
                    <a:pt x="309" y="715"/>
                  </a:cubicBezTo>
                  <a:cubicBezTo>
                    <a:pt x="305" y="710"/>
                    <a:pt x="302" y="707"/>
                    <a:pt x="300" y="705"/>
                  </a:cubicBezTo>
                  <a:cubicBezTo>
                    <a:pt x="297" y="701"/>
                    <a:pt x="293" y="699"/>
                    <a:pt x="289" y="698"/>
                  </a:cubicBezTo>
                  <a:cubicBezTo>
                    <a:pt x="283" y="702"/>
                    <a:pt x="278" y="704"/>
                    <a:pt x="274" y="704"/>
                  </a:cubicBezTo>
                  <a:cubicBezTo>
                    <a:pt x="268" y="706"/>
                    <a:pt x="262" y="706"/>
                    <a:pt x="255" y="704"/>
                  </a:cubicBezTo>
                  <a:cubicBezTo>
                    <a:pt x="253" y="705"/>
                    <a:pt x="250" y="707"/>
                    <a:pt x="248" y="712"/>
                  </a:cubicBezTo>
                  <a:cubicBezTo>
                    <a:pt x="245" y="716"/>
                    <a:pt x="243" y="718"/>
                    <a:pt x="240" y="719"/>
                  </a:cubicBezTo>
                  <a:cubicBezTo>
                    <a:pt x="235" y="717"/>
                    <a:pt x="231" y="716"/>
                    <a:pt x="228" y="716"/>
                  </a:cubicBezTo>
                  <a:cubicBezTo>
                    <a:pt x="223" y="715"/>
                    <a:pt x="219" y="715"/>
                    <a:pt x="216" y="717"/>
                  </a:cubicBezTo>
                  <a:cubicBezTo>
                    <a:pt x="214" y="718"/>
                    <a:pt x="213" y="721"/>
                    <a:pt x="214" y="727"/>
                  </a:cubicBezTo>
                  <a:cubicBezTo>
                    <a:pt x="214" y="733"/>
                    <a:pt x="213" y="737"/>
                    <a:pt x="212" y="738"/>
                  </a:cubicBezTo>
                  <a:cubicBezTo>
                    <a:pt x="209" y="738"/>
                    <a:pt x="206" y="738"/>
                    <a:pt x="204" y="737"/>
                  </a:cubicBezTo>
                  <a:cubicBezTo>
                    <a:pt x="201" y="736"/>
                    <a:pt x="178" y="754"/>
                    <a:pt x="136" y="790"/>
                  </a:cubicBezTo>
                  <a:cubicBezTo>
                    <a:pt x="138" y="790"/>
                    <a:pt x="137" y="790"/>
                    <a:pt x="135" y="790"/>
                  </a:cubicBezTo>
                  <a:cubicBezTo>
                    <a:pt x="132" y="790"/>
                    <a:pt x="126" y="791"/>
                    <a:pt x="116" y="792"/>
                  </a:cubicBezTo>
                  <a:cubicBezTo>
                    <a:pt x="116" y="792"/>
                    <a:pt x="115" y="792"/>
                    <a:pt x="114" y="792"/>
                  </a:cubicBezTo>
                  <a:cubicBezTo>
                    <a:pt x="109" y="792"/>
                    <a:pt x="104" y="793"/>
                    <a:pt x="98" y="793"/>
                  </a:cubicBezTo>
                  <a:cubicBezTo>
                    <a:pt x="75" y="796"/>
                    <a:pt x="42" y="798"/>
                    <a:pt x="0" y="801"/>
                  </a:cubicBezTo>
                  <a:cubicBezTo>
                    <a:pt x="4" y="814"/>
                    <a:pt x="13" y="825"/>
                    <a:pt x="27" y="833"/>
                  </a:cubicBezTo>
                  <a:cubicBezTo>
                    <a:pt x="35" y="838"/>
                    <a:pt x="48" y="845"/>
                    <a:pt x="66" y="854"/>
                  </a:cubicBezTo>
                  <a:cubicBezTo>
                    <a:pt x="68" y="856"/>
                    <a:pt x="72" y="859"/>
                    <a:pt x="76" y="864"/>
                  </a:cubicBezTo>
                  <a:cubicBezTo>
                    <a:pt x="80" y="868"/>
                    <a:pt x="83" y="870"/>
                    <a:pt x="86" y="871"/>
                  </a:cubicBezTo>
                  <a:cubicBezTo>
                    <a:pt x="95" y="873"/>
                    <a:pt x="110" y="872"/>
                    <a:pt x="130" y="868"/>
                  </a:cubicBezTo>
                  <a:cubicBezTo>
                    <a:pt x="150" y="865"/>
                    <a:pt x="165" y="865"/>
                    <a:pt x="176" y="869"/>
                  </a:cubicBezTo>
                  <a:cubicBezTo>
                    <a:pt x="175" y="884"/>
                    <a:pt x="177" y="901"/>
                    <a:pt x="180" y="919"/>
                  </a:cubicBezTo>
                  <a:cubicBezTo>
                    <a:pt x="186" y="946"/>
                    <a:pt x="189" y="961"/>
                    <a:pt x="189" y="964"/>
                  </a:cubicBezTo>
                  <a:cubicBezTo>
                    <a:pt x="202" y="964"/>
                    <a:pt x="217" y="962"/>
                    <a:pt x="234" y="959"/>
                  </a:cubicBezTo>
                  <a:cubicBezTo>
                    <a:pt x="244" y="957"/>
                    <a:pt x="258" y="955"/>
                    <a:pt x="278" y="951"/>
                  </a:cubicBezTo>
                  <a:cubicBezTo>
                    <a:pt x="274" y="986"/>
                    <a:pt x="268" y="1040"/>
                    <a:pt x="260" y="1113"/>
                  </a:cubicBezTo>
                  <a:cubicBezTo>
                    <a:pt x="253" y="1175"/>
                    <a:pt x="244" y="1224"/>
                    <a:pt x="234" y="1260"/>
                  </a:cubicBezTo>
                  <a:cubicBezTo>
                    <a:pt x="236" y="1261"/>
                    <a:pt x="240" y="1262"/>
                    <a:pt x="246" y="1261"/>
                  </a:cubicBezTo>
                  <a:cubicBezTo>
                    <a:pt x="254" y="1260"/>
                    <a:pt x="259" y="1260"/>
                    <a:pt x="262" y="1260"/>
                  </a:cubicBezTo>
                  <a:cubicBezTo>
                    <a:pt x="263" y="1267"/>
                    <a:pt x="264" y="1274"/>
                    <a:pt x="267" y="1280"/>
                  </a:cubicBezTo>
                  <a:cubicBezTo>
                    <a:pt x="269" y="1283"/>
                    <a:pt x="272" y="1288"/>
                    <a:pt x="276" y="1294"/>
                  </a:cubicBezTo>
                  <a:cubicBezTo>
                    <a:pt x="278" y="1327"/>
                    <a:pt x="283" y="1379"/>
                    <a:pt x="291" y="1448"/>
                  </a:cubicBezTo>
                  <a:cubicBezTo>
                    <a:pt x="299" y="1513"/>
                    <a:pt x="303" y="1563"/>
                    <a:pt x="305" y="1600"/>
                  </a:cubicBezTo>
                  <a:cubicBezTo>
                    <a:pt x="308" y="1637"/>
                    <a:pt x="313" y="1676"/>
                    <a:pt x="320" y="1719"/>
                  </a:cubicBezTo>
                  <a:cubicBezTo>
                    <a:pt x="324" y="1741"/>
                    <a:pt x="331" y="1777"/>
                    <a:pt x="341" y="1830"/>
                  </a:cubicBezTo>
                  <a:cubicBezTo>
                    <a:pt x="346" y="1853"/>
                    <a:pt x="355" y="1885"/>
                    <a:pt x="368" y="1925"/>
                  </a:cubicBezTo>
                  <a:cubicBezTo>
                    <a:pt x="381" y="1966"/>
                    <a:pt x="389" y="1997"/>
                    <a:pt x="394" y="2016"/>
                  </a:cubicBezTo>
                  <a:cubicBezTo>
                    <a:pt x="398" y="2033"/>
                    <a:pt x="399" y="2047"/>
                    <a:pt x="398" y="2055"/>
                  </a:cubicBezTo>
                  <a:cubicBezTo>
                    <a:pt x="397" y="2061"/>
                    <a:pt x="391" y="2071"/>
                    <a:pt x="382" y="2083"/>
                  </a:cubicBezTo>
                  <a:cubicBezTo>
                    <a:pt x="373" y="2095"/>
                    <a:pt x="369" y="2104"/>
                    <a:pt x="369" y="2111"/>
                  </a:cubicBezTo>
                  <a:cubicBezTo>
                    <a:pt x="366" y="2113"/>
                    <a:pt x="362" y="2115"/>
                    <a:pt x="359" y="2117"/>
                  </a:cubicBezTo>
                  <a:cubicBezTo>
                    <a:pt x="288" y="2122"/>
                    <a:pt x="248" y="2127"/>
                    <a:pt x="242" y="2131"/>
                  </a:cubicBezTo>
                  <a:cubicBezTo>
                    <a:pt x="235" y="2137"/>
                    <a:pt x="232" y="2143"/>
                    <a:pt x="232" y="2151"/>
                  </a:cubicBezTo>
                  <a:cubicBezTo>
                    <a:pt x="234" y="2167"/>
                    <a:pt x="250" y="2179"/>
                    <a:pt x="280" y="2187"/>
                  </a:cubicBezTo>
                  <a:cubicBezTo>
                    <a:pt x="294" y="2190"/>
                    <a:pt x="319" y="2194"/>
                    <a:pt x="356" y="2198"/>
                  </a:cubicBezTo>
                  <a:cubicBezTo>
                    <a:pt x="342" y="2209"/>
                    <a:pt x="316" y="2219"/>
                    <a:pt x="276" y="2225"/>
                  </a:cubicBezTo>
                  <a:cubicBezTo>
                    <a:pt x="273" y="2225"/>
                    <a:pt x="269" y="2226"/>
                    <a:pt x="265" y="2227"/>
                  </a:cubicBezTo>
                  <a:cubicBezTo>
                    <a:pt x="251" y="2229"/>
                    <a:pt x="244" y="2237"/>
                    <a:pt x="244" y="2251"/>
                  </a:cubicBezTo>
                  <a:cubicBezTo>
                    <a:pt x="266" y="2275"/>
                    <a:pt x="306" y="2289"/>
                    <a:pt x="364" y="2292"/>
                  </a:cubicBezTo>
                  <a:cubicBezTo>
                    <a:pt x="421" y="2296"/>
                    <a:pt x="466" y="2288"/>
                    <a:pt x="499" y="2269"/>
                  </a:cubicBezTo>
                  <a:cubicBezTo>
                    <a:pt x="512" y="2275"/>
                    <a:pt x="531" y="2277"/>
                    <a:pt x="554" y="2276"/>
                  </a:cubicBezTo>
                  <a:cubicBezTo>
                    <a:pt x="575" y="2274"/>
                    <a:pt x="593" y="2270"/>
                    <a:pt x="607" y="2263"/>
                  </a:cubicBezTo>
                  <a:cubicBezTo>
                    <a:pt x="607" y="2254"/>
                    <a:pt x="607" y="2240"/>
                    <a:pt x="607" y="2221"/>
                  </a:cubicBezTo>
                  <a:cubicBezTo>
                    <a:pt x="608" y="2203"/>
                    <a:pt x="608" y="2190"/>
                    <a:pt x="607" y="2181"/>
                  </a:cubicBezTo>
                  <a:cubicBezTo>
                    <a:pt x="607" y="2170"/>
                    <a:pt x="603" y="2149"/>
                    <a:pt x="597" y="2116"/>
                  </a:cubicBezTo>
                  <a:cubicBezTo>
                    <a:pt x="593" y="2089"/>
                    <a:pt x="591" y="2070"/>
                    <a:pt x="592" y="2057"/>
                  </a:cubicBezTo>
                  <a:cubicBezTo>
                    <a:pt x="593" y="2047"/>
                    <a:pt x="594" y="2035"/>
                    <a:pt x="593" y="2021"/>
                  </a:cubicBezTo>
                  <a:cubicBezTo>
                    <a:pt x="592" y="2005"/>
                    <a:pt x="591" y="1993"/>
                    <a:pt x="590" y="1984"/>
                  </a:cubicBezTo>
                  <a:cubicBezTo>
                    <a:pt x="589" y="1958"/>
                    <a:pt x="588" y="1916"/>
                    <a:pt x="587" y="1858"/>
                  </a:cubicBezTo>
                  <a:cubicBezTo>
                    <a:pt x="586" y="1803"/>
                    <a:pt x="585" y="1763"/>
                    <a:pt x="583" y="1735"/>
                  </a:cubicBezTo>
                  <a:cubicBezTo>
                    <a:pt x="582" y="1723"/>
                    <a:pt x="580" y="1704"/>
                    <a:pt x="575" y="1677"/>
                  </a:cubicBezTo>
                  <a:cubicBezTo>
                    <a:pt x="570" y="1653"/>
                    <a:pt x="568" y="1635"/>
                    <a:pt x="568" y="1626"/>
                  </a:cubicBezTo>
                  <a:cubicBezTo>
                    <a:pt x="568" y="1615"/>
                    <a:pt x="571" y="1595"/>
                    <a:pt x="575" y="1565"/>
                  </a:cubicBezTo>
                  <a:cubicBezTo>
                    <a:pt x="581" y="1532"/>
                    <a:pt x="584" y="1508"/>
                    <a:pt x="585" y="1493"/>
                  </a:cubicBezTo>
                  <a:cubicBezTo>
                    <a:pt x="587" y="1451"/>
                    <a:pt x="588" y="1419"/>
                    <a:pt x="589" y="1398"/>
                  </a:cubicBezTo>
                  <a:cubicBezTo>
                    <a:pt x="592" y="1361"/>
                    <a:pt x="596" y="1334"/>
                    <a:pt x="602" y="1315"/>
                  </a:cubicBezTo>
                  <a:cubicBezTo>
                    <a:pt x="613" y="1307"/>
                    <a:pt x="620" y="1291"/>
                    <a:pt x="623" y="1268"/>
                  </a:cubicBezTo>
                  <a:cubicBezTo>
                    <a:pt x="625" y="1239"/>
                    <a:pt x="627" y="1217"/>
                    <a:pt x="630" y="1203"/>
                  </a:cubicBezTo>
                  <a:cubicBezTo>
                    <a:pt x="641" y="1146"/>
                    <a:pt x="649" y="1103"/>
                    <a:pt x="655" y="1074"/>
                  </a:cubicBezTo>
                  <a:cubicBezTo>
                    <a:pt x="664" y="1024"/>
                    <a:pt x="670" y="982"/>
                    <a:pt x="673" y="948"/>
                  </a:cubicBezTo>
                  <a:cubicBezTo>
                    <a:pt x="673" y="945"/>
                    <a:pt x="673" y="939"/>
                    <a:pt x="673" y="930"/>
                  </a:cubicBezTo>
                  <a:cubicBezTo>
                    <a:pt x="673" y="922"/>
                    <a:pt x="674" y="916"/>
                    <a:pt x="675" y="912"/>
                  </a:cubicBezTo>
                  <a:cubicBezTo>
                    <a:pt x="677" y="904"/>
                    <a:pt x="681" y="893"/>
                    <a:pt x="687" y="878"/>
                  </a:cubicBezTo>
                  <a:cubicBezTo>
                    <a:pt x="693" y="863"/>
                    <a:pt x="697" y="852"/>
                    <a:pt x="699" y="845"/>
                  </a:cubicBezTo>
                  <a:cubicBezTo>
                    <a:pt x="705" y="823"/>
                    <a:pt x="710" y="796"/>
                    <a:pt x="714" y="765"/>
                  </a:cubicBezTo>
                  <a:cubicBezTo>
                    <a:pt x="718" y="728"/>
                    <a:pt x="722" y="700"/>
                    <a:pt x="724" y="681"/>
                  </a:cubicBezTo>
                  <a:cubicBezTo>
                    <a:pt x="725" y="674"/>
                    <a:pt x="727" y="660"/>
                    <a:pt x="730" y="641"/>
                  </a:cubicBezTo>
                  <a:cubicBezTo>
                    <a:pt x="734" y="624"/>
                    <a:pt x="736" y="611"/>
                    <a:pt x="737" y="601"/>
                  </a:cubicBezTo>
                  <a:cubicBezTo>
                    <a:pt x="742" y="546"/>
                    <a:pt x="737" y="496"/>
                    <a:pt x="720" y="449"/>
                  </a:cubicBezTo>
                  <a:cubicBezTo>
                    <a:pt x="717" y="441"/>
                    <a:pt x="713" y="433"/>
                    <a:pt x="710" y="425"/>
                  </a:cubicBezTo>
                  <a:cubicBezTo>
                    <a:pt x="694" y="392"/>
                    <a:pt x="673" y="362"/>
                    <a:pt x="647" y="337"/>
                  </a:cubicBezTo>
                  <a:cubicBezTo>
                    <a:pt x="648" y="332"/>
                    <a:pt x="647" y="325"/>
                    <a:pt x="645" y="315"/>
                  </a:cubicBezTo>
                  <a:cubicBezTo>
                    <a:pt x="642" y="305"/>
                    <a:pt x="641" y="297"/>
                    <a:pt x="641" y="292"/>
                  </a:cubicBezTo>
                  <a:cubicBezTo>
                    <a:pt x="634" y="292"/>
                    <a:pt x="634" y="292"/>
                    <a:pt x="634" y="292"/>
                  </a:cubicBezTo>
                  <a:cubicBezTo>
                    <a:pt x="627" y="271"/>
                    <a:pt x="627" y="271"/>
                    <a:pt x="627" y="271"/>
                  </a:cubicBezTo>
                  <a:cubicBezTo>
                    <a:pt x="616" y="271"/>
                    <a:pt x="616" y="271"/>
                    <a:pt x="616" y="271"/>
                  </a:cubicBezTo>
                  <a:cubicBezTo>
                    <a:pt x="615" y="264"/>
                    <a:pt x="615" y="259"/>
                    <a:pt x="614" y="253"/>
                  </a:cubicBezTo>
                  <a:cubicBezTo>
                    <a:pt x="612" y="245"/>
                    <a:pt x="611" y="240"/>
                    <a:pt x="611" y="239"/>
                  </a:cubicBezTo>
                  <a:cubicBezTo>
                    <a:pt x="615" y="234"/>
                    <a:pt x="618" y="226"/>
                    <a:pt x="619" y="215"/>
                  </a:cubicBezTo>
                  <a:cubicBezTo>
                    <a:pt x="621" y="202"/>
                    <a:pt x="622" y="194"/>
                    <a:pt x="623" y="189"/>
                  </a:cubicBezTo>
                  <a:cubicBezTo>
                    <a:pt x="626" y="163"/>
                    <a:pt x="627" y="136"/>
                    <a:pt x="626" y="109"/>
                  </a:cubicBezTo>
                  <a:cubicBezTo>
                    <a:pt x="624" y="81"/>
                    <a:pt x="621" y="62"/>
                    <a:pt x="617" y="51"/>
                  </a:cubicBezTo>
                  <a:cubicBezTo>
                    <a:pt x="611" y="49"/>
                    <a:pt x="604" y="43"/>
                    <a:pt x="595" y="32"/>
                  </a:cubicBezTo>
                  <a:cubicBezTo>
                    <a:pt x="586" y="22"/>
                    <a:pt x="579" y="17"/>
                    <a:pt x="574"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p:nvSpPr>
          <p:spPr bwMode="auto">
            <a:xfrm>
              <a:off x="2790825" y="1582738"/>
              <a:ext cx="1620838" cy="989013"/>
            </a:xfrm>
            <a:custGeom>
              <a:avLst/>
              <a:gdLst/>
              <a:ahLst/>
              <a:cxnLst>
                <a:cxn ang="0">
                  <a:pos x="500" y="288"/>
                </a:cxn>
                <a:cxn ang="0">
                  <a:pos x="500" y="262"/>
                </a:cxn>
                <a:cxn ang="0">
                  <a:pos x="356" y="262"/>
                </a:cxn>
                <a:cxn ang="0">
                  <a:pos x="246" y="0"/>
                </a:cxn>
                <a:cxn ang="0">
                  <a:pos x="0" y="47"/>
                </a:cxn>
                <a:cxn ang="0">
                  <a:pos x="109" y="311"/>
                </a:cxn>
                <a:cxn ang="0">
                  <a:pos x="500" y="288"/>
                </a:cxn>
              </a:cxnLst>
              <a:rect l="0" t="0" r="r" b="b"/>
              <a:pathLst>
                <a:path w="507" h="311">
                  <a:moveTo>
                    <a:pt x="500" y="288"/>
                  </a:moveTo>
                  <a:cubicBezTo>
                    <a:pt x="507" y="279"/>
                    <a:pt x="507" y="270"/>
                    <a:pt x="500" y="262"/>
                  </a:cubicBezTo>
                  <a:cubicBezTo>
                    <a:pt x="356" y="262"/>
                    <a:pt x="356" y="262"/>
                    <a:pt x="356" y="262"/>
                  </a:cubicBezTo>
                  <a:cubicBezTo>
                    <a:pt x="246" y="0"/>
                    <a:pt x="246" y="0"/>
                    <a:pt x="246" y="0"/>
                  </a:cubicBezTo>
                  <a:cubicBezTo>
                    <a:pt x="0" y="47"/>
                    <a:pt x="0" y="47"/>
                    <a:pt x="0" y="47"/>
                  </a:cubicBezTo>
                  <a:cubicBezTo>
                    <a:pt x="109" y="311"/>
                    <a:pt x="109" y="311"/>
                    <a:pt x="109" y="311"/>
                  </a:cubicBezTo>
                  <a:lnTo>
                    <a:pt x="500" y="28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4" name="圖片 3"/>
          <p:cNvPicPr>
            <a:picLocks noChangeAspect="1"/>
          </p:cNvPicPr>
          <p:nvPr/>
        </p:nvPicPr>
        <p:blipFill>
          <a:blip r:embed="rId2"/>
          <a:stretch>
            <a:fillRect/>
          </a:stretch>
        </p:blipFill>
        <p:spPr>
          <a:xfrm>
            <a:off x="915392" y="2757862"/>
            <a:ext cx="9086850" cy="2181225"/>
          </a:xfrm>
          <a:prstGeom prst="rect">
            <a:avLst/>
          </a:prstGeom>
        </p:spPr>
      </p:pic>
      <p:sp>
        <p:nvSpPr>
          <p:cNvPr id="13" name="矩形 12"/>
          <p:cNvSpPr/>
          <p:nvPr/>
        </p:nvSpPr>
        <p:spPr>
          <a:xfrm>
            <a:off x="739011" y="1681305"/>
            <a:ext cx="4953946" cy="400110"/>
          </a:xfrm>
          <a:prstGeom prst="rect">
            <a:avLst/>
          </a:prstGeom>
        </p:spPr>
        <p:txBody>
          <a:bodyPr wrap="square">
            <a:spAutoFit/>
          </a:bodyPr>
          <a:lstStyle/>
          <a:p>
            <a:pPr algn="ctr"/>
            <a:r>
              <a:rPr lang="zh-TW" altLang="en-US" sz="2000" dirty="0" smtClean="0">
                <a:solidFill>
                  <a:srgbClr val="2F5597"/>
                </a:solidFill>
                <a:latin typeface="Segoe UI Semibold" panose="020B0702040204020203" pitchFamily="34" charset="0"/>
              </a:rPr>
              <a:t>捷運</a:t>
            </a:r>
            <a:r>
              <a:rPr lang="en-US" altLang="zh-TW" sz="2000" dirty="0" smtClean="0">
                <a:solidFill>
                  <a:srgbClr val="2F5597"/>
                </a:solidFill>
                <a:latin typeface="Segoe UI Semibold" panose="020B0702040204020203" pitchFamily="34" charset="0"/>
              </a:rPr>
              <a:t>&lt;-&gt;</a:t>
            </a:r>
            <a:r>
              <a:rPr lang="en-US" altLang="zh-TW" sz="2000" dirty="0" smtClean="0">
                <a:solidFill>
                  <a:srgbClr val="2F5597"/>
                </a:solidFill>
              </a:rPr>
              <a:t>c bike</a:t>
            </a:r>
            <a:r>
              <a:rPr lang="zh-TW" altLang="en-US" sz="2000" dirty="0" smtClean="0">
                <a:solidFill>
                  <a:srgbClr val="2F5597"/>
                </a:solidFill>
              </a:rPr>
              <a:t> 雙向轉乘優惠</a:t>
            </a:r>
            <a:endParaRPr lang="en-US" altLang="zh-TW" sz="2000" dirty="0" smtClean="0">
              <a:solidFill>
                <a:srgbClr val="2F5597"/>
              </a:solidFill>
            </a:endParaRPr>
          </a:p>
        </p:txBody>
      </p:sp>
      <p:sp>
        <p:nvSpPr>
          <p:cNvPr id="11" name="文本框 58"/>
          <p:cNvSpPr txBox="1"/>
          <p:nvPr/>
        </p:nvSpPr>
        <p:spPr>
          <a:xfrm>
            <a:off x="1541992" y="488897"/>
            <a:ext cx="5988192" cy="769441"/>
          </a:xfrm>
          <a:prstGeom prst="rect">
            <a:avLst/>
          </a:prstGeom>
          <a:noFill/>
        </p:spPr>
        <p:txBody>
          <a:bodyPr wrap="square" rtlCol="0">
            <a:spAutoFit/>
          </a:bodyPr>
          <a:lstStyle/>
          <a:p>
            <a:r>
              <a:rPr lang="zh-TW" altLang="en-US" sz="4400" b="1" dirty="0" smtClean="0">
                <a:solidFill>
                  <a:schemeClr val="accent5">
                    <a:lumMod val="75000"/>
                  </a:schemeClr>
                </a:solidFill>
                <a:latin typeface="微軟正黑體" panose="020B0604030504040204" pitchFamily="34" charset="-120"/>
                <a:ea typeface="微軟正黑體" panose="020B0604030504040204" pitchFamily="34" charset="-120"/>
              </a:rPr>
              <a:t>轉乘優惠</a:t>
            </a:r>
            <a:endParaRPr lang="zh-CN" altLang="en-US" sz="4400" b="1" dirty="0">
              <a:solidFill>
                <a:schemeClr val="accent5">
                  <a:lumMod val="75000"/>
                </a:schemeClr>
              </a:solidFill>
              <a:latin typeface="微軟正黑體" panose="020B0604030504040204" pitchFamily="34" charset="-120"/>
              <a:ea typeface="微軟正黑體" panose="020B0604030504040204" pitchFamily="34" charset="-120"/>
            </a:endParaRPr>
          </a:p>
        </p:txBody>
      </p:sp>
      <p:grpSp>
        <p:nvGrpSpPr>
          <p:cNvPr id="14" name="组合 64"/>
          <p:cNvGrpSpPr/>
          <p:nvPr/>
        </p:nvGrpSpPr>
        <p:grpSpPr>
          <a:xfrm>
            <a:off x="679272" y="440429"/>
            <a:ext cx="756383" cy="856472"/>
            <a:chOff x="1379538" y="735534"/>
            <a:chExt cx="756383" cy="856472"/>
          </a:xfrm>
        </p:grpSpPr>
        <p:sp>
          <p:nvSpPr>
            <p:cNvPr id="15" name="矩形 14"/>
            <p:cNvSpPr/>
            <p:nvPr/>
          </p:nvSpPr>
          <p:spPr>
            <a:xfrm>
              <a:off x="1379538" y="735534"/>
              <a:ext cx="119478"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矩形 15"/>
            <p:cNvSpPr/>
            <p:nvPr/>
          </p:nvSpPr>
          <p:spPr>
            <a:xfrm>
              <a:off x="1574373" y="735534"/>
              <a:ext cx="36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矩形 16"/>
            <p:cNvSpPr/>
            <p:nvPr/>
          </p:nvSpPr>
          <p:spPr>
            <a:xfrm>
              <a:off x="1685730" y="735534"/>
              <a:ext cx="108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 name="矩形 17"/>
            <p:cNvSpPr/>
            <p:nvPr/>
          </p:nvSpPr>
          <p:spPr>
            <a:xfrm>
              <a:off x="1869087" y="735534"/>
              <a:ext cx="119478"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矩形 18"/>
            <p:cNvSpPr/>
            <p:nvPr/>
          </p:nvSpPr>
          <p:spPr>
            <a:xfrm>
              <a:off x="2063921" y="735534"/>
              <a:ext cx="72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20" name="向左箭號 19">
            <a:hlinkClick r:id="rId3" action="ppaction://hlinksldjump"/>
          </p:cNvPr>
          <p:cNvSpPr/>
          <p:nvPr/>
        </p:nvSpPr>
        <p:spPr>
          <a:xfrm>
            <a:off x="11323178" y="6332434"/>
            <a:ext cx="487110" cy="376015"/>
          </a:xfrm>
          <a:prstGeom prst="left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Tree>
    <p:extLst>
      <p:ext uri="{BB962C8B-B14F-4D97-AF65-F5344CB8AC3E}">
        <p14:creationId xmlns:p14="http://schemas.microsoft.com/office/powerpoint/2010/main" val="3180073899"/>
      </p:ext>
    </p:extLst>
  </p:cSld>
  <p:clrMapOvr>
    <a:masterClrMapping/>
  </p:clrMapOvr>
  <p:transition advClick="0" advTm="0">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群組 4"/>
          <p:cNvGrpSpPr/>
          <p:nvPr/>
        </p:nvGrpSpPr>
        <p:grpSpPr>
          <a:xfrm>
            <a:off x="4200561" y="861849"/>
            <a:ext cx="3419371" cy="5431251"/>
            <a:chOff x="1869399" y="1743165"/>
            <a:chExt cx="2373971" cy="3770762"/>
          </a:xfrm>
        </p:grpSpPr>
        <p:grpSp>
          <p:nvGrpSpPr>
            <p:cNvPr id="30" name="组合 29"/>
            <p:cNvGrpSpPr/>
            <p:nvPr/>
          </p:nvGrpSpPr>
          <p:grpSpPr>
            <a:xfrm>
              <a:off x="1869399" y="1743165"/>
              <a:ext cx="2373971" cy="3770762"/>
              <a:chOff x="2414692" y="2411811"/>
              <a:chExt cx="2121313" cy="3369446"/>
            </a:xfrm>
          </p:grpSpPr>
          <p:grpSp>
            <p:nvGrpSpPr>
              <p:cNvPr id="15" name="组合 14"/>
              <p:cNvGrpSpPr/>
              <p:nvPr/>
            </p:nvGrpSpPr>
            <p:grpSpPr>
              <a:xfrm>
                <a:off x="2414692" y="2411811"/>
                <a:ext cx="2121313" cy="2741214"/>
                <a:chOff x="2414692" y="2411811"/>
                <a:chExt cx="2121313" cy="2741214"/>
              </a:xfrm>
            </p:grpSpPr>
            <p:sp>
              <p:nvSpPr>
                <p:cNvPr id="4" name="椭圆 3"/>
                <p:cNvSpPr/>
                <p:nvPr/>
              </p:nvSpPr>
              <p:spPr>
                <a:xfrm>
                  <a:off x="2414692" y="2411811"/>
                  <a:ext cx="2121313" cy="2072478"/>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4000" dirty="0" smtClean="0"/>
                    <a:t>與公部門</a:t>
                  </a:r>
                  <a:endParaRPr lang="en-US" altLang="zh-TW" sz="4000" dirty="0" smtClean="0"/>
                </a:p>
                <a:p>
                  <a:pPr algn="ctr"/>
                  <a:r>
                    <a:rPr lang="zh-TW" altLang="en-US" sz="4000" dirty="0" smtClean="0"/>
                    <a:t>溝通</a:t>
                  </a:r>
                  <a:endParaRPr lang="zh-CN" altLang="en-US" sz="4000" dirty="0"/>
                </a:p>
              </p:txBody>
            </p:sp>
            <p:cxnSp>
              <p:nvCxnSpPr>
                <p:cNvPr id="12" name="直接连接符 11"/>
                <p:cNvCxnSpPr>
                  <a:stCxn id="4" idx="4"/>
                  <a:endCxn id="28" idx="0"/>
                </p:cNvCxnSpPr>
                <p:nvPr/>
              </p:nvCxnSpPr>
              <p:spPr>
                <a:xfrm flipH="1">
                  <a:off x="3111668" y="4484289"/>
                  <a:ext cx="363681" cy="668736"/>
                </a:xfrm>
                <a:prstGeom prst="line">
                  <a:avLst/>
                </a:prstGeom>
                <a:ln w="2540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8" name="任意多边形 27"/>
              <p:cNvSpPr/>
              <p:nvPr/>
            </p:nvSpPr>
            <p:spPr>
              <a:xfrm>
                <a:off x="2625685" y="5153025"/>
                <a:ext cx="1650493" cy="628232"/>
              </a:xfrm>
              <a:custGeom>
                <a:avLst/>
                <a:gdLst>
                  <a:gd name="connsiteX0" fmla="*/ 485983 w 1650493"/>
                  <a:gd name="connsiteY0" fmla="*/ 0 h 628232"/>
                  <a:gd name="connsiteX1" fmla="*/ 563246 w 1650493"/>
                  <a:gd name="connsiteY1" fmla="*/ 41937 h 628232"/>
                  <a:gd name="connsiteX2" fmla="*/ 825247 w 1650493"/>
                  <a:gd name="connsiteY2" fmla="*/ 94832 h 628232"/>
                  <a:gd name="connsiteX3" fmla="*/ 1087248 w 1650493"/>
                  <a:gd name="connsiteY3" fmla="*/ 41937 h 628232"/>
                  <a:gd name="connsiteX4" fmla="*/ 1164511 w 1650493"/>
                  <a:gd name="connsiteY4" fmla="*/ 0 h 628232"/>
                  <a:gd name="connsiteX5" fmla="*/ 1650493 w 1650493"/>
                  <a:gd name="connsiteY5" fmla="*/ 628232 h 628232"/>
                  <a:gd name="connsiteX6" fmla="*/ 0 w 1650493"/>
                  <a:gd name="connsiteY6" fmla="*/ 628232 h 62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0493" h="628232">
                    <a:moveTo>
                      <a:pt x="485983" y="0"/>
                    </a:moveTo>
                    <a:lnTo>
                      <a:pt x="563246" y="41937"/>
                    </a:lnTo>
                    <a:cubicBezTo>
                      <a:pt x="643775" y="75997"/>
                      <a:pt x="732311" y="94832"/>
                      <a:pt x="825247" y="94832"/>
                    </a:cubicBezTo>
                    <a:cubicBezTo>
                      <a:pt x="918183" y="94832"/>
                      <a:pt x="1006719" y="75997"/>
                      <a:pt x="1087248" y="41937"/>
                    </a:cubicBezTo>
                    <a:lnTo>
                      <a:pt x="1164511" y="0"/>
                    </a:lnTo>
                    <a:lnTo>
                      <a:pt x="1650493" y="628232"/>
                    </a:lnTo>
                    <a:lnTo>
                      <a:pt x="0" y="628232"/>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3600"/>
              </a:p>
            </p:txBody>
          </p:sp>
        </p:grpSp>
        <p:cxnSp>
          <p:nvCxnSpPr>
            <p:cNvPr id="48" name="直接连接符 47"/>
            <p:cNvCxnSpPr>
              <a:stCxn id="4" idx="4"/>
              <a:endCxn id="28" idx="4"/>
            </p:cNvCxnSpPr>
            <p:nvPr/>
          </p:nvCxnSpPr>
          <p:spPr>
            <a:xfrm>
              <a:off x="3056385" y="4062485"/>
              <a:ext cx="352346" cy="748385"/>
            </a:xfrm>
            <a:prstGeom prst="line">
              <a:avLst/>
            </a:prstGeom>
            <a:ln w="2540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45"/>
          <p:cNvGrpSpPr/>
          <p:nvPr/>
        </p:nvGrpSpPr>
        <p:grpSpPr>
          <a:xfrm>
            <a:off x="9448362" y="2942965"/>
            <a:ext cx="1397000" cy="3742406"/>
            <a:chOff x="2790825" y="0"/>
            <a:chExt cx="2857500" cy="7654925"/>
          </a:xfrm>
          <a:solidFill>
            <a:srgbClr val="406FC4"/>
          </a:solidFill>
        </p:grpSpPr>
        <p:sp>
          <p:nvSpPr>
            <p:cNvPr id="25" name="Freeform 5"/>
            <p:cNvSpPr>
              <a:spLocks/>
            </p:cNvSpPr>
            <p:nvPr/>
          </p:nvSpPr>
          <p:spPr bwMode="auto">
            <a:xfrm>
              <a:off x="4017963" y="7089775"/>
              <a:ext cx="1201738" cy="565150"/>
            </a:xfrm>
            <a:custGeom>
              <a:avLst/>
              <a:gdLst/>
              <a:ahLst/>
              <a:cxnLst>
                <a:cxn ang="0">
                  <a:pos x="375" y="33"/>
                </a:cxn>
                <a:cxn ang="0">
                  <a:pos x="322" y="20"/>
                </a:cxn>
                <a:cxn ang="0">
                  <a:pos x="267" y="27"/>
                </a:cxn>
                <a:cxn ang="0">
                  <a:pos x="132" y="4"/>
                </a:cxn>
                <a:cxn ang="0">
                  <a:pos x="12" y="45"/>
                </a:cxn>
                <a:cxn ang="0">
                  <a:pos x="33" y="69"/>
                </a:cxn>
                <a:cxn ang="0">
                  <a:pos x="44" y="71"/>
                </a:cxn>
                <a:cxn ang="0">
                  <a:pos x="124" y="98"/>
                </a:cxn>
                <a:cxn ang="0">
                  <a:pos x="48" y="109"/>
                </a:cxn>
                <a:cxn ang="0">
                  <a:pos x="0" y="145"/>
                </a:cxn>
                <a:cxn ang="0">
                  <a:pos x="10" y="165"/>
                </a:cxn>
                <a:cxn ang="0">
                  <a:pos x="114" y="178"/>
                </a:cxn>
                <a:cxn ang="0">
                  <a:pos x="373" y="137"/>
                </a:cxn>
                <a:cxn ang="0">
                  <a:pos x="375" y="115"/>
                </a:cxn>
                <a:cxn ang="0">
                  <a:pos x="375" y="75"/>
                </a:cxn>
                <a:cxn ang="0">
                  <a:pos x="375" y="33"/>
                </a:cxn>
              </a:cxnLst>
              <a:rect l="0" t="0" r="r" b="b"/>
              <a:pathLst>
                <a:path w="376" h="178">
                  <a:moveTo>
                    <a:pt x="375" y="33"/>
                  </a:moveTo>
                  <a:cubicBezTo>
                    <a:pt x="361" y="26"/>
                    <a:pt x="343" y="22"/>
                    <a:pt x="322" y="20"/>
                  </a:cubicBezTo>
                  <a:cubicBezTo>
                    <a:pt x="299" y="19"/>
                    <a:pt x="280" y="21"/>
                    <a:pt x="267" y="27"/>
                  </a:cubicBezTo>
                  <a:cubicBezTo>
                    <a:pt x="234" y="8"/>
                    <a:pt x="189" y="0"/>
                    <a:pt x="132" y="4"/>
                  </a:cubicBezTo>
                  <a:cubicBezTo>
                    <a:pt x="74" y="7"/>
                    <a:pt x="34" y="21"/>
                    <a:pt x="12" y="45"/>
                  </a:cubicBezTo>
                  <a:cubicBezTo>
                    <a:pt x="12" y="59"/>
                    <a:pt x="19" y="67"/>
                    <a:pt x="33" y="69"/>
                  </a:cubicBezTo>
                  <a:cubicBezTo>
                    <a:pt x="37" y="70"/>
                    <a:pt x="41" y="71"/>
                    <a:pt x="44" y="71"/>
                  </a:cubicBezTo>
                  <a:cubicBezTo>
                    <a:pt x="84" y="77"/>
                    <a:pt x="110" y="87"/>
                    <a:pt x="124" y="98"/>
                  </a:cubicBezTo>
                  <a:cubicBezTo>
                    <a:pt x="87" y="102"/>
                    <a:pt x="62" y="106"/>
                    <a:pt x="48" y="109"/>
                  </a:cubicBezTo>
                  <a:cubicBezTo>
                    <a:pt x="18" y="117"/>
                    <a:pt x="2" y="129"/>
                    <a:pt x="0" y="145"/>
                  </a:cubicBezTo>
                  <a:cubicBezTo>
                    <a:pt x="0" y="153"/>
                    <a:pt x="3" y="159"/>
                    <a:pt x="10" y="165"/>
                  </a:cubicBezTo>
                  <a:cubicBezTo>
                    <a:pt x="16" y="169"/>
                    <a:pt x="51" y="173"/>
                    <a:pt x="114" y="178"/>
                  </a:cubicBezTo>
                  <a:cubicBezTo>
                    <a:pt x="207" y="168"/>
                    <a:pt x="293" y="154"/>
                    <a:pt x="373" y="137"/>
                  </a:cubicBezTo>
                  <a:cubicBezTo>
                    <a:pt x="374" y="127"/>
                    <a:pt x="375" y="120"/>
                    <a:pt x="375" y="115"/>
                  </a:cubicBezTo>
                  <a:cubicBezTo>
                    <a:pt x="376" y="106"/>
                    <a:pt x="376" y="93"/>
                    <a:pt x="375" y="75"/>
                  </a:cubicBezTo>
                  <a:cubicBezTo>
                    <a:pt x="375" y="56"/>
                    <a:pt x="375" y="42"/>
                    <a:pt x="375" y="3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6"/>
            <p:cNvSpPr>
              <a:spLocks/>
            </p:cNvSpPr>
            <p:nvPr/>
          </p:nvSpPr>
          <p:spPr bwMode="auto">
            <a:xfrm>
              <a:off x="3276600" y="0"/>
              <a:ext cx="2371725" cy="7299325"/>
            </a:xfrm>
            <a:custGeom>
              <a:avLst/>
              <a:gdLst/>
              <a:ahLst/>
              <a:cxnLst>
                <a:cxn ang="0">
                  <a:pos x="549" y="18"/>
                </a:cxn>
                <a:cxn ang="0">
                  <a:pos x="462" y="13"/>
                </a:cxn>
                <a:cxn ang="0">
                  <a:pos x="405" y="25"/>
                </a:cxn>
                <a:cxn ang="0">
                  <a:pos x="392" y="37"/>
                </a:cxn>
                <a:cxn ang="0">
                  <a:pos x="369" y="72"/>
                </a:cxn>
                <a:cxn ang="0">
                  <a:pos x="376" y="92"/>
                </a:cxn>
                <a:cxn ang="0">
                  <a:pos x="379" y="102"/>
                </a:cxn>
                <a:cxn ang="0">
                  <a:pos x="386" y="111"/>
                </a:cxn>
                <a:cxn ang="0">
                  <a:pos x="387" y="160"/>
                </a:cxn>
                <a:cxn ang="0">
                  <a:pos x="389" y="190"/>
                </a:cxn>
                <a:cxn ang="0">
                  <a:pos x="403" y="203"/>
                </a:cxn>
                <a:cxn ang="0">
                  <a:pos x="407" y="257"/>
                </a:cxn>
                <a:cxn ang="0">
                  <a:pos x="442" y="337"/>
                </a:cxn>
                <a:cxn ang="0">
                  <a:pos x="473" y="359"/>
                </a:cxn>
                <a:cxn ang="0">
                  <a:pos x="443" y="425"/>
                </a:cxn>
                <a:cxn ang="0">
                  <a:pos x="360" y="561"/>
                </a:cxn>
                <a:cxn ang="0">
                  <a:pos x="317" y="711"/>
                </a:cxn>
                <a:cxn ang="0">
                  <a:pos x="289" y="698"/>
                </a:cxn>
                <a:cxn ang="0">
                  <a:pos x="248" y="712"/>
                </a:cxn>
                <a:cxn ang="0">
                  <a:pos x="216" y="717"/>
                </a:cxn>
                <a:cxn ang="0">
                  <a:pos x="204" y="737"/>
                </a:cxn>
                <a:cxn ang="0">
                  <a:pos x="116" y="792"/>
                </a:cxn>
                <a:cxn ang="0">
                  <a:pos x="0" y="801"/>
                </a:cxn>
                <a:cxn ang="0">
                  <a:pos x="76" y="864"/>
                </a:cxn>
                <a:cxn ang="0">
                  <a:pos x="176" y="869"/>
                </a:cxn>
                <a:cxn ang="0">
                  <a:pos x="234" y="959"/>
                </a:cxn>
                <a:cxn ang="0">
                  <a:pos x="234" y="1260"/>
                </a:cxn>
                <a:cxn ang="0">
                  <a:pos x="267" y="1280"/>
                </a:cxn>
                <a:cxn ang="0">
                  <a:pos x="305" y="1600"/>
                </a:cxn>
                <a:cxn ang="0">
                  <a:pos x="368" y="1925"/>
                </a:cxn>
                <a:cxn ang="0">
                  <a:pos x="382" y="2083"/>
                </a:cxn>
                <a:cxn ang="0">
                  <a:pos x="242" y="2131"/>
                </a:cxn>
                <a:cxn ang="0">
                  <a:pos x="356" y="2198"/>
                </a:cxn>
                <a:cxn ang="0">
                  <a:pos x="244" y="2251"/>
                </a:cxn>
                <a:cxn ang="0">
                  <a:pos x="554" y="2276"/>
                </a:cxn>
                <a:cxn ang="0">
                  <a:pos x="607" y="2181"/>
                </a:cxn>
                <a:cxn ang="0">
                  <a:pos x="593" y="2021"/>
                </a:cxn>
                <a:cxn ang="0">
                  <a:pos x="583" y="1735"/>
                </a:cxn>
                <a:cxn ang="0">
                  <a:pos x="575" y="1565"/>
                </a:cxn>
                <a:cxn ang="0">
                  <a:pos x="602" y="1315"/>
                </a:cxn>
                <a:cxn ang="0">
                  <a:pos x="655" y="1074"/>
                </a:cxn>
                <a:cxn ang="0">
                  <a:pos x="675" y="912"/>
                </a:cxn>
                <a:cxn ang="0">
                  <a:pos x="714" y="765"/>
                </a:cxn>
                <a:cxn ang="0">
                  <a:pos x="737" y="601"/>
                </a:cxn>
                <a:cxn ang="0">
                  <a:pos x="647" y="337"/>
                </a:cxn>
                <a:cxn ang="0">
                  <a:pos x="634" y="292"/>
                </a:cxn>
                <a:cxn ang="0">
                  <a:pos x="614" y="253"/>
                </a:cxn>
                <a:cxn ang="0">
                  <a:pos x="623" y="189"/>
                </a:cxn>
                <a:cxn ang="0">
                  <a:pos x="595" y="32"/>
                </a:cxn>
              </a:cxnLst>
              <a:rect l="0" t="0" r="r" b="b"/>
              <a:pathLst>
                <a:path w="742" h="2296">
                  <a:moveTo>
                    <a:pt x="574" y="16"/>
                  </a:moveTo>
                  <a:cubicBezTo>
                    <a:pt x="573" y="17"/>
                    <a:pt x="569" y="17"/>
                    <a:pt x="564" y="15"/>
                  </a:cubicBezTo>
                  <a:cubicBezTo>
                    <a:pt x="558" y="13"/>
                    <a:pt x="553" y="14"/>
                    <a:pt x="549" y="18"/>
                  </a:cubicBezTo>
                  <a:cubicBezTo>
                    <a:pt x="542" y="14"/>
                    <a:pt x="537" y="10"/>
                    <a:pt x="533" y="8"/>
                  </a:cubicBezTo>
                  <a:cubicBezTo>
                    <a:pt x="525" y="4"/>
                    <a:pt x="518" y="2"/>
                    <a:pt x="510" y="1"/>
                  </a:cubicBezTo>
                  <a:cubicBezTo>
                    <a:pt x="496" y="0"/>
                    <a:pt x="480" y="4"/>
                    <a:pt x="462" y="13"/>
                  </a:cubicBezTo>
                  <a:cubicBezTo>
                    <a:pt x="443" y="23"/>
                    <a:pt x="429" y="31"/>
                    <a:pt x="422" y="35"/>
                  </a:cubicBezTo>
                  <a:cubicBezTo>
                    <a:pt x="420" y="32"/>
                    <a:pt x="418" y="30"/>
                    <a:pt x="416" y="31"/>
                  </a:cubicBezTo>
                  <a:cubicBezTo>
                    <a:pt x="417" y="28"/>
                    <a:pt x="413" y="26"/>
                    <a:pt x="405" y="25"/>
                  </a:cubicBezTo>
                  <a:cubicBezTo>
                    <a:pt x="404" y="27"/>
                    <a:pt x="402" y="29"/>
                    <a:pt x="399" y="33"/>
                  </a:cubicBezTo>
                  <a:cubicBezTo>
                    <a:pt x="395" y="38"/>
                    <a:pt x="393" y="41"/>
                    <a:pt x="392" y="44"/>
                  </a:cubicBezTo>
                  <a:cubicBezTo>
                    <a:pt x="391" y="42"/>
                    <a:pt x="391" y="40"/>
                    <a:pt x="392" y="37"/>
                  </a:cubicBezTo>
                  <a:cubicBezTo>
                    <a:pt x="393" y="34"/>
                    <a:pt x="393" y="33"/>
                    <a:pt x="392" y="33"/>
                  </a:cubicBezTo>
                  <a:cubicBezTo>
                    <a:pt x="374" y="47"/>
                    <a:pt x="365" y="59"/>
                    <a:pt x="366" y="68"/>
                  </a:cubicBezTo>
                  <a:cubicBezTo>
                    <a:pt x="367" y="70"/>
                    <a:pt x="368" y="71"/>
                    <a:pt x="369" y="72"/>
                  </a:cubicBezTo>
                  <a:cubicBezTo>
                    <a:pt x="369" y="74"/>
                    <a:pt x="371" y="76"/>
                    <a:pt x="373" y="79"/>
                  </a:cubicBezTo>
                  <a:cubicBezTo>
                    <a:pt x="376" y="83"/>
                    <a:pt x="376" y="87"/>
                    <a:pt x="375" y="92"/>
                  </a:cubicBezTo>
                  <a:cubicBezTo>
                    <a:pt x="375" y="92"/>
                    <a:pt x="376" y="92"/>
                    <a:pt x="376" y="92"/>
                  </a:cubicBezTo>
                  <a:cubicBezTo>
                    <a:pt x="383" y="92"/>
                    <a:pt x="387" y="92"/>
                    <a:pt x="388" y="93"/>
                  </a:cubicBezTo>
                  <a:cubicBezTo>
                    <a:pt x="385" y="93"/>
                    <a:pt x="384" y="95"/>
                    <a:pt x="384" y="97"/>
                  </a:cubicBezTo>
                  <a:cubicBezTo>
                    <a:pt x="383" y="100"/>
                    <a:pt x="381" y="101"/>
                    <a:pt x="379" y="102"/>
                  </a:cubicBezTo>
                  <a:cubicBezTo>
                    <a:pt x="383" y="102"/>
                    <a:pt x="384" y="104"/>
                    <a:pt x="384" y="108"/>
                  </a:cubicBezTo>
                  <a:cubicBezTo>
                    <a:pt x="383" y="113"/>
                    <a:pt x="384" y="116"/>
                    <a:pt x="384" y="117"/>
                  </a:cubicBezTo>
                  <a:cubicBezTo>
                    <a:pt x="385" y="114"/>
                    <a:pt x="385" y="112"/>
                    <a:pt x="386" y="111"/>
                  </a:cubicBezTo>
                  <a:cubicBezTo>
                    <a:pt x="387" y="110"/>
                    <a:pt x="389" y="109"/>
                    <a:pt x="392" y="110"/>
                  </a:cubicBezTo>
                  <a:cubicBezTo>
                    <a:pt x="385" y="117"/>
                    <a:pt x="383" y="128"/>
                    <a:pt x="385" y="141"/>
                  </a:cubicBezTo>
                  <a:cubicBezTo>
                    <a:pt x="386" y="151"/>
                    <a:pt x="387" y="158"/>
                    <a:pt x="387" y="160"/>
                  </a:cubicBezTo>
                  <a:cubicBezTo>
                    <a:pt x="387" y="172"/>
                    <a:pt x="386" y="178"/>
                    <a:pt x="385" y="176"/>
                  </a:cubicBezTo>
                  <a:cubicBezTo>
                    <a:pt x="385" y="175"/>
                    <a:pt x="384" y="176"/>
                    <a:pt x="382" y="177"/>
                  </a:cubicBezTo>
                  <a:cubicBezTo>
                    <a:pt x="381" y="183"/>
                    <a:pt x="383" y="187"/>
                    <a:pt x="389" y="190"/>
                  </a:cubicBezTo>
                  <a:cubicBezTo>
                    <a:pt x="395" y="193"/>
                    <a:pt x="397" y="197"/>
                    <a:pt x="396" y="203"/>
                  </a:cubicBezTo>
                  <a:cubicBezTo>
                    <a:pt x="397" y="204"/>
                    <a:pt x="398" y="204"/>
                    <a:pt x="400" y="202"/>
                  </a:cubicBezTo>
                  <a:cubicBezTo>
                    <a:pt x="402" y="201"/>
                    <a:pt x="402" y="202"/>
                    <a:pt x="403" y="203"/>
                  </a:cubicBezTo>
                  <a:cubicBezTo>
                    <a:pt x="403" y="210"/>
                    <a:pt x="403" y="218"/>
                    <a:pt x="401" y="229"/>
                  </a:cubicBezTo>
                  <a:cubicBezTo>
                    <a:pt x="400" y="240"/>
                    <a:pt x="399" y="248"/>
                    <a:pt x="399" y="254"/>
                  </a:cubicBezTo>
                  <a:cubicBezTo>
                    <a:pt x="400" y="256"/>
                    <a:pt x="403" y="257"/>
                    <a:pt x="407" y="257"/>
                  </a:cubicBezTo>
                  <a:cubicBezTo>
                    <a:pt x="412" y="258"/>
                    <a:pt x="415" y="259"/>
                    <a:pt x="416" y="260"/>
                  </a:cubicBezTo>
                  <a:cubicBezTo>
                    <a:pt x="418" y="272"/>
                    <a:pt x="422" y="285"/>
                    <a:pt x="428" y="300"/>
                  </a:cubicBezTo>
                  <a:cubicBezTo>
                    <a:pt x="431" y="308"/>
                    <a:pt x="436" y="320"/>
                    <a:pt x="442" y="337"/>
                  </a:cubicBezTo>
                  <a:cubicBezTo>
                    <a:pt x="446" y="340"/>
                    <a:pt x="453" y="341"/>
                    <a:pt x="463" y="340"/>
                  </a:cubicBezTo>
                  <a:cubicBezTo>
                    <a:pt x="473" y="338"/>
                    <a:pt x="480" y="338"/>
                    <a:pt x="484" y="338"/>
                  </a:cubicBezTo>
                  <a:cubicBezTo>
                    <a:pt x="483" y="342"/>
                    <a:pt x="479" y="349"/>
                    <a:pt x="473" y="359"/>
                  </a:cubicBezTo>
                  <a:cubicBezTo>
                    <a:pt x="470" y="363"/>
                    <a:pt x="467" y="369"/>
                    <a:pt x="463" y="375"/>
                  </a:cubicBezTo>
                  <a:cubicBezTo>
                    <a:pt x="454" y="389"/>
                    <a:pt x="449" y="403"/>
                    <a:pt x="448" y="417"/>
                  </a:cubicBezTo>
                  <a:cubicBezTo>
                    <a:pt x="446" y="420"/>
                    <a:pt x="444" y="422"/>
                    <a:pt x="443" y="425"/>
                  </a:cubicBezTo>
                  <a:cubicBezTo>
                    <a:pt x="415" y="464"/>
                    <a:pt x="393" y="497"/>
                    <a:pt x="379" y="522"/>
                  </a:cubicBezTo>
                  <a:cubicBezTo>
                    <a:pt x="376" y="526"/>
                    <a:pt x="373" y="533"/>
                    <a:pt x="369" y="542"/>
                  </a:cubicBezTo>
                  <a:cubicBezTo>
                    <a:pt x="366" y="551"/>
                    <a:pt x="362" y="558"/>
                    <a:pt x="360" y="561"/>
                  </a:cubicBezTo>
                  <a:cubicBezTo>
                    <a:pt x="357" y="567"/>
                    <a:pt x="351" y="574"/>
                    <a:pt x="342" y="584"/>
                  </a:cubicBezTo>
                  <a:cubicBezTo>
                    <a:pt x="334" y="593"/>
                    <a:pt x="329" y="600"/>
                    <a:pt x="326" y="606"/>
                  </a:cubicBezTo>
                  <a:cubicBezTo>
                    <a:pt x="316" y="628"/>
                    <a:pt x="313" y="663"/>
                    <a:pt x="317" y="711"/>
                  </a:cubicBezTo>
                  <a:cubicBezTo>
                    <a:pt x="313" y="712"/>
                    <a:pt x="310" y="713"/>
                    <a:pt x="309" y="715"/>
                  </a:cubicBezTo>
                  <a:cubicBezTo>
                    <a:pt x="305" y="710"/>
                    <a:pt x="302" y="707"/>
                    <a:pt x="300" y="705"/>
                  </a:cubicBezTo>
                  <a:cubicBezTo>
                    <a:pt x="297" y="701"/>
                    <a:pt x="293" y="699"/>
                    <a:pt x="289" y="698"/>
                  </a:cubicBezTo>
                  <a:cubicBezTo>
                    <a:pt x="283" y="702"/>
                    <a:pt x="278" y="704"/>
                    <a:pt x="274" y="704"/>
                  </a:cubicBezTo>
                  <a:cubicBezTo>
                    <a:pt x="268" y="706"/>
                    <a:pt x="262" y="706"/>
                    <a:pt x="255" y="704"/>
                  </a:cubicBezTo>
                  <a:cubicBezTo>
                    <a:pt x="253" y="705"/>
                    <a:pt x="250" y="707"/>
                    <a:pt x="248" y="712"/>
                  </a:cubicBezTo>
                  <a:cubicBezTo>
                    <a:pt x="245" y="716"/>
                    <a:pt x="243" y="718"/>
                    <a:pt x="240" y="719"/>
                  </a:cubicBezTo>
                  <a:cubicBezTo>
                    <a:pt x="235" y="717"/>
                    <a:pt x="231" y="716"/>
                    <a:pt x="228" y="716"/>
                  </a:cubicBezTo>
                  <a:cubicBezTo>
                    <a:pt x="223" y="715"/>
                    <a:pt x="219" y="715"/>
                    <a:pt x="216" y="717"/>
                  </a:cubicBezTo>
                  <a:cubicBezTo>
                    <a:pt x="214" y="718"/>
                    <a:pt x="213" y="721"/>
                    <a:pt x="214" y="727"/>
                  </a:cubicBezTo>
                  <a:cubicBezTo>
                    <a:pt x="214" y="733"/>
                    <a:pt x="213" y="737"/>
                    <a:pt x="212" y="738"/>
                  </a:cubicBezTo>
                  <a:cubicBezTo>
                    <a:pt x="209" y="738"/>
                    <a:pt x="206" y="738"/>
                    <a:pt x="204" y="737"/>
                  </a:cubicBezTo>
                  <a:cubicBezTo>
                    <a:pt x="201" y="736"/>
                    <a:pt x="178" y="754"/>
                    <a:pt x="136" y="790"/>
                  </a:cubicBezTo>
                  <a:cubicBezTo>
                    <a:pt x="138" y="790"/>
                    <a:pt x="137" y="790"/>
                    <a:pt x="135" y="790"/>
                  </a:cubicBezTo>
                  <a:cubicBezTo>
                    <a:pt x="132" y="790"/>
                    <a:pt x="126" y="791"/>
                    <a:pt x="116" y="792"/>
                  </a:cubicBezTo>
                  <a:cubicBezTo>
                    <a:pt x="116" y="792"/>
                    <a:pt x="115" y="792"/>
                    <a:pt x="114" y="792"/>
                  </a:cubicBezTo>
                  <a:cubicBezTo>
                    <a:pt x="109" y="792"/>
                    <a:pt x="104" y="793"/>
                    <a:pt x="98" y="793"/>
                  </a:cubicBezTo>
                  <a:cubicBezTo>
                    <a:pt x="75" y="796"/>
                    <a:pt x="42" y="798"/>
                    <a:pt x="0" y="801"/>
                  </a:cubicBezTo>
                  <a:cubicBezTo>
                    <a:pt x="4" y="814"/>
                    <a:pt x="13" y="825"/>
                    <a:pt x="27" y="833"/>
                  </a:cubicBezTo>
                  <a:cubicBezTo>
                    <a:pt x="35" y="838"/>
                    <a:pt x="48" y="845"/>
                    <a:pt x="66" y="854"/>
                  </a:cubicBezTo>
                  <a:cubicBezTo>
                    <a:pt x="68" y="856"/>
                    <a:pt x="72" y="859"/>
                    <a:pt x="76" y="864"/>
                  </a:cubicBezTo>
                  <a:cubicBezTo>
                    <a:pt x="80" y="868"/>
                    <a:pt x="83" y="870"/>
                    <a:pt x="86" y="871"/>
                  </a:cubicBezTo>
                  <a:cubicBezTo>
                    <a:pt x="95" y="873"/>
                    <a:pt x="110" y="872"/>
                    <a:pt x="130" y="868"/>
                  </a:cubicBezTo>
                  <a:cubicBezTo>
                    <a:pt x="150" y="865"/>
                    <a:pt x="165" y="865"/>
                    <a:pt x="176" y="869"/>
                  </a:cubicBezTo>
                  <a:cubicBezTo>
                    <a:pt x="175" y="884"/>
                    <a:pt x="177" y="901"/>
                    <a:pt x="180" y="919"/>
                  </a:cubicBezTo>
                  <a:cubicBezTo>
                    <a:pt x="186" y="946"/>
                    <a:pt x="189" y="961"/>
                    <a:pt x="189" y="964"/>
                  </a:cubicBezTo>
                  <a:cubicBezTo>
                    <a:pt x="202" y="964"/>
                    <a:pt x="217" y="962"/>
                    <a:pt x="234" y="959"/>
                  </a:cubicBezTo>
                  <a:cubicBezTo>
                    <a:pt x="244" y="957"/>
                    <a:pt x="258" y="955"/>
                    <a:pt x="278" y="951"/>
                  </a:cubicBezTo>
                  <a:cubicBezTo>
                    <a:pt x="274" y="986"/>
                    <a:pt x="268" y="1040"/>
                    <a:pt x="260" y="1113"/>
                  </a:cubicBezTo>
                  <a:cubicBezTo>
                    <a:pt x="253" y="1175"/>
                    <a:pt x="244" y="1224"/>
                    <a:pt x="234" y="1260"/>
                  </a:cubicBezTo>
                  <a:cubicBezTo>
                    <a:pt x="236" y="1261"/>
                    <a:pt x="240" y="1262"/>
                    <a:pt x="246" y="1261"/>
                  </a:cubicBezTo>
                  <a:cubicBezTo>
                    <a:pt x="254" y="1260"/>
                    <a:pt x="259" y="1260"/>
                    <a:pt x="262" y="1260"/>
                  </a:cubicBezTo>
                  <a:cubicBezTo>
                    <a:pt x="263" y="1267"/>
                    <a:pt x="264" y="1274"/>
                    <a:pt x="267" y="1280"/>
                  </a:cubicBezTo>
                  <a:cubicBezTo>
                    <a:pt x="269" y="1283"/>
                    <a:pt x="272" y="1288"/>
                    <a:pt x="276" y="1294"/>
                  </a:cubicBezTo>
                  <a:cubicBezTo>
                    <a:pt x="278" y="1327"/>
                    <a:pt x="283" y="1379"/>
                    <a:pt x="291" y="1448"/>
                  </a:cubicBezTo>
                  <a:cubicBezTo>
                    <a:pt x="299" y="1513"/>
                    <a:pt x="303" y="1563"/>
                    <a:pt x="305" y="1600"/>
                  </a:cubicBezTo>
                  <a:cubicBezTo>
                    <a:pt x="308" y="1637"/>
                    <a:pt x="313" y="1676"/>
                    <a:pt x="320" y="1719"/>
                  </a:cubicBezTo>
                  <a:cubicBezTo>
                    <a:pt x="324" y="1741"/>
                    <a:pt x="331" y="1777"/>
                    <a:pt x="341" y="1830"/>
                  </a:cubicBezTo>
                  <a:cubicBezTo>
                    <a:pt x="346" y="1853"/>
                    <a:pt x="355" y="1885"/>
                    <a:pt x="368" y="1925"/>
                  </a:cubicBezTo>
                  <a:cubicBezTo>
                    <a:pt x="381" y="1966"/>
                    <a:pt x="389" y="1997"/>
                    <a:pt x="394" y="2016"/>
                  </a:cubicBezTo>
                  <a:cubicBezTo>
                    <a:pt x="398" y="2033"/>
                    <a:pt x="399" y="2047"/>
                    <a:pt x="398" y="2055"/>
                  </a:cubicBezTo>
                  <a:cubicBezTo>
                    <a:pt x="397" y="2061"/>
                    <a:pt x="391" y="2071"/>
                    <a:pt x="382" y="2083"/>
                  </a:cubicBezTo>
                  <a:cubicBezTo>
                    <a:pt x="373" y="2095"/>
                    <a:pt x="369" y="2104"/>
                    <a:pt x="369" y="2111"/>
                  </a:cubicBezTo>
                  <a:cubicBezTo>
                    <a:pt x="366" y="2113"/>
                    <a:pt x="362" y="2115"/>
                    <a:pt x="359" y="2117"/>
                  </a:cubicBezTo>
                  <a:cubicBezTo>
                    <a:pt x="288" y="2122"/>
                    <a:pt x="248" y="2127"/>
                    <a:pt x="242" y="2131"/>
                  </a:cubicBezTo>
                  <a:cubicBezTo>
                    <a:pt x="235" y="2137"/>
                    <a:pt x="232" y="2143"/>
                    <a:pt x="232" y="2151"/>
                  </a:cubicBezTo>
                  <a:cubicBezTo>
                    <a:pt x="234" y="2167"/>
                    <a:pt x="250" y="2179"/>
                    <a:pt x="280" y="2187"/>
                  </a:cubicBezTo>
                  <a:cubicBezTo>
                    <a:pt x="294" y="2190"/>
                    <a:pt x="319" y="2194"/>
                    <a:pt x="356" y="2198"/>
                  </a:cubicBezTo>
                  <a:cubicBezTo>
                    <a:pt x="342" y="2209"/>
                    <a:pt x="316" y="2219"/>
                    <a:pt x="276" y="2225"/>
                  </a:cubicBezTo>
                  <a:cubicBezTo>
                    <a:pt x="273" y="2225"/>
                    <a:pt x="269" y="2226"/>
                    <a:pt x="265" y="2227"/>
                  </a:cubicBezTo>
                  <a:cubicBezTo>
                    <a:pt x="251" y="2229"/>
                    <a:pt x="244" y="2237"/>
                    <a:pt x="244" y="2251"/>
                  </a:cubicBezTo>
                  <a:cubicBezTo>
                    <a:pt x="266" y="2275"/>
                    <a:pt x="306" y="2289"/>
                    <a:pt x="364" y="2292"/>
                  </a:cubicBezTo>
                  <a:cubicBezTo>
                    <a:pt x="421" y="2296"/>
                    <a:pt x="466" y="2288"/>
                    <a:pt x="499" y="2269"/>
                  </a:cubicBezTo>
                  <a:cubicBezTo>
                    <a:pt x="512" y="2275"/>
                    <a:pt x="531" y="2277"/>
                    <a:pt x="554" y="2276"/>
                  </a:cubicBezTo>
                  <a:cubicBezTo>
                    <a:pt x="575" y="2274"/>
                    <a:pt x="593" y="2270"/>
                    <a:pt x="607" y="2263"/>
                  </a:cubicBezTo>
                  <a:cubicBezTo>
                    <a:pt x="607" y="2254"/>
                    <a:pt x="607" y="2240"/>
                    <a:pt x="607" y="2221"/>
                  </a:cubicBezTo>
                  <a:cubicBezTo>
                    <a:pt x="608" y="2203"/>
                    <a:pt x="608" y="2190"/>
                    <a:pt x="607" y="2181"/>
                  </a:cubicBezTo>
                  <a:cubicBezTo>
                    <a:pt x="607" y="2170"/>
                    <a:pt x="603" y="2149"/>
                    <a:pt x="597" y="2116"/>
                  </a:cubicBezTo>
                  <a:cubicBezTo>
                    <a:pt x="593" y="2089"/>
                    <a:pt x="591" y="2070"/>
                    <a:pt x="592" y="2057"/>
                  </a:cubicBezTo>
                  <a:cubicBezTo>
                    <a:pt x="593" y="2047"/>
                    <a:pt x="594" y="2035"/>
                    <a:pt x="593" y="2021"/>
                  </a:cubicBezTo>
                  <a:cubicBezTo>
                    <a:pt x="592" y="2005"/>
                    <a:pt x="591" y="1993"/>
                    <a:pt x="590" y="1984"/>
                  </a:cubicBezTo>
                  <a:cubicBezTo>
                    <a:pt x="589" y="1958"/>
                    <a:pt x="588" y="1916"/>
                    <a:pt x="587" y="1858"/>
                  </a:cubicBezTo>
                  <a:cubicBezTo>
                    <a:pt x="586" y="1803"/>
                    <a:pt x="585" y="1763"/>
                    <a:pt x="583" y="1735"/>
                  </a:cubicBezTo>
                  <a:cubicBezTo>
                    <a:pt x="582" y="1723"/>
                    <a:pt x="580" y="1704"/>
                    <a:pt x="575" y="1677"/>
                  </a:cubicBezTo>
                  <a:cubicBezTo>
                    <a:pt x="570" y="1653"/>
                    <a:pt x="568" y="1635"/>
                    <a:pt x="568" y="1626"/>
                  </a:cubicBezTo>
                  <a:cubicBezTo>
                    <a:pt x="568" y="1615"/>
                    <a:pt x="571" y="1595"/>
                    <a:pt x="575" y="1565"/>
                  </a:cubicBezTo>
                  <a:cubicBezTo>
                    <a:pt x="581" y="1532"/>
                    <a:pt x="584" y="1508"/>
                    <a:pt x="585" y="1493"/>
                  </a:cubicBezTo>
                  <a:cubicBezTo>
                    <a:pt x="587" y="1451"/>
                    <a:pt x="588" y="1419"/>
                    <a:pt x="589" y="1398"/>
                  </a:cubicBezTo>
                  <a:cubicBezTo>
                    <a:pt x="592" y="1361"/>
                    <a:pt x="596" y="1334"/>
                    <a:pt x="602" y="1315"/>
                  </a:cubicBezTo>
                  <a:cubicBezTo>
                    <a:pt x="613" y="1307"/>
                    <a:pt x="620" y="1291"/>
                    <a:pt x="623" y="1268"/>
                  </a:cubicBezTo>
                  <a:cubicBezTo>
                    <a:pt x="625" y="1239"/>
                    <a:pt x="627" y="1217"/>
                    <a:pt x="630" y="1203"/>
                  </a:cubicBezTo>
                  <a:cubicBezTo>
                    <a:pt x="641" y="1146"/>
                    <a:pt x="649" y="1103"/>
                    <a:pt x="655" y="1074"/>
                  </a:cubicBezTo>
                  <a:cubicBezTo>
                    <a:pt x="664" y="1024"/>
                    <a:pt x="670" y="982"/>
                    <a:pt x="673" y="948"/>
                  </a:cubicBezTo>
                  <a:cubicBezTo>
                    <a:pt x="673" y="945"/>
                    <a:pt x="673" y="939"/>
                    <a:pt x="673" y="930"/>
                  </a:cubicBezTo>
                  <a:cubicBezTo>
                    <a:pt x="673" y="922"/>
                    <a:pt x="674" y="916"/>
                    <a:pt x="675" y="912"/>
                  </a:cubicBezTo>
                  <a:cubicBezTo>
                    <a:pt x="677" y="904"/>
                    <a:pt x="681" y="893"/>
                    <a:pt x="687" y="878"/>
                  </a:cubicBezTo>
                  <a:cubicBezTo>
                    <a:pt x="693" y="863"/>
                    <a:pt x="697" y="852"/>
                    <a:pt x="699" y="845"/>
                  </a:cubicBezTo>
                  <a:cubicBezTo>
                    <a:pt x="705" y="823"/>
                    <a:pt x="710" y="796"/>
                    <a:pt x="714" y="765"/>
                  </a:cubicBezTo>
                  <a:cubicBezTo>
                    <a:pt x="718" y="728"/>
                    <a:pt x="722" y="700"/>
                    <a:pt x="724" y="681"/>
                  </a:cubicBezTo>
                  <a:cubicBezTo>
                    <a:pt x="725" y="674"/>
                    <a:pt x="727" y="660"/>
                    <a:pt x="730" y="641"/>
                  </a:cubicBezTo>
                  <a:cubicBezTo>
                    <a:pt x="734" y="624"/>
                    <a:pt x="736" y="611"/>
                    <a:pt x="737" y="601"/>
                  </a:cubicBezTo>
                  <a:cubicBezTo>
                    <a:pt x="742" y="546"/>
                    <a:pt x="737" y="496"/>
                    <a:pt x="720" y="449"/>
                  </a:cubicBezTo>
                  <a:cubicBezTo>
                    <a:pt x="717" y="441"/>
                    <a:pt x="713" y="433"/>
                    <a:pt x="710" y="425"/>
                  </a:cubicBezTo>
                  <a:cubicBezTo>
                    <a:pt x="694" y="392"/>
                    <a:pt x="673" y="362"/>
                    <a:pt x="647" y="337"/>
                  </a:cubicBezTo>
                  <a:cubicBezTo>
                    <a:pt x="648" y="332"/>
                    <a:pt x="647" y="325"/>
                    <a:pt x="645" y="315"/>
                  </a:cubicBezTo>
                  <a:cubicBezTo>
                    <a:pt x="642" y="305"/>
                    <a:pt x="641" y="297"/>
                    <a:pt x="641" y="292"/>
                  </a:cubicBezTo>
                  <a:cubicBezTo>
                    <a:pt x="634" y="292"/>
                    <a:pt x="634" y="292"/>
                    <a:pt x="634" y="292"/>
                  </a:cubicBezTo>
                  <a:cubicBezTo>
                    <a:pt x="627" y="271"/>
                    <a:pt x="627" y="271"/>
                    <a:pt x="627" y="271"/>
                  </a:cubicBezTo>
                  <a:cubicBezTo>
                    <a:pt x="616" y="271"/>
                    <a:pt x="616" y="271"/>
                    <a:pt x="616" y="271"/>
                  </a:cubicBezTo>
                  <a:cubicBezTo>
                    <a:pt x="615" y="264"/>
                    <a:pt x="615" y="259"/>
                    <a:pt x="614" y="253"/>
                  </a:cubicBezTo>
                  <a:cubicBezTo>
                    <a:pt x="612" y="245"/>
                    <a:pt x="611" y="240"/>
                    <a:pt x="611" y="239"/>
                  </a:cubicBezTo>
                  <a:cubicBezTo>
                    <a:pt x="615" y="234"/>
                    <a:pt x="618" y="226"/>
                    <a:pt x="619" y="215"/>
                  </a:cubicBezTo>
                  <a:cubicBezTo>
                    <a:pt x="621" y="202"/>
                    <a:pt x="622" y="194"/>
                    <a:pt x="623" y="189"/>
                  </a:cubicBezTo>
                  <a:cubicBezTo>
                    <a:pt x="626" y="163"/>
                    <a:pt x="627" y="136"/>
                    <a:pt x="626" y="109"/>
                  </a:cubicBezTo>
                  <a:cubicBezTo>
                    <a:pt x="624" y="81"/>
                    <a:pt x="621" y="62"/>
                    <a:pt x="617" y="51"/>
                  </a:cubicBezTo>
                  <a:cubicBezTo>
                    <a:pt x="611" y="49"/>
                    <a:pt x="604" y="43"/>
                    <a:pt x="595" y="32"/>
                  </a:cubicBezTo>
                  <a:cubicBezTo>
                    <a:pt x="586" y="22"/>
                    <a:pt x="579" y="17"/>
                    <a:pt x="574"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7"/>
            <p:cNvSpPr>
              <a:spLocks/>
            </p:cNvSpPr>
            <p:nvPr/>
          </p:nvSpPr>
          <p:spPr bwMode="auto">
            <a:xfrm>
              <a:off x="2790825" y="1582738"/>
              <a:ext cx="1620838" cy="989013"/>
            </a:xfrm>
            <a:custGeom>
              <a:avLst/>
              <a:gdLst/>
              <a:ahLst/>
              <a:cxnLst>
                <a:cxn ang="0">
                  <a:pos x="500" y="288"/>
                </a:cxn>
                <a:cxn ang="0">
                  <a:pos x="500" y="262"/>
                </a:cxn>
                <a:cxn ang="0">
                  <a:pos x="356" y="262"/>
                </a:cxn>
                <a:cxn ang="0">
                  <a:pos x="246" y="0"/>
                </a:cxn>
                <a:cxn ang="0">
                  <a:pos x="0" y="47"/>
                </a:cxn>
                <a:cxn ang="0">
                  <a:pos x="109" y="311"/>
                </a:cxn>
                <a:cxn ang="0">
                  <a:pos x="500" y="288"/>
                </a:cxn>
              </a:cxnLst>
              <a:rect l="0" t="0" r="r" b="b"/>
              <a:pathLst>
                <a:path w="507" h="311">
                  <a:moveTo>
                    <a:pt x="500" y="288"/>
                  </a:moveTo>
                  <a:cubicBezTo>
                    <a:pt x="507" y="279"/>
                    <a:pt x="507" y="270"/>
                    <a:pt x="500" y="262"/>
                  </a:cubicBezTo>
                  <a:cubicBezTo>
                    <a:pt x="356" y="262"/>
                    <a:pt x="356" y="262"/>
                    <a:pt x="356" y="262"/>
                  </a:cubicBezTo>
                  <a:cubicBezTo>
                    <a:pt x="246" y="0"/>
                    <a:pt x="246" y="0"/>
                    <a:pt x="246" y="0"/>
                  </a:cubicBezTo>
                  <a:cubicBezTo>
                    <a:pt x="0" y="47"/>
                    <a:pt x="0" y="47"/>
                    <a:pt x="0" y="47"/>
                  </a:cubicBezTo>
                  <a:cubicBezTo>
                    <a:pt x="109" y="311"/>
                    <a:pt x="109" y="311"/>
                    <a:pt x="109" y="311"/>
                  </a:cubicBezTo>
                  <a:lnTo>
                    <a:pt x="500" y="28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78627445"/>
      </p:ext>
    </p:extLst>
  </p:cSld>
  <p:clrMapOvr>
    <a:masterClrMapping/>
  </p:clrMapOvr>
  <p:transition advClick="0" advTm="0">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0" y="5386932"/>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rot="10800000">
            <a:off x="7004636" y="0"/>
            <a:ext cx="5187364" cy="1471068"/>
          </a:xfrm>
          <a:custGeom>
            <a:avLst/>
            <a:gdLst>
              <a:gd name="connsiteX0" fmla="*/ 0 w 5187364"/>
              <a:gd name="connsiteY0" fmla="*/ 0 h 1471068"/>
              <a:gd name="connsiteX1" fmla="*/ 208819 w 5187364"/>
              <a:gd name="connsiteY1" fmla="*/ 99221 h 1471068"/>
              <a:gd name="connsiteX2" fmla="*/ 3579802 w 5187364"/>
              <a:gd name="connsiteY2" fmla="*/ 1166741 h 1471068"/>
              <a:gd name="connsiteX3" fmla="*/ 5035213 w 5187364"/>
              <a:gd name="connsiteY3" fmla="*/ 1448479 h 1471068"/>
              <a:gd name="connsiteX4" fmla="*/ 5187364 w 5187364"/>
              <a:gd name="connsiteY4" fmla="*/ 1471068 h 1471068"/>
              <a:gd name="connsiteX5" fmla="*/ 0 w 5187364"/>
              <a:gd name="connsiteY5" fmla="*/ 1471068 h 147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7364" h="1471068">
                <a:moveTo>
                  <a:pt x="0" y="0"/>
                </a:moveTo>
                <a:lnTo>
                  <a:pt x="208819" y="99221"/>
                </a:lnTo>
                <a:cubicBezTo>
                  <a:pt x="1047718" y="477842"/>
                  <a:pt x="2237660" y="863596"/>
                  <a:pt x="3579802" y="1166741"/>
                </a:cubicBezTo>
                <a:cubicBezTo>
                  <a:pt x="4083105" y="1280420"/>
                  <a:pt x="4572076" y="1374410"/>
                  <a:pt x="5035213" y="1448479"/>
                </a:cubicBezTo>
                <a:lnTo>
                  <a:pt x="5187364" y="1471068"/>
                </a:lnTo>
                <a:lnTo>
                  <a:pt x="0" y="1471068"/>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53"/>
          <p:cNvSpPr/>
          <p:nvPr/>
        </p:nvSpPr>
        <p:spPr>
          <a:xfrm>
            <a:off x="2736773" y="2145009"/>
            <a:ext cx="609091" cy="940633"/>
          </a:xfrm>
          <a:custGeom>
            <a:avLst/>
            <a:gdLst>
              <a:gd name="connsiteX0" fmla="*/ 0 w 1058022"/>
              <a:gd name="connsiteY0" fmla="*/ 0 h 1633928"/>
              <a:gd name="connsiteX1" fmla="*/ 241058 w 1058022"/>
              <a:gd name="connsiteY1" fmla="*/ 0 h 1633928"/>
              <a:gd name="connsiteX2" fmla="*/ 1058022 w 1058022"/>
              <a:gd name="connsiteY2" fmla="*/ 816964 h 1633928"/>
              <a:gd name="connsiteX3" fmla="*/ 241058 w 1058022"/>
              <a:gd name="connsiteY3" fmla="*/ 1633928 h 1633928"/>
              <a:gd name="connsiteX4" fmla="*/ 2 w 1058022"/>
              <a:gd name="connsiteY4" fmla="*/ 1633928 h 1633928"/>
              <a:gd name="connsiteX5" fmla="*/ 24196 w 1058022"/>
              <a:gd name="connsiteY5" fmla="*/ 1611939 h 1633928"/>
              <a:gd name="connsiteX6" fmla="*/ 353485 w 1058022"/>
              <a:gd name="connsiteY6" fmla="*/ 816965 h 1633928"/>
              <a:gd name="connsiteX7" fmla="*/ 24196 w 1058022"/>
              <a:gd name="connsiteY7" fmla="*/ 21991 h 163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8022" h="1633928">
                <a:moveTo>
                  <a:pt x="0" y="0"/>
                </a:moveTo>
                <a:lnTo>
                  <a:pt x="241058" y="0"/>
                </a:lnTo>
                <a:lnTo>
                  <a:pt x="1058022" y="816964"/>
                </a:lnTo>
                <a:lnTo>
                  <a:pt x="241058" y="1633928"/>
                </a:lnTo>
                <a:lnTo>
                  <a:pt x="2" y="1633928"/>
                </a:lnTo>
                <a:lnTo>
                  <a:pt x="24196" y="1611939"/>
                </a:lnTo>
                <a:cubicBezTo>
                  <a:pt x="227648" y="1408487"/>
                  <a:pt x="353485" y="1127422"/>
                  <a:pt x="353485" y="816965"/>
                </a:cubicBezTo>
                <a:cubicBezTo>
                  <a:pt x="353485" y="506509"/>
                  <a:pt x="227648" y="225443"/>
                  <a:pt x="24196" y="21991"/>
                </a:cubicBez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20" name="同心圆 52"/>
          <p:cNvSpPr/>
          <p:nvPr/>
        </p:nvSpPr>
        <p:spPr>
          <a:xfrm>
            <a:off x="891010" y="1855668"/>
            <a:ext cx="1519317" cy="1519317"/>
          </a:xfrm>
          <a:prstGeom prst="donut">
            <a:avLst>
              <a:gd name="adj" fmla="val 16822"/>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nvGrpSpPr>
          <p:cNvPr id="21" name="组合 55"/>
          <p:cNvGrpSpPr/>
          <p:nvPr/>
        </p:nvGrpSpPr>
        <p:grpSpPr>
          <a:xfrm>
            <a:off x="3725974" y="1855666"/>
            <a:ext cx="2454854" cy="1519317"/>
            <a:chOff x="3181350" y="2107210"/>
            <a:chExt cx="2454854" cy="1519317"/>
          </a:xfrm>
        </p:grpSpPr>
        <p:sp>
          <p:nvSpPr>
            <p:cNvPr id="27" name="任意多边形 56"/>
            <p:cNvSpPr/>
            <p:nvPr/>
          </p:nvSpPr>
          <p:spPr>
            <a:xfrm>
              <a:off x="5027113" y="2396551"/>
              <a:ext cx="609091" cy="940633"/>
            </a:xfrm>
            <a:custGeom>
              <a:avLst/>
              <a:gdLst>
                <a:gd name="connsiteX0" fmla="*/ 0 w 1058022"/>
                <a:gd name="connsiteY0" fmla="*/ 0 h 1633928"/>
                <a:gd name="connsiteX1" fmla="*/ 241058 w 1058022"/>
                <a:gd name="connsiteY1" fmla="*/ 0 h 1633928"/>
                <a:gd name="connsiteX2" fmla="*/ 1058022 w 1058022"/>
                <a:gd name="connsiteY2" fmla="*/ 816964 h 1633928"/>
                <a:gd name="connsiteX3" fmla="*/ 241058 w 1058022"/>
                <a:gd name="connsiteY3" fmla="*/ 1633928 h 1633928"/>
                <a:gd name="connsiteX4" fmla="*/ 2 w 1058022"/>
                <a:gd name="connsiteY4" fmla="*/ 1633928 h 1633928"/>
                <a:gd name="connsiteX5" fmla="*/ 24196 w 1058022"/>
                <a:gd name="connsiteY5" fmla="*/ 1611939 h 1633928"/>
                <a:gd name="connsiteX6" fmla="*/ 353485 w 1058022"/>
                <a:gd name="connsiteY6" fmla="*/ 816965 h 1633928"/>
                <a:gd name="connsiteX7" fmla="*/ 24196 w 1058022"/>
                <a:gd name="connsiteY7" fmla="*/ 21991 h 163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8022" h="1633928">
                  <a:moveTo>
                    <a:pt x="0" y="0"/>
                  </a:moveTo>
                  <a:lnTo>
                    <a:pt x="241058" y="0"/>
                  </a:lnTo>
                  <a:lnTo>
                    <a:pt x="1058022" y="816964"/>
                  </a:lnTo>
                  <a:lnTo>
                    <a:pt x="241058" y="1633928"/>
                  </a:lnTo>
                  <a:lnTo>
                    <a:pt x="2" y="1633928"/>
                  </a:lnTo>
                  <a:lnTo>
                    <a:pt x="24196" y="1611939"/>
                  </a:lnTo>
                  <a:cubicBezTo>
                    <a:pt x="227648" y="1408487"/>
                    <a:pt x="353485" y="1127422"/>
                    <a:pt x="353485" y="816965"/>
                  </a:cubicBezTo>
                  <a:cubicBezTo>
                    <a:pt x="353485" y="506509"/>
                    <a:pt x="227648" y="225443"/>
                    <a:pt x="24196" y="21991"/>
                  </a:cubicBez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29" name="同心圆 57"/>
            <p:cNvSpPr/>
            <p:nvPr/>
          </p:nvSpPr>
          <p:spPr>
            <a:xfrm>
              <a:off x="3181350" y="2107210"/>
              <a:ext cx="1519317" cy="1519317"/>
            </a:xfrm>
            <a:prstGeom prst="donut">
              <a:avLst>
                <a:gd name="adj" fmla="val 16822"/>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sp>
        <p:nvSpPr>
          <p:cNvPr id="30" name="同心圆 60"/>
          <p:cNvSpPr/>
          <p:nvPr/>
        </p:nvSpPr>
        <p:spPr>
          <a:xfrm>
            <a:off x="9554166" y="1874676"/>
            <a:ext cx="1519317" cy="1519317"/>
          </a:xfrm>
          <a:prstGeom prst="donut">
            <a:avLst>
              <a:gd name="adj" fmla="val 16822"/>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31" name="椭圆 66"/>
          <p:cNvSpPr/>
          <p:nvPr/>
        </p:nvSpPr>
        <p:spPr>
          <a:xfrm>
            <a:off x="2103280" y="2027040"/>
            <a:ext cx="1175818" cy="11758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2" name="椭圆 67"/>
          <p:cNvSpPr/>
          <p:nvPr/>
        </p:nvSpPr>
        <p:spPr>
          <a:xfrm>
            <a:off x="4845939" y="2027040"/>
            <a:ext cx="1175818" cy="11758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68"/>
          <p:cNvSpPr/>
          <p:nvPr/>
        </p:nvSpPr>
        <p:spPr>
          <a:xfrm>
            <a:off x="7665880" y="2027040"/>
            <a:ext cx="1175818" cy="11758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aphicFrame>
        <p:nvGraphicFramePr>
          <p:cNvPr id="34" name="表格 33"/>
          <p:cNvGraphicFramePr>
            <a:graphicFrameLocks noGrp="1"/>
          </p:cNvGraphicFramePr>
          <p:nvPr>
            <p:extLst>
              <p:ext uri="{D42A27DB-BD31-4B8C-83A1-F6EECF244321}">
                <p14:modId xmlns:p14="http://schemas.microsoft.com/office/powerpoint/2010/main" val="2699725081"/>
              </p:ext>
            </p:extLst>
          </p:nvPr>
        </p:nvGraphicFramePr>
        <p:xfrm>
          <a:off x="1178876" y="2146699"/>
          <a:ext cx="900000" cy="914400"/>
        </p:xfrm>
        <a:graphic>
          <a:graphicData uri="http://schemas.openxmlformats.org/drawingml/2006/table">
            <a:tbl>
              <a:tblPr firstRow="1" bandRow="1">
                <a:tableStyleId>{5C22544A-7EE6-4342-B048-85BDC9FD1C3A}</a:tableStyleId>
              </a:tblPr>
              <a:tblGrid>
                <a:gridCol w="900000">
                  <a:extLst>
                    <a:ext uri="{9D8B030D-6E8A-4147-A177-3AD203B41FA5}">
                      <a16:colId xmlns:a16="http://schemas.microsoft.com/office/drawing/2014/main" val="20000"/>
                    </a:ext>
                  </a:extLst>
                </a:gridCol>
              </a:tblGrid>
              <a:tr h="900000">
                <a:tc>
                  <a:txBody>
                    <a:bodyPr/>
                    <a:lstStyle/>
                    <a:p>
                      <a:pPr algn="ctr"/>
                      <a:r>
                        <a:rPr lang="en-US" altLang="zh-CN" sz="5400" dirty="0">
                          <a:solidFill>
                            <a:schemeClr val="accent5">
                              <a:lumMod val="75000"/>
                            </a:schemeClr>
                          </a:solidFill>
                        </a:rPr>
                        <a:t>1</a:t>
                      </a:r>
                      <a:endParaRPr lang="zh-CN" altLang="en-US" sz="5400" dirty="0">
                        <a:solidFill>
                          <a:schemeClr val="accent5">
                            <a:lumMod val="7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35" name="表格 34"/>
          <p:cNvGraphicFramePr>
            <a:graphicFrameLocks noGrp="1"/>
          </p:cNvGraphicFramePr>
          <p:nvPr>
            <p:extLst>
              <p:ext uri="{D42A27DB-BD31-4B8C-83A1-F6EECF244321}">
                <p14:modId xmlns:p14="http://schemas.microsoft.com/office/powerpoint/2010/main" val="1003357079"/>
              </p:ext>
            </p:extLst>
          </p:nvPr>
        </p:nvGraphicFramePr>
        <p:xfrm>
          <a:off x="4058514" y="2164353"/>
          <a:ext cx="900000" cy="914400"/>
        </p:xfrm>
        <a:graphic>
          <a:graphicData uri="http://schemas.openxmlformats.org/drawingml/2006/table">
            <a:tbl>
              <a:tblPr firstRow="1" bandRow="1">
                <a:tableStyleId>{5C22544A-7EE6-4342-B048-85BDC9FD1C3A}</a:tableStyleId>
              </a:tblPr>
              <a:tblGrid>
                <a:gridCol w="900000">
                  <a:extLst>
                    <a:ext uri="{9D8B030D-6E8A-4147-A177-3AD203B41FA5}">
                      <a16:colId xmlns:a16="http://schemas.microsoft.com/office/drawing/2014/main" val="20000"/>
                    </a:ext>
                  </a:extLst>
                </a:gridCol>
              </a:tblGrid>
              <a:tr h="900000">
                <a:tc>
                  <a:txBody>
                    <a:bodyPr/>
                    <a:lstStyle/>
                    <a:p>
                      <a:pPr algn="ctr"/>
                      <a:r>
                        <a:rPr lang="en-US" altLang="zh-CN" sz="5400" dirty="0">
                          <a:solidFill>
                            <a:schemeClr val="accent5">
                              <a:lumMod val="75000"/>
                            </a:schemeClr>
                          </a:solidFill>
                        </a:rPr>
                        <a:t>2</a:t>
                      </a:r>
                      <a:endParaRPr lang="zh-CN" altLang="en-US" sz="5400" dirty="0">
                        <a:solidFill>
                          <a:schemeClr val="accent5">
                            <a:lumMod val="7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36" name="表格 35"/>
          <p:cNvGraphicFramePr>
            <a:graphicFrameLocks noGrp="1"/>
          </p:cNvGraphicFramePr>
          <p:nvPr>
            <p:extLst>
              <p:ext uri="{D42A27DB-BD31-4B8C-83A1-F6EECF244321}">
                <p14:modId xmlns:p14="http://schemas.microsoft.com/office/powerpoint/2010/main" val="2015546348"/>
              </p:ext>
            </p:extLst>
          </p:nvPr>
        </p:nvGraphicFramePr>
        <p:xfrm>
          <a:off x="9880632" y="2176758"/>
          <a:ext cx="900000" cy="914400"/>
        </p:xfrm>
        <a:graphic>
          <a:graphicData uri="http://schemas.openxmlformats.org/drawingml/2006/table">
            <a:tbl>
              <a:tblPr firstRow="1" bandRow="1">
                <a:tableStyleId>{5C22544A-7EE6-4342-B048-85BDC9FD1C3A}</a:tableStyleId>
              </a:tblPr>
              <a:tblGrid>
                <a:gridCol w="900000">
                  <a:extLst>
                    <a:ext uri="{9D8B030D-6E8A-4147-A177-3AD203B41FA5}">
                      <a16:colId xmlns:a16="http://schemas.microsoft.com/office/drawing/2014/main" val="20000"/>
                    </a:ext>
                  </a:extLst>
                </a:gridCol>
              </a:tblGrid>
              <a:tr h="900000">
                <a:tc>
                  <a:txBody>
                    <a:bodyPr/>
                    <a:lstStyle/>
                    <a:p>
                      <a:pPr algn="ctr"/>
                      <a:r>
                        <a:rPr lang="en-US" altLang="zh-CN" sz="5400" dirty="0" smtClean="0">
                          <a:solidFill>
                            <a:schemeClr val="accent5">
                              <a:lumMod val="75000"/>
                            </a:schemeClr>
                          </a:solidFill>
                        </a:rPr>
                        <a:t>4</a:t>
                      </a:r>
                      <a:endParaRPr lang="zh-CN" altLang="en-US" sz="5400" dirty="0">
                        <a:solidFill>
                          <a:schemeClr val="accent5">
                            <a:lumMod val="7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37" name="表格 36"/>
          <p:cNvGraphicFramePr>
            <a:graphicFrameLocks noGrp="1"/>
          </p:cNvGraphicFramePr>
          <p:nvPr>
            <p:extLst>
              <p:ext uri="{D42A27DB-BD31-4B8C-83A1-F6EECF244321}">
                <p14:modId xmlns:p14="http://schemas.microsoft.com/office/powerpoint/2010/main" val="3583099136"/>
              </p:ext>
            </p:extLst>
          </p:nvPr>
        </p:nvGraphicFramePr>
        <p:xfrm>
          <a:off x="522223" y="3393993"/>
          <a:ext cx="2368660" cy="1534425"/>
        </p:xfrm>
        <a:graphic>
          <a:graphicData uri="http://schemas.openxmlformats.org/drawingml/2006/table">
            <a:tbl>
              <a:tblPr firstRow="1" bandRow="1">
                <a:tableStyleId>{5C22544A-7EE6-4342-B048-85BDC9FD1C3A}</a:tableStyleId>
              </a:tblPr>
              <a:tblGrid>
                <a:gridCol w="2368660">
                  <a:extLst>
                    <a:ext uri="{9D8B030D-6E8A-4147-A177-3AD203B41FA5}">
                      <a16:colId xmlns:a16="http://schemas.microsoft.com/office/drawing/2014/main" val="20000"/>
                    </a:ext>
                  </a:extLst>
                </a:gridCol>
              </a:tblGrid>
              <a:tr h="1534425">
                <a:tc>
                  <a:txBody>
                    <a:bodyPr/>
                    <a:lstStyle/>
                    <a:p>
                      <a:pPr algn="ctr"/>
                      <a:r>
                        <a:rPr lang="zh-TW" altLang="en-US" sz="2800" b="0" dirty="0" smtClean="0">
                          <a:solidFill>
                            <a:srgbClr val="2F5597"/>
                          </a:solidFill>
                        </a:rPr>
                        <a:t>半年的</a:t>
                      </a:r>
                      <a:endParaRPr lang="en-US" altLang="zh-TW" sz="2800" b="0" dirty="0" smtClean="0">
                        <a:solidFill>
                          <a:srgbClr val="2F5597"/>
                        </a:solidFill>
                      </a:endParaRPr>
                    </a:p>
                    <a:p>
                      <a:pPr algn="ctr"/>
                      <a:r>
                        <a:rPr lang="zh-TW" altLang="en-US" sz="2800" b="0" dirty="0" smtClean="0">
                          <a:solidFill>
                            <a:srgbClr val="2F5597"/>
                          </a:solidFill>
                        </a:rPr>
                        <a:t>建置時間</a:t>
                      </a:r>
                    </a:p>
                  </a:txBody>
                  <a:tcPr anchor="ctr">
                    <a:lnL w="12700" cmpd="sng">
                      <a:noFill/>
                    </a:lnL>
                    <a:lnR w="12700" cmpd="sng">
                      <a:noFill/>
                    </a:lnR>
                    <a:lnT w="12700" cmpd="sng">
                      <a:noFill/>
                    </a:lnT>
                    <a:lnB w="38100" cmpd="sng">
                      <a:noFill/>
                    </a:lnB>
                    <a:noFill/>
                  </a:tcPr>
                </a:tc>
                <a:extLst>
                  <a:ext uri="{0D108BD9-81ED-4DB2-BD59-A6C34878D82A}">
                    <a16:rowId xmlns:a16="http://schemas.microsoft.com/office/drawing/2014/main" val="10000"/>
                  </a:ext>
                </a:extLst>
              </a:tr>
            </a:tbl>
          </a:graphicData>
        </a:graphic>
      </p:graphicFrame>
      <p:graphicFrame>
        <p:nvGraphicFramePr>
          <p:cNvPr id="38" name="表格 37"/>
          <p:cNvGraphicFramePr>
            <a:graphicFrameLocks noGrp="1"/>
          </p:cNvGraphicFramePr>
          <p:nvPr>
            <p:extLst>
              <p:ext uri="{D42A27DB-BD31-4B8C-83A1-F6EECF244321}">
                <p14:modId xmlns:p14="http://schemas.microsoft.com/office/powerpoint/2010/main" val="2952362116"/>
              </p:ext>
            </p:extLst>
          </p:nvPr>
        </p:nvGraphicFramePr>
        <p:xfrm>
          <a:off x="3324184" y="3508240"/>
          <a:ext cx="2368660" cy="1534425"/>
        </p:xfrm>
        <a:graphic>
          <a:graphicData uri="http://schemas.openxmlformats.org/drawingml/2006/table">
            <a:tbl>
              <a:tblPr firstRow="1" bandRow="1">
                <a:tableStyleId>{5C22544A-7EE6-4342-B048-85BDC9FD1C3A}</a:tableStyleId>
              </a:tblPr>
              <a:tblGrid>
                <a:gridCol w="2368660">
                  <a:extLst>
                    <a:ext uri="{9D8B030D-6E8A-4147-A177-3AD203B41FA5}">
                      <a16:colId xmlns:a16="http://schemas.microsoft.com/office/drawing/2014/main" val="20000"/>
                    </a:ext>
                  </a:extLst>
                </a:gridCol>
              </a:tblGrid>
              <a:tr h="1534425">
                <a:tc>
                  <a:txBody>
                    <a:bodyPr/>
                    <a:lstStyle/>
                    <a:p>
                      <a:pPr algn="ctr"/>
                      <a:r>
                        <a:rPr lang="zh-TW" altLang="en-US" sz="2800" b="0" dirty="0" smtClean="0">
                          <a:solidFill>
                            <a:srgbClr val="2F5597"/>
                          </a:solidFill>
                        </a:rPr>
                        <a:t>依環保局需求提出系統初步規劃書</a:t>
                      </a:r>
                    </a:p>
                  </a:txBody>
                  <a:tcPr anchor="ctr">
                    <a:lnL w="12700" cmpd="sng">
                      <a:noFill/>
                    </a:lnL>
                    <a:lnR w="12700" cmpd="sng">
                      <a:noFill/>
                    </a:lnR>
                    <a:lnT w="12700" cmpd="sng">
                      <a:noFill/>
                    </a:lnT>
                    <a:lnB w="38100" cmpd="sng">
                      <a:noFill/>
                    </a:lnB>
                    <a:noFill/>
                  </a:tcPr>
                </a:tc>
                <a:extLst>
                  <a:ext uri="{0D108BD9-81ED-4DB2-BD59-A6C34878D82A}">
                    <a16:rowId xmlns:a16="http://schemas.microsoft.com/office/drawing/2014/main" val="10000"/>
                  </a:ext>
                </a:extLst>
              </a:tr>
            </a:tbl>
          </a:graphicData>
        </a:graphic>
      </p:graphicFrame>
      <p:graphicFrame>
        <p:nvGraphicFramePr>
          <p:cNvPr id="39" name="表格 38"/>
          <p:cNvGraphicFramePr>
            <a:graphicFrameLocks noGrp="1"/>
          </p:cNvGraphicFramePr>
          <p:nvPr>
            <p:extLst>
              <p:ext uri="{D42A27DB-BD31-4B8C-83A1-F6EECF244321}">
                <p14:modId xmlns:p14="http://schemas.microsoft.com/office/powerpoint/2010/main" val="2464750819"/>
              </p:ext>
            </p:extLst>
          </p:nvPr>
        </p:nvGraphicFramePr>
        <p:xfrm>
          <a:off x="6254521" y="3393993"/>
          <a:ext cx="2368660" cy="1534425"/>
        </p:xfrm>
        <a:graphic>
          <a:graphicData uri="http://schemas.openxmlformats.org/drawingml/2006/table">
            <a:tbl>
              <a:tblPr firstRow="1" bandRow="1">
                <a:tableStyleId>{5C22544A-7EE6-4342-B048-85BDC9FD1C3A}</a:tableStyleId>
              </a:tblPr>
              <a:tblGrid>
                <a:gridCol w="2368660">
                  <a:extLst>
                    <a:ext uri="{9D8B030D-6E8A-4147-A177-3AD203B41FA5}">
                      <a16:colId xmlns:a16="http://schemas.microsoft.com/office/drawing/2014/main" val="20000"/>
                    </a:ext>
                  </a:extLst>
                </a:gridCol>
              </a:tblGrid>
              <a:tr h="1534425">
                <a:tc>
                  <a:txBody>
                    <a:bodyPr/>
                    <a:lstStyle/>
                    <a:p>
                      <a:pPr algn="ctr"/>
                      <a:r>
                        <a:rPr lang="zh-TW" altLang="en-US" sz="2800" b="0" dirty="0" smtClean="0">
                          <a:solidFill>
                            <a:srgbClr val="2F5597"/>
                          </a:solidFill>
                        </a:rPr>
                        <a:t>環保局交由</a:t>
                      </a:r>
                      <a:endParaRPr lang="en-US" altLang="zh-TW" sz="2800" b="0" dirty="0" smtClean="0">
                        <a:solidFill>
                          <a:srgbClr val="2F5597"/>
                        </a:solidFill>
                      </a:endParaRPr>
                    </a:p>
                    <a:p>
                      <a:pPr algn="ctr"/>
                      <a:r>
                        <a:rPr lang="zh-TW" altLang="en-US" sz="2800" b="0" dirty="0" smtClean="0">
                          <a:solidFill>
                            <a:srgbClr val="2F5597"/>
                          </a:solidFill>
                        </a:rPr>
                        <a:t>上層審核</a:t>
                      </a:r>
                    </a:p>
                  </a:txBody>
                  <a:tcPr anchor="ctr">
                    <a:lnL w="12700" cmpd="sng">
                      <a:noFill/>
                    </a:lnL>
                    <a:lnR w="12700" cmpd="sng">
                      <a:noFill/>
                    </a:lnR>
                    <a:lnT w="12700" cmpd="sng">
                      <a:noFill/>
                    </a:lnT>
                    <a:lnB w="38100" cmpd="sng">
                      <a:noFill/>
                    </a:lnB>
                    <a:noFill/>
                  </a:tcPr>
                </a:tc>
                <a:extLst>
                  <a:ext uri="{0D108BD9-81ED-4DB2-BD59-A6C34878D82A}">
                    <a16:rowId xmlns:a16="http://schemas.microsoft.com/office/drawing/2014/main" val="10000"/>
                  </a:ext>
                </a:extLst>
              </a:tr>
            </a:tbl>
          </a:graphicData>
        </a:graphic>
      </p:graphicFrame>
      <p:cxnSp>
        <p:nvCxnSpPr>
          <p:cNvPr id="40" name="直接连接符 7"/>
          <p:cNvCxnSpPr/>
          <p:nvPr/>
        </p:nvCxnSpPr>
        <p:spPr>
          <a:xfrm rot="1800000">
            <a:off x="2866922" y="3521375"/>
            <a:ext cx="0" cy="1219200"/>
          </a:xfrm>
          <a:prstGeom prst="line">
            <a:avLst/>
          </a:prstGeom>
          <a:ln w="2540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24"/>
          <p:cNvCxnSpPr/>
          <p:nvPr/>
        </p:nvCxnSpPr>
        <p:spPr>
          <a:xfrm rot="1800000">
            <a:off x="5980808" y="3521376"/>
            <a:ext cx="0" cy="1219200"/>
          </a:xfrm>
          <a:prstGeom prst="line">
            <a:avLst/>
          </a:prstGeom>
          <a:ln w="2540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nvGrpSpPr>
          <p:cNvPr id="42" name="群組 41"/>
          <p:cNvGrpSpPr/>
          <p:nvPr/>
        </p:nvGrpSpPr>
        <p:grpSpPr>
          <a:xfrm>
            <a:off x="251228" y="1874676"/>
            <a:ext cx="639782" cy="740651"/>
            <a:chOff x="1774440" y="1929819"/>
            <a:chExt cx="639782" cy="740651"/>
          </a:xfrm>
        </p:grpSpPr>
        <p:cxnSp>
          <p:nvCxnSpPr>
            <p:cNvPr id="43" name="直接连接符 11"/>
            <p:cNvCxnSpPr>
              <a:stCxn id="20" idx="2"/>
              <a:endCxn id="44" idx="5"/>
            </p:cNvCxnSpPr>
            <p:nvPr/>
          </p:nvCxnSpPr>
          <p:spPr>
            <a:xfrm flipH="1" flipV="1">
              <a:off x="2081719" y="2237098"/>
              <a:ext cx="332503" cy="433372"/>
            </a:xfrm>
            <a:prstGeom prst="line">
              <a:avLst/>
            </a:prstGeom>
            <a:ln w="2540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44" name="椭圆 14"/>
            <p:cNvSpPr/>
            <p:nvPr/>
          </p:nvSpPr>
          <p:spPr>
            <a:xfrm>
              <a:off x="1774440" y="1929819"/>
              <a:ext cx="360000" cy="36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5" name="组合 16"/>
          <p:cNvGrpSpPr/>
          <p:nvPr/>
        </p:nvGrpSpPr>
        <p:grpSpPr>
          <a:xfrm rot="10800000">
            <a:off x="11073483" y="2659635"/>
            <a:ext cx="869942" cy="900068"/>
            <a:chOff x="9867302" y="3300825"/>
            <a:chExt cx="869942" cy="900068"/>
          </a:xfrm>
        </p:grpSpPr>
        <p:cxnSp>
          <p:nvCxnSpPr>
            <p:cNvPr id="46" name="直接连接符 45"/>
            <p:cNvCxnSpPr/>
            <p:nvPr/>
          </p:nvCxnSpPr>
          <p:spPr>
            <a:xfrm flipH="1" flipV="1">
              <a:off x="10175562" y="3612606"/>
              <a:ext cx="561682" cy="588287"/>
            </a:xfrm>
            <a:prstGeom prst="line">
              <a:avLst/>
            </a:prstGeom>
            <a:ln w="2540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47" name="椭圆 46"/>
            <p:cNvSpPr/>
            <p:nvPr/>
          </p:nvSpPr>
          <p:spPr>
            <a:xfrm>
              <a:off x="9867302" y="3300825"/>
              <a:ext cx="360000" cy="36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48" name="组合 55"/>
          <p:cNvGrpSpPr/>
          <p:nvPr/>
        </p:nvGrpSpPr>
        <p:grpSpPr>
          <a:xfrm>
            <a:off x="6640070" y="1879695"/>
            <a:ext cx="2454854" cy="1519317"/>
            <a:chOff x="3181350" y="2107210"/>
            <a:chExt cx="2454854" cy="1519317"/>
          </a:xfrm>
        </p:grpSpPr>
        <p:sp>
          <p:nvSpPr>
            <p:cNvPr id="49" name="任意多边形 56"/>
            <p:cNvSpPr/>
            <p:nvPr/>
          </p:nvSpPr>
          <p:spPr>
            <a:xfrm>
              <a:off x="5027113" y="2396551"/>
              <a:ext cx="609091" cy="940633"/>
            </a:xfrm>
            <a:custGeom>
              <a:avLst/>
              <a:gdLst>
                <a:gd name="connsiteX0" fmla="*/ 0 w 1058022"/>
                <a:gd name="connsiteY0" fmla="*/ 0 h 1633928"/>
                <a:gd name="connsiteX1" fmla="*/ 241058 w 1058022"/>
                <a:gd name="connsiteY1" fmla="*/ 0 h 1633928"/>
                <a:gd name="connsiteX2" fmla="*/ 1058022 w 1058022"/>
                <a:gd name="connsiteY2" fmla="*/ 816964 h 1633928"/>
                <a:gd name="connsiteX3" fmla="*/ 241058 w 1058022"/>
                <a:gd name="connsiteY3" fmla="*/ 1633928 h 1633928"/>
                <a:gd name="connsiteX4" fmla="*/ 2 w 1058022"/>
                <a:gd name="connsiteY4" fmla="*/ 1633928 h 1633928"/>
                <a:gd name="connsiteX5" fmla="*/ 24196 w 1058022"/>
                <a:gd name="connsiteY5" fmla="*/ 1611939 h 1633928"/>
                <a:gd name="connsiteX6" fmla="*/ 353485 w 1058022"/>
                <a:gd name="connsiteY6" fmla="*/ 816965 h 1633928"/>
                <a:gd name="connsiteX7" fmla="*/ 24196 w 1058022"/>
                <a:gd name="connsiteY7" fmla="*/ 21991 h 163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8022" h="1633928">
                  <a:moveTo>
                    <a:pt x="0" y="0"/>
                  </a:moveTo>
                  <a:lnTo>
                    <a:pt x="241058" y="0"/>
                  </a:lnTo>
                  <a:lnTo>
                    <a:pt x="1058022" y="816964"/>
                  </a:lnTo>
                  <a:lnTo>
                    <a:pt x="241058" y="1633928"/>
                  </a:lnTo>
                  <a:lnTo>
                    <a:pt x="2" y="1633928"/>
                  </a:lnTo>
                  <a:lnTo>
                    <a:pt x="24196" y="1611939"/>
                  </a:lnTo>
                  <a:cubicBezTo>
                    <a:pt x="227648" y="1408487"/>
                    <a:pt x="353485" y="1127422"/>
                    <a:pt x="353485" y="816965"/>
                  </a:cubicBezTo>
                  <a:cubicBezTo>
                    <a:pt x="353485" y="506509"/>
                    <a:pt x="227648" y="225443"/>
                    <a:pt x="24196" y="21991"/>
                  </a:cubicBez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50" name="同心圆 57"/>
            <p:cNvSpPr/>
            <p:nvPr/>
          </p:nvSpPr>
          <p:spPr>
            <a:xfrm>
              <a:off x="3181350" y="2107210"/>
              <a:ext cx="1519317" cy="1519317"/>
            </a:xfrm>
            <a:prstGeom prst="donut">
              <a:avLst>
                <a:gd name="adj" fmla="val 16822"/>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graphicFrame>
        <p:nvGraphicFramePr>
          <p:cNvPr id="51" name="表格 50"/>
          <p:cNvGraphicFramePr>
            <a:graphicFrameLocks noGrp="1"/>
          </p:cNvGraphicFramePr>
          <p:nvPr>
            <p:extLst>
              <p:ext uri="{D42A27DB-BD31-4B8C-83A1-F6EECF244321}">
                <p14:modId xmlns:p14="http://schemas.microsoft.com/office/powerpoint/2010/main" val="4196478989"/>
              </p:ext>
            </p:extLst>
          </p:nvPr>
        </p:nvGraphicFramePr>
        <p:xfrm>
          <a:off x="6972610" y="2188382"/>
          <a:ext cx="900000" cy="914400"/>
        </p:xfrm>
        <a:graphic>
          <a:graphicData uri="http://schemas.openxmlformats.org/drawingml/2006/table">
            <a:tbl>
              <a:tblPr firstRow="1" bandRow="1">
                <a:tableStyleId>{5C22544A-7EE6-4342-B048-85BDC9FD1C3A}</a:tableStyleId>
              </a:tblPr>
              <a:tblGrid>
                <a:gridCol w="900000">
                  <a:extLst>
                    <a:ext uri="{9D8B030D-6E8A-4147-A177-3AD203B41FA5}">
                      <a16:colId xmlns:a16="http://schemas.microsoft.com/office/drawing/2014/main" val="20000"/>
                    </a:ext>
                  </a:extLst>
                </a:gridCol>
              </a:tblGrid>
              <a:tr h="900000">
                <a:tc>
                  <a:txBody>
                    <a:bodyPr/>
                    <a:lstStyle/>
                    <a:p>
                      <a:pPr algn="ctr"/>
                      <a:r>
                        <a:rPr lang="en-US" altLang="zh-CN" sz="5400" dirty="0" smtClean="0">
                          <a:solidFill>
                            <a:schemeClr val="accent5">
                              <a:lumMod val="75000"/>
                            </a:schemeClr>
                          </a:solidFill>
                        </a:rPr>
                        <a:t>3</a:t>
                      </a:r>
                      <a:endParaRPr lang="zh-CN" altLang="en-US" sz="5400" dirty="0">
                        <a:solidFill>
                          <a:schemeClr val="accent5">
                            <a:lumMod val="75000"/>
                          </a:schemeClr>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52" name="表格 51"/>
          <p:cNvGraphicFramePr>
            <a:graphicFrameLocks noGrp="1"/>
          </p:cNvGraphicFramePr>
          <p:nvPr>
            <p:extLst>
              <p:ext uri="{D42A27DB-BD31-4B8C-83A1-F6EECF244321}">
                <p14:modId xmlns:p14="http://schemas.microsoft.com/office/powerpoint/2010/main" val="3023346789"/>
              </p:ext>
            </p:extLst>
          </p:nvPr>
        </p:nvGraphicFramePr>
        <p:xfrm>
          <a:off x="9170608" y="3391762"/>
          <a:ext cx="2368660" cy="1534425"/>
        </p:xfrm>
        <a:graphic>
          <a:graphicData uri="http://schemas.openxmlformats.org/drawingml/2006/table">
            <a:tbl>
              <a:tblPr firstRow="1" bandRow="1">
                <a:tableStyleId>{5C22544A-7EE6-4342-B048-85BDC9FD1C3A}</a:tableStyleId>
              </a:tblPr>
              <a:tblGrid>
                <a:gridCol w="2368660">
                  <a:extLst>
                    <a:ext uri="{9D8B030D-6E8A-4147-A177-3AD203B41FA5}">
                      <a16:colId xmlns:a16="http://schemas.microsoft.com/office/drawing/2014/main" val="20000"/>
                    </a:ext>
                  </a:extLst>
                </a:gridCol>
              </a:tblGrid>
              <a:tr h="1534425">
                <a:tc>
                  <a:txBody>
                    <a:bodyPr/>
                    <a:lstStyle/>
                    <a:p>
                      <a:pPr algn="ctr"/>
                      <a:r>
                        <a:rPr lang="zh-TW" altLang="en-US" sz="2800" b="0" dirty="0" smtClean="0">
                          <a:solidFill>
                            <a:srgbClr val="2F5597"/>
                          </a:solidFill>
                        </a:rPr>
                        <a:t>再提出</a:t>
                      </a:r>
                      <a:endParaRPr lang="en-US" altLang="zh-TW" sz="2800" b="0" dirty="0" smtClean="0">
                        <a:solidFill>
                          <a:srgbClr val="2F5597"/>
                        </a:solidFill>
                      </a:endParaRPr>
                    </a:p>
                    <a:p>
                      <a:pPr algn="ctr"/>
                      <a:r>
                        <a:rPr lang="zh-TW" altLang="en-US" sz="2800" b="0" dirty="0" smtClean="0">
                          <a:solidFill>
                            <a:srgbClr val="2F5597"/>
                          </a:solidFill>
                        </a:rPr>
                        <a:t>細部設計送審</a:t>
                      </a:r>
                    </a:p>
                  </a:txBody>
                  <a:tcPr anchor="ctr">
                    <a:lnL w="12700" cmpd="sng">
                      <a:noFill/>
                    </a:lnL>
                    <a:lnR w="12700" cmpd="sng">
                      <a:noFill/>
                    </a:lnR>
                    <a:lnT w="12700" cmpd="sng">
                      <a:noFill/>
                    </a:lnT>
                    <a:lnB w="38100" cmpd="sng">
                      <a:noFill/>
                    </a:lnB>
                    <a:noFill/>
                  </a:tcPr>
                </a:tc>
                <a:extLst>
                  <a:ext uri="{0D108BD9-81ED-4DB2-BD59-A6C34878D82A}">
                    <a16:rowId xmlns:a16="http://schemas.microsoft.com/office/drawing/2014/main" val="10000"/>
                  </a:ext>
                </a:extLst>
              </a:tr>
            </a:tbl>
          </a:graphicData>
        </a:graphic>
      </p:graphicFrame>
      <p:cxnSp>
        <p:nvCxnSpPr>
          <p:cNvPr id="53" name="直接连接符 7"/>
          <p:cNvCxnSpPr/>
          <p:nvPr/>
        </p:nvCxnSpPr>
        <p:spPr>
          <a:xfrm rot="1800000">
            <a:off x="8945629" y="3525810"/>
            <a:ext cx="0" cy="1219200"/>
          </a:xfrm>
          <a:prstGeom prst="line">
            <a:avLst/>
          </a:prstGeom>
          <a:ln w="2540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54" name="文本框 58"/>
          <p:cNvSpPr txBox="1"/>
          <p:nvPr/>
        </p:nvSpPr>
        <p:spPr>
          <a:xfrm>
            <a:off x="1511011" y="484413"/>
            <a:ext cx="7770174" cy="769441"/>
          </a:xfrm>
          <a:prstGeom prst="rect">
            <a:avLst/>
          </a:prstGeom>
          <a:noFill/>
        </p:spPr>
        <p:txBody>
          <a:bodyPr wrap="square" rtlCol="0">
            <a:spAutoFit/>
          </a:bodyPr>
          <a:lstStyle/>
          <a:p>
            <a:r>
              <a:rPr lang="zh-TW" altLang="en-US" sz="4400" b="1" dirty="0" smtClean="0">
                <a:solidFill>
                  <a:schemeClr val="accent5">
                    <a:lumMod val="75000"/>
                  </a:schemeClr>
                </a:solidFill>
                <a:latin typeface="微軟正黑體" panose="020B0604030504040204" pitchFamily="34" charset="-120"/>
                <a:ea typeface="微軟正黑體" panose="020B0604030504040204" pitchFamily="34" charset="-120"/>
              </a:rPr>
              <a:t>建置過</a:t>
            </a:r>
            <a:r>
              <a:rPr lang="zh-TW" altLang="en-US" sz="4400" b="1" dirty="0">
                <a:solidFill>
                  <a:schemeClr val="accent5">
                    <a:lumMod val="75000"/>
                  </a:schemeClr>
                </a:solidFill>
                <a:latin typeface="微軟正黑體" panose="020B0604030504040204" pitchFamily="34" charset="-120"/>
                <a:ea typeface="微軟正黑體" panose="020B0604030504040204" pitchFamily="34" charset="-120"/>
              </a:rPr>
              <a:t>程</a:t>
            </a:r>
          </a:p>
        </p:txBody>
      </p:sp>
      <p:grpSp>
        <p:nvGrpSpPr>
          <p:cNvPr id="55" name="组合 64"/>
          <p:cNvGrpSpPr/>
          <p:nvPr/>
        </p:nvGrpSpPr>
        <p:grpSpPr>
          <a:xfrm>
            <a:off x="679272" y="440429"/>
            <a:ext cx="756383" cy="856472"/>
            <a:chOff x="1379538" y="735534"/>
            <a:chExt cx="756383" cy="856472"/>
          </a:xfrm>
        </p:grpSpPr>
        <p:sp>
          <p:nvSpPr>
            <p:cNvPr id="56" name="矩形 55"/>
            <p:cNvSpPr/>
            <p:nvPr/>
          </p:nvSpPr>
          <p:spPr>
            <a:xfrm>
              <a:off x="1379538" y="735534"/>
              <a:ext cx="119478"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7" name="矩形 56"/>
            <p:cNvSpPr/>
            <p:nvPr/>
          </p:nvSpPr>
          <p:spPr>
            <a:xfrm>
              <a:off x="1574373" y="735534"/>
              <a:ext cx="36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8" name="矩形 57"/>
            <p:cNvSpPr/>
            <p:nvPr/>
          </p:nvSpPr>
          <p:spPr>
            <a:xfrm>
              <a:off x="1685730" y="735534"/>
              <a:ext cx="108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9" name="矩形 58"/>
            <p:cNvSpPr/>
            <p:nvPr/>
          </p:nvSpPr>
          <p:spPr>
            <a:xfrm>
              <a:off x="1869087" y="735534"/>
              <a:ext cx="119478"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0" name="矩形 59"/>
            <p:cNvSpPr/>
            <p:nvPr/>
          </p:nvSpPr>
          <p:spPr>
            <a:xfrm>
              <a:off x="2063921" y="735534"/>
              <a:ext cx="72000" cy="8564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7" name="文字方塊 6"/>
          <p:cNvSpPr txBox="1"/>
          <p:nvPr/>
        </p:nvSpPr>
        <p:spPr>
          <a:xfrm>
            <a:off x="4658595" y="5693400"/>
            <a:ext cx="7104830" cy="584775"/>
          </a:xfrm>
          <a:prstGeom prst="rect">
            <a:avLst/>
          </a:prstGeom>
          <a:noFill/>
        </p:spPr>
        <p:txBody>
          <a:bodyPr wrap="none" rtlCol="0">
            <a:spAutoFit/>
          </a:bodyPr>
          <a:lstStyle/>
          <a:p>
            <a:pPr algn="ctr"/>
            <a:r>
              <a:rPr lang="zh-TW" altLang="en-US" sz="3200" b="1" dirty="0" smtClean="0">
                <a:solidFill>
                  <a:srgbClr val="2F5597"/>
                </a:solidFill>
              </a:rPr>
              <a:t>→</a:t>
            </a:r>
            <a:r>
              <a:rPr lang="zh-TW" altLang="en-US" sz="3200" dirty="0" smtClean="0">
                <a:solidFill>
                  <a:srgbClr val="2F5597"/>
                </a:solidFill>
              </a:rPr>
              <a:t>整個</a:t>
            </a:r>
            <a:r>
              <a:rPr lang="zh-TW" altLang="en-US" sz="3200" dirty="0">
                <a:solidFill>
                  <a:srgbClr val="2F5597"/>
                </a:solidFill>
              </a:rPr>
              <a:t>過程中，有不下十次的溝通</a:t>
            </a:r>
            <a:r>
              <a:rPr lang="zh-TW" altLang="en-US" sz="3200" dirty="0" smtClean="0">
                <a:solidFill>
                  <a:srgbClr val="2F5597"/>
                </a:solidFill>
              </a:rPr>
              <a:t>會議</a:t>
            </a:r>
            <a:endParaRPr lang="zh-TW" altLang="en-US" sz="3200" dirty="0">
              <a:solidFill>
                <a:srgbClr val="2F5597"/>
              </a:solidFill>
            </a:endParaRPr>
          </a:p>
        </p:txBody>
      </p:sp>
    </p:spTree>
    <p:extLst>
      <p:ext uri="{BB962C8B-B14F-4D97-AF65-F5344CB8AC3E}">
        <p14:creationId xmlns:p14="http://schemas.microsoft.com/office/powerpoint/2010/main" val="3985788959"/>
      </p:ext>
    </p:extLst>
  </p:cSld>
  <p:clrMapOvr>
    <a:masterClrMapping/>
  </p:clrMapOvr>
  <p:transition advClick="0" advTm="0">
    <p:fade/>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imes—方粗（扁平化）">
      <a:majorFont>
        <a:latin typeface="Times New Roman"/>
        <a:ea typeface="华康俪金黑W8"/>
        <a:cs typeface=""/>
      </a:majorFont>
      <a:minorFont>
        <a:latin typeface="Segoe UI Semibold"/>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lumMod val="75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cap="rnd">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ctr">
          <a:defRPr sz="3200" dirty="0" smtClean="0">
            <a:solidFill>
              <a:srgbClr val="2F5597"/>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4490</TotalTime>
  <Words>3568</Words>
  <Application>Microsoft Office PowerPoint</Application>
  <PresentationFormat>寬螢幕</PresentationFormat>
  <Paragraphs>441</Paragraphs>
  <Slides>79</Slides>
  <Notes>0</Notes>
  <HiddenSlides>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79</vt:i4>
      </vt:variant>
    </vt:vector>
  </HeadingPairs>
  <TitlesOfParts>
    <vt:vector size="91" baseType="lpstr">
      <vt:lpstr>HanziPen TC</vt:lpstr>
      <vt:lpstr>微软雅黑</vt:lpstr>
      <vt:lpstr>宋体</vt:lpstr>
      <vt:lpstr>华康俪金黑W8</vt:lpstr>
      <vt:lpstr>微軟正黑體</vt:lpstr>
      <vt:lpstr>Arial</vt:lpstr>
      <vt:lpstr>Calibri</vt:lpstr>
      <vt:lpstr>Edwardian Script ITC</vt:lpstr>
      <vt:lpstr>Segoe UI Semibold</vt:lpstr>
      <vt:lpstr>Times New Roman</vt:lpstr>
      <vt:lpstr>Wingdings</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www.pptbz.com</dc:creator>
  <cp:lastModifiedBy>lab535</cp:lastModifiedBy>
  <cp:revision>318</cp:revision>
  <dcterms:created xsi:type="dcterms:W3CDTF">2014-07-24T01:12:54Z</dcterms:created>
  <dcterms:modified xsi:type="dcterms:W3CDTF">2019-11-13T05:33:16Z</dcterms:modified>
</cp:coreProperties>
</file>